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434" r:id="rId2"/>
    <p:sldId id="425" r:id="rId3"/>
    <p:sldId id="519" r:id="rId4"/>
    <p:sldId id="520" r:id="rId5"/>
    <p:sldId id="521" r:id="rId6"/>
    <p:sldId id="509" r:id="rId7"/>
    <p:sldId id="522" r:id="rId8"/>
    <p:sldId id="523" r:id="rId9"/>
    <p:sldId id="524" r:id="rId10"/>
    <p:sldId id="516" r:id="rId11"/>
    <p:sldId id="518" r:id="rId12"/>
    <p:sldId id="391" r:id="rId13"/>
    <p:sldId id="429" r:id="rId14"/>
    <p:sldId id="404" r:id="rId15"/>
    <p:sldId id="410" r:id="rId16"/>
    <p:sldId id="433" r:id="rId17"/>
    <p:sldId id="432" r:id="rId18"/>
    <p:sldId id="489" r:id="rId19"/>
    <p:sldId id="498" r:id="rId20"/>
    <p:sldId id="459" r:id="rId21"/>
    <p:sldId id="441" r:id="rId22"/>
    <p:sldId id="465" r:id="rId23"/>
    <p:sldId id="447" r:id="rId24"/>
    <p:sldId id="451" r:id="rId25"/>
    <p:sldId id="449" r:id="rId26"/>
    <p:sldId id="452" r:id="rId27"/>
    <p:sldId id="453" r:id="rId28"/>
    <p:sldId id="446" r:id="rId29"/>
    <p:sldId id="474" r:id="rId30"/>
    <p:sldId id="507" r:id="rId31"/>
    <p:sldId id="508" r:id="rId32"/>
    <p:sldId id="514" r:id="rId33"/>
    <p:sldId id="487" r:id="rId34"/>
    <p:sldId id="475" r:id="rId35"/>
    <p:sldId id="483" r:id="rId36"/>
    <p:sldId id="477" r:id="rId37"/>
    <p:sldId id="484" r:id="rId38"/>
    <p:sldId id="479" r:id="rId39"/>
    <p:sldId id="481" r:id="rId40"/>
    <p:sldId id="551" r:id="rId41"/>
    <p:sldId id="493" r:id="rId42"/>
    <p:sldId id="460" r:id="rId43"/>
    <p:sldId id="469" r:id="rId44"/>
    <p:sldId id="525" r:id="rId45"/>
    <p:sldId id="526" r:id="rId46"/>
    <p:sldId id="527" r:id="rId47"/>
    <p:sldId id="528" r:id="rId48"/>
    <p:sldId id="529" r:id="rId49"/>
    <p:sldId id="530" r:id="rId50"/>
    <p:sldId id="531" r:id="rId51"/>
    <p:sldId id="532" r:id="rId52"/>
    <p:sldId id="533" r:id="rId53"/>
    <p:sldId id="534" r:id="rId54"/>
    <p:sldId id="535" r:id="rId55"/>
    <p:sldId id="536" r:id="rId56"/>
    <p:sldId id="537" r:id="rId57"/>
    <p:sldId id="538" r:id="rId58"/>
    <p:sldId id="539" r:id="rId59"/>
    <p:sldId id="540" r:id="rId60"/>
    <p:sldId id="541" r:id="rId61"/>
    <p:sldId id="542" r:id="rId62"/>
    <p:sldId id="543" r:id="rId63"/>
    <p:sldId id="544" r:id="rId64"/>
    <p:sldId id="545" r:id="rId65"/>
    <p:sldId id="546" r:id="rId66"/>
    <p:sldId id="547" r:id="rId67"/>
    <p:sldId id="548" r:id="rId68"/>
    <p:sldId id="552" r:id="rId69"/>
    <p:sldId id="553" r:id="rId70"/>
    <p:sldId id="437" r:id="rId71"/>
    <p:sldId id="515" r:id="rId72"/>
  </p:sldIdLst>
  <p:sldSz cx="9144000" cy="6858000" type="screen4x3"/>
  <p:notesSz cx="7077075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F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8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ichardcaputo:Documents:Energy%20Presentations%202010:Energy%20Cost%20with%20Storage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"25% Residential PV"</c:v>
          </c:tx>
          <c:spPr>
            <a:ln>
              <a:solidFill>
                <a:srgbClr val="FFFF00"/>
              </a:solidFill>
            </a:ln>
          </c:spPr>
          <c:marker>
            <c:spPr>
              <a:ln>
                <a:solidFill>
                  <a:srgbClr val="FFFF00"/>
                </a:solidFill>
              </a:ln>
            </c:spPr>
          </c:marker>
          <c:cat>
            <c:numRef>
              <c:f>Sheet1!$B$1:$F$1</c:f>
              <c:numCache>
                <c:formatCode>0%</c:formatCode>
                <c:ptCount val="5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</c:numCache>
            </c:numRef>
          </c:cat>
          <c:val>
            <c:numRef>
              <c:f>Sheet1!$B$2:$F$2</c:f>
              <c:numCache>
                <c:formatCode>0.0</c:formatCode>
                <c:ptCount val="5"/>
                <c:pt idx="0">
                  <c:v>9.75</c:v>
                </c:pt>
                <c:pt idx="1">
                  <c:v>14.893818493150681</c:v>
                </c:pt>
                <c:pt idx="2">
                  <c:v>20.037636986301369</c:v>
                </c:pt>
                <c:pt idx="3">
                  <c:v>25.181455479452051</c:v>
                </c:pt>
                <c:pt idx="4">
                  <c:v>30.325273972602741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EE-444B-A1A8-21441BDBD25D}"/>
            </c:ext>
          </c:extLst>
        </c:ser>
        <c:ser>
          <c:idx val="1"/>
          <c:order val="1"/>
          <c:tx>
            <c:v>"50% Residential PV"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cat>
            <c:numRef>
              <c:f>Sheet1!$B$1:$F$1</c:f>
              <c:numCache>
                <c:formatCode>0%</c:formatCode>
                <c:ptCount val="5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</c:numCache>
            </c:numRef>
          </c:cat>
          <c:val>
            <c:numRef>
              <c:f>Sheet1!$B$3:$F$3</c:f>
              <c:numCache>
                <c:formatCode>0.0</c:formatCode>
                <c:ptCount val="5"/>
                <c:pt idx="0">
                  <c:v>11.5</c:v>
                </c:pt>
                <c:pt idx="1">
                  <c:v>16.792568493150689</c:v>
                </c:pt>
                <c:pt idx="2">
                  <c:v>22.085136986301261</c:v>
                </c:pt>
                <c:pt idx="3">
                  <c:v>27.377705479452061</c:v>
                </c:pt>
                <c:pt idx="4">
                  <c:v>32.670273972602743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5EE-444B-A1A8-21441BDBD25D}"/>
            </c:ext>
          </c:extLst>
        </c:ser>
        <c:ser>
          <c:idx val="2"/>
          <c:order val="2"/>
          <c:tx>
            <c:v>All Wind - No PV</c:v>
          </c:tx>
          <c:spPr>
            <a:ln>
              <a:solidFill>
                <a:srgbClr val="000066"/>
              </a:solidFill>
            </a:ln>
          </c:spPr>
          <c:marker>
            <c:spPr>
              <a:ln>
                <a:solidFill>
                  <a:srgbClr val="000066"/>
                </a:solidFill>
              </a:ln>
            </c:spPr>
          </c:marker>
          <c:cat>
            <c:numRef>
              <c:f>Sheet1!$B$1:$F$1</c:f>
              <c:numCache>
                <c:formatCode>0%</c:formatCode>
                <c:ptCount val="5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</c:numCache>
            </c:numRef>
          </c:cat>
          <c:val>
            <c:numRef>
              <c:f>Sheet1!$B$4:$F$4</c:f>
              <c:numCache>
                <c:formatCode>0.0</c:formatCode>
                <c:ptCount val="5"/>
                <c:pt idx="0">
                  <c:v>7</c:v>
                </c:pt>
                <c:pt idx="1">
                  <c:v>11.910068493150691</c:v>
                </c:pt>
                <c:pt idx="2">
                  <c:v>16.820136986301279</c:v>
                </c:pt>
                <c:pt idx="3">
                  <c:v>21.73020547945206</c:v>
                </c:pt>
                <c:pt idx="4">
                  <c:v>26.640273972602738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EE-444B-A1A8-21441BDBD2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3713272"/>
        <c:axId val="559782008"/>
      </c:lineChart>
      <c:catAx>
        <c:axId val="4337132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Percent Renewable Energy Through Storage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crossAx val="559782008"/>
        <c:crosses val="autoZero"/>
        <c:auto val="0"/>
        <c:lblAlgn val="ctr"/>
        <c:lblOffset val="100"/>
        <c:noMultiLvlLbl val="0"/>
      </c:catAx>
      <c:valAx>
        <c:axId val="5597820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Delived Energy Cost, cents/kWh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433713272"/>
        <c:crosses val="autoZero"/>
        <c:crossBetween val="between"/>
      </c:valAx>
      <c:spPr>
        <a:solidFill>
          <a:srgbClr val="BBE0E3">
            <a:alpha val="0"/>
          </a:srgbClr>
        </a:solidFill>
      </c:spPr>
    </c:plotArea>
    <c:legend>
      <c:legendPos val="r"/>
      <c:layout>
        <c:manualLayout>
          <c:xMode val="edge"/>
          <c:yMode val="edge"/>
          <c:x val="0.69369847866238898"/>
          <c:y val="0.41191780821917801"/>
          <c:w val="0.29704226207835099"/>
          <c:h val="0.2583559846115129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srgbClr val="3366FF"/>
    </a:solidFill>
    <a:ln>
      <a:solidFill>
        <a:srgbClr val="0000FF"/>
      </a:solidFill>
    </a:ln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>
            <a:extLst>
              <a:ext uri="{FF2B5EF4-FFF2-40B4-BE49-F238E27FC236}">
                <a16:creationId xmlns:a16="http://schemas.microsoft.com/office/drawing/2014/main" id="{24249CAC-5B6F-4279-8CA9-DAA1D131F0A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8" tIns="47129" rIns="94258" bIns="47129" numCol="1" anchor="t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5" name="Rectangle 3">
            <a:extLst>
              <a:ext uri="{FF2B5EF4-FFF2-40B4-BE49-F238E27FC236}">
                <a16:creationId xmlns:a16="http://schemas.microsoft.com/office/drawing/2014/main" id="{C718C202-4A0B-4D91-8406-F909FE171E2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438" y="0"/>
            <a:ext cx="30670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8" tIns="47129" rIns="94258" bIns="47129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6" name="Rectangle 4">
            <a:extLst>
              <a:ext uri="{FF2B5EF4-FFF2-40B4-BE49-F238E27FC236}">
                <a16:creationId xmlns:a16="http://schemas.microsoft.com/office/drawing/2014/main" id="{6CC9D69E-60E3-4C40-A2EA-C131FA710A9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5563"/>
            <a:ext cx="306705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8" tIns="47129" rIns="94258" bIns="47129" numCol="1" anchor="b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7" name="Rectangle 5">
            <a:extLst>
              <a:ext uri="{FF2B5EF4-FFF2-40B4-BE49-F238E27FC236}">
                <a16:creationId xmlns:a16="http://schemas.microsoft.com/office/drawing/2014/main" id="{C59656FE-2708-436E-B03F-3A56A77F5C4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438" y="8945563"/>
            <a:ext cx="306705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8" tIns="47129" rIns="94258" bIns="47129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fld id="{3566CFA0-D9A4-402B-BB6C-B8EA31F19D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6BD1A754-CC7F-427C-8C6D-C8D7377577D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8" tIns="47129" rIns="94258" bIns="47129" numCol="1" anchor="t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0FB4C595-38B1-4DDD-A90A-821D4772AC0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8" tIns="47129" rIns="94258" bIns="47129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7C689301-A63C-437D-A4A1-76CE4CA7754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6438"/>
            <a:ext cx="4710113" cy="3532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5" name="Rectangle 5">
            <a:extLst>
              <a:ext uri="{FF2B5EF4-FFF2-40B4-BE49-F238E27FC236}">
                <a16:creationId xmlns:a16="http://schemas.microsoft.com/office/drawing/2014/main" id="{036C2F11-57B9-4EB1-98FC-348EE03B41B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75163"/>
            <a:ext cx="5661025" cy="423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8" tIns="47129" rIns="94258" bIns="471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26" name="Rectangle 6">
            <a:extLst>
              <a:ext uri="{FF2B5EF4-FFF2-40B4-BE49-F238E27FC236}">
                <a16:creationId xmlns:a16="http://schemas.microsoft.com/office/drawing/2014/main" id="{985A269E-B2AE-441C-A030-E01BD1EB314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45563"/>
            <a:ext cx="306705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8" tIns="47129" rIns="94258" bIns="47129" numCol="1" anchor="b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7" name="Rectangle 7">
            <a:extLst>
              <a:ext uri="{FF2B5EF4-FFF2-40B4-BE49-F238E27FC236}">
                <a16:creationId xmlns:a16="http://schemas.microsoft.com/office/drawing/2014/main" id="{145A7840-9B9F-42CC-AED9-B279EFE35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945563"/>
            <a:ext cx="306705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8" tIns="47129" rIns="94258" bIns="47129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fld id="{ECCCDEC7-6015-4A6D-9ADA-2C03EDC5CC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078B7A62-50CA-467B-985C-0CCAB8A3D6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60E8C158-D51E-4E77-8451-D2B762F70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37692946-BD2E-414A-B856-CE79AE59C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114D05C-8FAF-4868-B208-3E37887BE6A0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6DED4E3B-6326-4316-A64E-D7276CD085D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1CC1F069-F665-476F-BBFF-DE1149BF3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986477DA-2390-41C5-A4A0-54373BD442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23B366B-6AD0-4732-85ED-137D6249890F}" type="slidenum">
              <a:rPr lang="en-US" altLang="en-US" sz="1200"/>
              <a:pPr eaLnBrk="1" hangingPunct="1"/>
              <a:t>23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D6821543-1FCF-47B5-8472-342BC9F4CE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C3CA098C-B079-42C0-AF67-14A39A474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799351FC-30AE-4F3B-956E-B15EB58472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3BDFA7F-AF72-4F2A-AB28-442FCD0608C2}" type="slidenum">
              <a:rPr lang="en-US" altLang="en-US" sz="1200"/>
              <a:pPr eaLnBrk="1" hangingPunct="1"/>
              <a:t>24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82EC39BC-8AAD-4153-BDEE-E9E250A53F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B4DFD25E-388F-4A55-8568-CE649EB57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5F11FE23-C9E8-4D6D-B579-45DDDF77A9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576DE98-3DC1-4052-B76D-0FC88B50823F}" type="slidenum">
              <a:rPr lang="en-US" altLang="en-US" sz="1200"/>
              <a:pPr eaLnBrk="1" hangingPunct="1"/>
              <a:t>26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20603AFD-C4BF-4571-BBA5-62CD0A21FB1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89C19FE4-0569-42DD-9725-F5BBEDBEA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F131479D-59D1-48EE-B643-58A157A005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46F89A3-3A41-40A3-855D-6AB6073A8E60}" type="slidenum">
              <a:rPr lang="en-US" altLang="en-US" sz="1200"/>
              <a:pPr eaLnBrk="1" hangingPunct="1"/>
              <a:t>27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>
            <a:extLst>
              <a:ext uri="{FF2B5EF4-FFF2-40B4-BE49-F238E27FC236}">
                <a16:creationId xmlns:a16="http://schemas.microsoft.com/office/drawing/2014/main" id="{51981311-4883-4D45-A53B-127349D23D1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0419" name="Notes Placeholder 2">
            <a:extLst>
              <a:ext uri="{FF2B5EF4-FFF2-40B4-BE49-F238E27FC236}">
                <a16:creationId xmlns:a16="http://schemas.microsoft.com/office/drawing/2014/main" id="{CA5977E7-DC0E-4F05-A5CD-7B1D28DCE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0420" name="Slide Number Placeholder 3">
            <a:extLst>
              <a:ext uri="{FF2B5EF4-FFF2-40B4-BE49-F238E27FC236}">
                <a16:creationId xmlns:a16="http://schemas.microsoft.com/office/drawing/2014/main" id="{E4664628-3AFF-4D4D-82A9-BE5528E571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ACB1C21-2A57-4C66-AFA7-67161200B6ED}" type="slidenum">
              <a:rPr lang="en-US" altLang="en-US" sz="1200"/>
              <a:pPr eaLnBrk="1" hangingPunct="1"/>
              <a:t>30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>
            <a:extLst>
              <a:ext uri="{FF2B5EF4-FFF2-40B4-BE49-F238E27FC236}">
                <a16:creationId xmlns:a16="http://schemas.microsoft.com/office/drawing/2014/main" id="{DC5C779B-006B-4BCB-9E7C-660195AAC0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>
            <a:extLst>
              <a:ext uri="{FF2B5EF4-FFF2-40B4-BE49-F238E27FC236}">
                <a16:creationId xmlns:a16="http://schemas.microsoft.com/office/drawing/2014/main" id="{85122492-9500-4DA4-81A5-678D24CAD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6564" name="Slide Number Placeholder 3">
            <a:extLst>
              <a:ext uri="{FF2B5EF4-FFF2-40B4-BE49-F238E27FC236}">
                <a16:creationId xmlns:a16="http://schemas.microsoft.com/office/drawing/2014/main" id="{2CFACA3D-5503-4A0F-904C-05B230363D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CD034A1-E339-4C03-A86E-C25EC4094CE9}" type="slidenum">
              <a:rPr lang="en-US" altLang="en-US" sz="1200"/>
              <a:pPr eaLnBrk="1" hangingPunct="1"/>
              <a:t>35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>
            <a:extLst>
              <a:ext uri="{FF2B5EF4-FFF2-40B4-BE49-F238E27FC236}">
                <a16:creationId xmlns:a16="http://schemas.microsoft.com/office/drawing/2014/main" id="{F437EF06-9BB9-41F7-A80D-338EB6B26D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>
            <a:extLst>
              <a:ext uri="{FF2B5EF4-FFF2-40B4-BE49-F238E27FC236}">
                <a16:creationId xmlns:a16="http://schemas.microsoft.com/office/drawing/2014/main" id="{9F756B9C-40C9-4CFE-AC2F-B4ECE86D3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8612" name="Slide Number Placeholder 3">
            <a:extLst>
              <a:ext uri="{FF2B5EF4-FFF2-40B4-BE49-F238E27FC236}">
                <a16:creationId xmlns:a16="http://schemas.microsoft.com/office/drawing/2014/main" id="{81B81A22-F699-4A3F-BF48-45C8FB9139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AF75F66-F627-419A-B212-5D152D427DD3}" type="slidenum">
              <a:rPr lang="en-US" altLang="en-US" sz="1200"/>
              <a:pPr eaLnBrk="1" hangingPunct="1"/>
              <a:t>36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>
            <a:extLst>
              <a:ext uri="{FF2B5EF4-FFF2-40B4-BE49-F238E27FC236}">
                <a16:creationId xmlns:a16="http://schemas.microsoft.com/office/drawing/2014/main" id="{029BE04F-CCCD-4DB7-834D-0887549906A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>
            <a:extLst>
              <a:ext uri="{FF2B5EF4-FFF2-40B4-BE49-F238E27FC236}">
                <a16:creationId xmlns:a16="http://schemas.microsoft.com/office/drawing/2014/main" id="{76685B58-460F-4A4A-A609-41D699F42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684" name="Slide Number Placeholder 3">
            <a:extLst>
              <a:ext uri="{FF2B5EF4-FFF2-40B4-BE49-F238E27FC236}">
                <a16:creationId xmlns:a16="http://schemas.microsoft.com/office/drawing/2014/main" id="{1295FB1F-6401-4679-BC7F-9E4F09DDE4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BD644DF-6A43-445A-BAC1-65096ECA3241}" type="slidenum">
              <a:rPr lang="en-US" altLang="en-US" sz="1200"/>
              <a:pPr eaLnBrk="1" hangingPunct="1"/>
              <a:t>38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30C3AAA7-7259-48F5-BCB5-4DD5307EAAB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6BD26D9B-0C1B-4414-93AD-55A7ECBDB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46881A50-9ACD-4811-92D8-2A660EF5F7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5EAC561-F132-4CC2-8960-D8D1289562BD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89BA02E2-FC8E-48D7-B48E-6F6C913ADD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41EBDBEF-EB88-406A-A9D3-7185BFE2C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7E11ED42-F40D-4D7E-9254-31964C523F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7F4B7A9-FBCF-4D8C-B374-B83DDAA3D112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DCA01350-9A4C-44AA-8E52-70CC285ECE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26F4B416-EF2C-4578-9084-F7A79477E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A621842C-BEA3-4358-B6D7-095CC97F40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24471E1-C5F7-4E9F-9D5E-F13E976B57E7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1548F4A9-4E12-4DE2-9B8C-37CE9B8717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C581CA2D-3406-4FFC-9BC0-FDE91756D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4C7AF22A-3B96-4EB9-B3E9-2D45705450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2D9F6AD-6DE6-46E8-9119-DC2CEC35D0B1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49E6BB49-9CA3-4BA4-A122-9F38CAB2AFA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80F56FAE-81F6-4925-A4B4-39932CBFC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FE78D563-760D-485B-B9D9-29E00104ED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E47D69D-7A83-43F6-AB6C-00892065DCC2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AB2E9634-D899-47C4-99FA-59EA7F4643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5381A545-3998-4D01-9568-D6E15B85E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7B05935F-D5E9-4C85-B430-77AF75E7E5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F956F42-0F1D-4F42-A915-6642513A4AA2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E30179AF-46E5-468F-8779-E7BFC20E6C5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883D2664-02AC-41BD-B93B-1BF4A12B6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F565465C-C3C5-4027-847D-41602EFBCE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945681D-B490-478D-BAB3-6BEC5F879A7D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CA012CBB-9174-4C6B-B6B6-48001A9BE0C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49ABE8F5-06A0-4B0A-B7D9-84B888BA1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DB3AAE73-66FC-4F22-82BF-344B5085C6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429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977D454-1BA4-48C1-9937-B86971B21DA9}" type="slidenum">
              <a:rPr lang="en-US" altLang="en-US" sz="1200"/>
              <a:pPr eaLnBrk="1" hangingPunct="1"/>
              <a:t>22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5CAFE4-B733-4D62-B7EC-48B1E16F60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8F8796-6E78-4082-BD94-4B14ACE49D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BA5B42-4A3B-4FCA-95BB-C8979C409B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E2AFCF-99B2-43B2-AC42-74AB6BD3FE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416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1BF15F-441A-4331-92A6-C3A020702A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2053B4-BBEC-4E9B-8A29-65EC6E8378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96444E-C48F-45C0-A6EB-0E1BBFF2EB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E5548A-39A6-4BCC-AD4D-DB1D7FF604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540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26B83A-4AE5-419E-965B-0A1E94D575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26599-90BC-466F-A7FF-C42A32FA06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CB3B48-F0C1-4C3E-B1D2-630272C6D9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C4BB62-F6D2-469D-B0C5-18353D1B4F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0549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0F1D72-F32C-4319-B322-38239182E5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315D9A-A3FC-4414-A3C5-50621FBDF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A156C1-D3E9-4AA2-86D0-9DA1EA78E5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46127-FD2B-4C2D-B648-B1928F0B85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277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899120-CA82-4276-9C82-3226A452BE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48DB7E-9EC5-483B-8223-E9D0BECC2D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0378CF-6624-4697-B08B-D471083468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58E9C-12F4-44A8-A117-9FE3E45945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8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3642E2-A534-4175-B38C-9B72BE6CA2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B2E6CD-561A-4E20-ADB7-A3F63B5B00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9F0CFC-B1C9-4BBA-9C5B-7CADC59679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61DCCB-3EBF-4CE9-A13B-58CDC4B4D7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315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6FE33F-F456-4D46-ACC7-D5146F4726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0CF36C-CF9D-4D59-9B8E-ED0E6B5718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B56787-A25D-41CB-BCC6-B7141B3241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CFF6F-0945-42A1-9C76-C58C6A076C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95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8CBFB4C-3824-4618-B673-FF8C121F8F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2C37B0F-EA06-4B84-B753-4D54847DA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2953CD-AE7F-48FF-8056-007F6E635D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34E724-5DAC-41C5-89C9-EA32F4934C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348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ED1738C-5C55-40A1-979E-3692C75CD5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6214950-A759-4A37-ACC4-ED205B799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6D786B9-C158-4A0C-BF0F-7A66D018D9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3C6368-B124-42A1-B16E-A680DA3AEC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28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1E03C67-4519-4769-AB8E-BBA72C3051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CB1D02A-F9F2-4302-9301-2BBB5C6DA2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420CD8-EA65-4B9B-A730-68E48B76D1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EEB67-97FC-4894-B1DC-0B20BE2B4D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5527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98C2D1-40F8-466A-A724-07692E7F31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D24F92-8238-437E-9D0F-E543DA8E49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885AE3-970D-4A36-99EB-51D5905EF7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C80607-636B-408E-A68E-B59DE3904C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60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A12BC9-8389-409A-AC9E-74F1D13BC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51FEE0-BA10-46E1-83B1-E8DE50E1D5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37E45-E435-4031-92E0-973F6E8A71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82342A-E045-49A1-BAC4-11DB5CD202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562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rgbClr val="00007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468EA1-5BFB-45ED-9261-90F8EF7719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C1E4AEB-7E34-4F9D-9AD6-D78B23F928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8F5192E-FB00-416B-9C91-96D0377CBF4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893311-16B6-43CF-9D3F-ED41AF3D1A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8C9ABD3-05DC-4316-BFCF-867511149FA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46C25C-F239-4F38-8AC8-682BCC6616D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solarcalifornia.ca.gov/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821BF82C-E5DD-415F-9197-AF10BBFFA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524000"/>
          </a:xfrm>
        </p:spPr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Strategy for Renewable Electricity in San Diego by 2020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3EACEB79-0E53-40E1-A14D-2A6CF6D76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		</a:t>
            </a:r>
          </a:p>
          <a:p>
            <a:pPr algn="ctr">
              <a:buFontTx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algn="ctr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Richard Caputo</a:t>
            </a:r>
          </a:p>
          <a:p>
            <a:pPr algn="ctr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San Diego Renewable Energy Society</a:t>
            </a:r>
          </a:p>
          <a:p>
            <a:pPr algn="ctr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Chapter of the American Solar Energy Society</a:t>
            </a:r>
          </a:p>
          <a:p>
            <a:pPr algn="ctr">
              <a:buFontTx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algn="ctr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20 Sept 2010</a:t>
            </a: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AF68611E-9951-4030-A32B-7F546027E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D5D5F66-7F87-4B7F-B614-DDCEFC5F62B9}" type="slidenum">
              <a:rPr lang="en-US" altLang="en-US" sz="1400"/>
              <a:pPr eaLnBrk="1" hangingPunct="1"/>
              <a:t>1</a:t>
            </a:fld>
            <a:endParaRPr lang="en-US" altLang="en-US"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CE0CD7C2-6795-49EB-8AB3-03ABB76C8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National Assessment 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C89A483E-996D-46DE-B72E-D2F1292EF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American Solar Energy Society </a:t>
            </a:r>
            <a:r>
              <a:rPr lang="en-US" altLang="en-US" sz="2000">
                <a:ea typeface="ＭＳ Ｐゴシック" panose="020B0600070205080204" pitchFamily="34" charset="-128"/>
              </a:rPr>
              <a:t>(www.ases.org)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Reviewed 6 Renewable Energy (RE) Options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Reviewed Energy Efficiency (EE) in All Major Sectors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National Experts Participated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 Ground rules: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Identify options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Assess cost in comparison with EIA national cost model with EIA conventional fuels estimates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Consider barriers and impediments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Realistic Projections 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Results Added and Compared to CO2 reduction Goals</a:t>
            </a:r>
          </a:p>
          <a:p>
            <a:pPr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00D5D0FC-DD75-4AD3-B8D9-196B7CB67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023C98A-D50A-4D42-908B-837A5C3F84CF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>
            <a:extLst>
              <a:ext uri="{FF2B5EF4-FFF2-40B4-BE49-F238E27FC236}">
                <a16:creationId xmlns:a16="http://schemas.microsoft.com/office/drawing/2014/main" id="{27A79459-8487-4DFE-A96D-91CB71DA1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1692E6D-4C72-40EF-A3E0-0D8B1A1183DE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29699" name="Rectangle 5">
            <a:extLst>
              <a:ext uri="{FF2B5EF4-FFF2-40B4-BE49-F238E27FC236}">
                <a16:creationId xmlns:a16="http://schemas.microsoft.com/office/drawing/2014/main" id="{A56C5266-92AF-47CB-88CA-C7C823F2B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609600"/>
            <a:ext cx="8534400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bg1"/>
                </a:solidFill>
              </a:rPr>
              <a:t>  </a:t>
            </a:r>
            <a:r>
              <a:rPr lang="en-US" altLang="en-US" sz="2200" b="1">
                <a:solidFill>
                  <a:schemeClr val="bg1"/>
                </a:solidFill>
              </a:rPr>
              <a:t>Buildings</a:t>
            </a:r>
            <a:r>
              <a:rPr lang="en-US" altLang="en-US" sz="2000" b="1">
                <a:solidFill>
                  <a:schemeClr val="bg1"/>
                </a:solidFill>
              </a:rPr>
              <a:t>:  </a:t>
            </a:r>
            <a:r>
              <a:rPr lang="en-US" altLang="en-US" sz="2000">
                <a:solidFill>
                  <a:schemeClr val="bg1"/>
                </a:solidFill>
              </a:rPr>
              <a:t>Marilyn Brown, Therese Stovall, and Patrick Hughes (Oak Ridge National Laboratory)</a:t>
            </a:r>
          </a:p>
          <a:p>
            <a:pPr eaLnBrk="1" hangingPunct="1"/>
            <a:endParaRPr lang="en-US" altLang="en-US" sz="80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200" b="1">
                <a:solidFill>
                  <a:schemeClr val="bg1"/>
                </a:solidFill>
              </a:rPr>
              <a:t>  Plug-In Hybrid Electric Vehicles</a:t>
            </a:r>
            <a:r>
              <a:rPr lang="en-US" altLang="en-US" sz="2000" b="1">
                <a:solidFill>
                  <a:schemeClr val="bg1"/>
                </a:solidFill>
              </a:rPr>
              <a:t>:  </a:t>
            </a:r>
            <a:r>
              <a:rPr lang="en-US" altLang="en-US" sz="2000">
                <a:solidFill>
                  <a:schemeClr val="bg1"/>
                </a:solidFill>
              </a:rPr>
              <a:t>Peter Lilienthal and Howard Brown (National Renewable Energy Laboratory [NREL])</a:t>
            </a:r>
          </a:p>
          <a:p>
            <a:pPr eaLnBrk="1" hangingPunct="1"/>
            <a:endParaRPr lang="en-US" altLang="en-US" sz="80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200" b="1">
                <a:solidFill>
                  <a:schemeClr val="bg1"/>
                </a:solidFill>
              </a:rPr>
              <a:t>  Overall Energy Efficiency</a:t>
            </a:r>
            <a:r>
              <a:rPr lang="en-US" altLang="en-US" sz="2000" b="1">
                <a:solidFill>
                  <a:schemeClr val="bg1"/>
                </a:solidFill>
              </a:rPr>
              <a:t>:  </a:t>
            </a:r>
            <a:r>
              <a:rPr lang="en-US" altLang="en-US" sz="2000">
                <a:solidFill>
                  <a:schemeClr val="bg1"/>
                </a:solidFill>
              </a:rPr>
              <a:t>Joel Swisher (Rocky Mountain Institute)</a:t>
            </a:r>
          </a:p>
          <a:p>
            <a:pPr eaLnBrk="1" hangingPunct="1"/>
            <a:endParaRPr lang="en-US" altLang="en-US" sz="80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000" b="1">
                <a:solidFill>
                  <a:schemeClr val="bg1"/>
                </a:solidFill>
              </a:rPr>
              <a:t>  </a:t>
            </a:r>
            <a:r>
              <a:rPr lang="en-US" altLang="en-US" sz="2200" b="1">
                <a:solidFill>
                  <a:schemeClr val="bg1"/>
                </a:solidFill>
              </a:rPr>
              <a:t>Concentrating Solar Power</a:t>
            </a:r>
            <a:r>
              <a:rPr lang="en-US" altLang="en-US" sz="2000" b="1">
                <a:solidFill>
                  <a:schemeClr val="bg1"/>
                </a:solidFill>
              </a:rPr>
              <a:t>:  </a:t>
            </a:r>
            <a:r>
              <a:rPr lang="en-US" altLang="en-US" sz="2000">
                <a:solidFill>
                  <a:schemeClr val="bg1"/>
                </a:solidFill>
              </a:rPr>
              <a:t>Mark Mehos (NREL) and David </a:t>
            </a:r>
          </a:p>
          <a:p>
            <a:pPr eaLnBrk="1" hangingPunct="1"/>
            <a:r>
              <a:rPr lang="en-US" altLang="en-US" sz="2000">
                <a:solidFill>
                  <a:schemeClr val="bg1"/>
                </a:solidFill>
              </a:rPr>
              <a:t>Kearney (Kearney and Associates)</a:t>
            </a:r>
          </a:p>
          <a:p>
            <a:pPr eaLnBrk="1" hangingPunct="1"/>
            <a:endParaRPr lang="en-US" altLang="en-US" sz="80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200" b="1">
                <a:solidFill>
                  <a:schemeClr val="bg1"/>
                </a:solidFill>
              </a:rPr>
              <a:t>  Photovoltaics</a:t>
            </a:r>
            <a:r>
              <a:rPr lang="en-US" altLang="en-US" sz="2000" b="1">
                <a:solidFill>
                  <a:schemeClr val="bg1"/>
                </a:solidFill>
              </a:rPr>
              <a:t>:  </a:t>
            </a:r>
            <a:r>
              <a:rPr lang="en-US" altLang="en-US" sz="2000">
                <a:solidFill>
                  <a:schemeClr val="bg1"/>
                </a:solidFill>
              </a:rPr>
              <a:t>Paul Denholm and Robert Margolis (NREL) and Ken Zweibel (PrimeStar Solar, Inc.)</a:t>
            </a:r>
          </a:p>
          <a:p>
            <a:pPr eaLnBrk="1" hangingPunct="1"/>
            <a:endParaRPr lang="en-US" altLang="en-US" sz="80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200" b="1">
                <a:solidFill>
                  <a:schemeClr val="bg1"/>
                </a:solidFill>
              </a:rPr>
              <a:t>  Wind Power</a:t>
            </a:r>
            <a:r>
              <a:rPr lang="en-US" altLang="en-US" sz="2000" b="1">
                <a:solidFill>
                  <a:schemeClr val="bg1"/>
                </a:solidFill>
              </a:rPr>
              <a:t>:  </a:t>
            </a:r>
            <a:r>
              <a:rPr lang="en-US" altLang="en-US" sz="2000">
                <a:solidFill>
                  <a:schemeClr val="bg1"/>
                </a:solidFill>
              </a:rPr>
              <a:t>Michael Milligan (NREL)</a:t>
            </a:r>
          </a:p>
          <a:p>
            <a:pPr eaLnBrk="1" hangingPunct="1"/>
            <a:endParaRPr lang="en-US" altLang="en-US" sz="80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200" b="1">
                <a:solidFill>
                  <a:schemeClr val="bg1"/>
                </a:solidFill>
              </a:rPr>
              <a:t>  Biomass</a:t>
            </a:r>
            <a:r>
              <a:rPr lang="en-US" altLang="en-US" sz="2000" b="1">
                <a:solidFill>
                  <a:schemeClr val="bg1"/>
                </a:solidFill>
              </a:rPr>
              <a:t>:  </a:t>
            </a:r>
            <a:r>
              <a:rPr lang="en-US" altLang="en-US" sz="2000">
                <a:solidFill>
                  <a:schemeClr val="bg1"/>
                </a:solidFill>
              </a:rPr>
              <a:t>Ralph Overend and Anelia Milbrandt (NREL)</a:t>
            </a:r>
          </a:p>
          <a:p>
            <a:pPr eaLnBrk="1" hangingPunct="1"/>
            <a:endParaRPr lang="en-US" altLang="en-US" sz="80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200" b="1">
                <a:solidFill>
                  <a:schemeClr val="bg1"/>
                </a:solidFill>
              </a:rPr>
              <a:t>  Biofuels</a:t>
            </a:r>
            <a:r>
              <a:rPr lang="en-US" altLang="en-US" sz="2000" b="1">
                <a:solidFill>
                  <a:schemeClr val="bg1"/>
                </a:solidFill>
              </a:rPr>
              <a:t>:  </a:t>
            </a:r>
            <a:r>
              <a:rPr lang="en-US" altLang="en-US" sz="2000">
                <a:solidFill>
                  <a:schemeClr val="bg1"/>
                </a:solidFill>
              </a:rPr>
              <a:t>John Sheehan (NREL)</a:t>
            </a:r>
          </a:p>
          <a:p>
            <a:pPr eaLnBrk="1" hangingPunct="1"/>
            <a:endParaRPr lang="en-US" altLang="en-US" sz="80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000" b="1">
                <a:solidFill>
                  <a:schemeClr val="bg1"/>
                </a:solidFill>
              </a:rPr>
              <a:t>  </a:t>
            </a:r>
            <a:r>
              <a:rPr lang="en-US" altLang="en-US" sz="2200" b="1">
                <a:solidFill>
                  <a:schemeClr val="bg1"/>
                </a:solidFill>
              </a:rPr>
              <a:t>Geothermal Power</a:t>
            </a:r>
            <a:r>
              <a:rPr lang="en-US" altLang="en-US" sz="2000" b="1">
                <a:solidFill>
                  <a:schemeClr val="bg1"/>
                </a:solidFill>
              </a:rPr>
              <a:t>:  </a:t>
            </a:r>
            <a:r>
              <a:rPr lang="en-US" altLang="en-US" sz="2000">
                <a:solidFill>
                  <a:schemeClr val="bg1"/>
                </a:solidFill>
              </a:rPr>
              <a:t>Martin Vorum (NREL) and Jefferson Tester (MIT)</a:t>
            </a:r>
          </a:p>
          <a:p>
            <a:pPr eaLnBrk="1" hangingPunct="1"/>
            <a:endParaRPr lang="en-US" altLang="en-US" sz="80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200" b="1">
                <a:solidFill>
                  <a:schemeClr val="bg1"/>
                </a:solidFill>
              </a:rPr>
              <a:t>  Summary/Editor</a:t>
            </a:r>
            <a:r>
              <a:rPr lang="en-US" altLang="en-US" sz="2000">
                <a:solidFill>
                  <a:schemeClr val="bg1"/>
                </a:solidFill>
              </a:rPr>
              <a:t>: Charles Kutscher, American Solar Energy Society</a:t>
            </a:r>
          </a:p>
        </p:txBody>
      </p:sp>
      <p:sp>
        <p:nvSpPr>
          <p:cNvPr id="29700" name="Rectangle 7">
            <a:extLst>
              <a:ext uri="{FF2B5EF4-FFF2-40B4-BE49-F238E27FC236}">
                <a16:creationId xmlns:a16="http://schemas.microsoft.com/office/drawing/2014/main" id="{666CC76F-86A5-47FA-BE7F-59836FE1E0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Contributors for Non-Carbon Sources </a:t>
            </a:r>
            <a:br>
              <a:rPr lang="en-US" altLang="en-US" sz="2800">
                <a:ea typeface="ＭＳ Ｐゴシック" panose="020B0600070205080204" pitchFamily="34" charset="-128"/>
              </a:rPr>
            </a:b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>
            <a:extLst>
              <a:ext uri="{FF2B5EF4-FFF2-40B4-BE49-F238E27FC236}">
                <a16:creationId xmlns:a16="http://schemas.microsoft.com/office/drawing/2014/main" id="{832B1A63-46A5-4E1D-9045-19896290E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91CE9AE-47AE-4D7F-9A1C-EDDC26BBED4F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  <p:sp>
        <p:nvSpPr>
          <p:cNvPr id="31747" name="Rectangle 5">
            <a:extLst>
              <a:ext uri="{FF2B5EF4-FFF2-40B4-BE49-F238E27FC236}">
                <a16:creationId xmlns:a16="http://schemas.microsoft.com/office/drawing/2014/main" id="{DCEFEA3A-4EDE-4215-B26B-ACBE4B812B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U.S. Carbon Emissions</a:t>
            </a:r>
            <a:b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</a:b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2030 Potential</a:t>
            </a:r>
          </a:p>
        </p:txBody>
      </p:sp>
      <p:pic>
        <p:nvPicPr>
          <p:cNvPr id="31748" name="Picture 6" descr="GRAPH 1-124-07 FLATTENED">
            <a:extLst>
              <a:ext uri="{FF2B5EF4-FFF2-40B4-BE49-F238E27FC236}">
                <a16:creationId xmlns:a16="http://schemas.microsoft.com/office/drawing/2014/main" id="{2D9595AF-52C0-4142-963E-178552FBE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730885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Footer Placeholder 4">
            <a:extLst>
              <a:ext uri="{FF2B5EF4-FFF2-40B4-BE49-F238E27FC236}">
                <a16:creationId xmlns:a16="http://schemas.microsoft.com/office/drawing/2014/main" id="{1F506D85-701E-4D00-9544-BAF9666F5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(2) Tackling Climate Change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F32E7643-AABE-47F0-8337-9F05F8012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GOOD NEWS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AF2A8143-3207-4D03-9B97-31B63DC53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600200"/>
            <a:ext cx="6781800" cy="4525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ENERGY EFFICIENCY and RENEWABLE ENERGY     </a:t>
            </a:r>
          </a:p>
          <a:p>
            <a:pPr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                  CAN </a:t>
            </a:r>
          </a:p>
          <a:p>
            <a:pPr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REDUCE CARBON EMISSIONS and MEET GOAL for the U.S.</a:t>
            </a:r>
          </a:p>
          <a:p>
            <a:pPr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	       AT</a:t>
            </a:r>
          </a:p>
          <a:p>
            <a:pPr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A REASONABLE COST</a:t>
            </a: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B959A655-D79C-40A6-A6E0-A65F60DF7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25F847A-95C2-46CB-B74A-FD58EDE8AFBC}" type="slidenum">
              <a:rPr lang="en-US" altLang="en-US" sz="1400"/>
              <a:pPr eaLnBrk="1" hangingPunct="1"/>
              <a:t>13</a:t>
            </a:fld>
            <a:endParaRPr lang="en-US" altLang="en-US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>
            <a:extLst>
              <a:ext uri="{FF2B5EF4-FFF2-40B4-BE49-F238E27FC236}">
                <a16:creationId xmlns:a16="http://schemas.microsoft.com/office/drawing/2014/main" id="{AFE155F8-18B0-4963-AEE1-5FC706C38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5701138-5147-47E0-92AA-0DF1E01EE96A}" type="slidenum">
              <a:rPr lang="en-US" altLang="en-US" sz="1400"/>
              <a:pPr eaLnBrk="1" hangingPunct="1"/>
              <a:t>14</a:t>
            </a:fld>
            <a:endParaRPr lang="en-US" altLang="en-US" sz="14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2B1DF53-B285-48BE-B2A6-26A58FFA11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Renewable Contributions</a:t>
            </a:r>
          </a:p>
        </p:txBody>
      </p:sp>
      <p:pic>
        <p:nvPicPr>
          <p:cNvPr id="34820" name="Picture 4">
            <a:extLst>
              <a:ext uri="{FF2B5EF4-FFF2-40B4-BE49-F238E27FC236}">
                <a16:creationId xmlns:a16="http://schemas.microsoft.com/office/drawing/2014/main" id="{DEB6291F-FF51-45AE-94F7-207A822B55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95400"/>
            <a:ext cx="7305675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Footer Placeholder 4">
            <a:extLst>
              <a:ext uri="{FF2B5EF4-FFF2-40B4-BE49-F238E27FC236}">
                <a16:creationId xmlns:a16="http://schemas.microsoft.com/office/drawing/2014/main" id="{7E55874A-893F-4AC2-B0C0-80AB17070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(2) Tackling Climate Change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>
            <a:extLst>
              <a:ext uri="{FF2B5EF4-FFF2-40B4-BE49-F238E27FC236}">
                <a16:creationId xmlns:a16="http://schemas.microsoft.com/office/drawing/2014/main" id="{8584BC76-2432-4AAE-9A9E-19922F31F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29AE4D6-42F4-418C-AB2C-B2B91788AB17}" type="slidenum">
              <a:rPr lang="en-US" altLang="en-US" sz="1400"/>
              <a:pPr eaLnBrk="1" hangingPunct="1"/>
              <a:t>15</a:t>
            </a:fld>
            <a:endParaRPr lang="en-US" altLang="en-US" sz="14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8FBCB493-2E35-40E7-B6C3-CF03E2A614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Conclusions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65D7E441-4734-42A0-B490-E628A2EE89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2296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Energy Efficiency Could Negate U.S. Emissions Growth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Six Renewables Can Provide Deep Cuts in Emissions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Provide about 50% of total electricity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Provide about 40% of liquid fuels in 2030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U.S. Has Abundant Renewable Resources Spread Throughout the Country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Wind Can Provide ~1/3 of Renewable Electricity and Remainder Split Evenly Among Other 4 Resources</a:t>
            </a:r>
            <a:br>
              <a:rPr lang="en-US" altLang="en-US" sz="2400">
                <a:ea typeface="ＭＳ Ｐゴシック" panose="020B0600070205080204" pitchFamily="34" charset="-128"/>
              </a:rPr>
            </a:br>
            <a:endParaRPr lang="en-US" altLang="en-US" sz="24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EE and RE Can Begin </a:t>
            </a:r>
            <a:r>
              <a:rPr lang="en-US" altLang="en-US" sz="2400" b="1">
                <a:ea typeface="ＭＳ Ｐゴシック" panose="020B0600070205080204" pitchFamily="34" charset="-128"/>
              </a:rPr>
              <a:t>Today</a:t>
            </a:r>
            <a:r>
              <a:rPr lang="en-US" altLang="en-US" sz="2400">
                <a:ea typeface="ＭＳ Ｐゴシック" panose="020B0600070205080204" pitchFamily="34" charset="-128"/>
              </a:rPr>
              <a:t> to Tackle Global Warming</a:t>
            </a:r>
            <a:br>
              <a:rPr lang="en-US" altLang="en-US" sz="2400">
                <a:ea typeface="ＭＳ Ｐゴシック" panose="020B0600070205080204" pitchFamily="34" charset="-128"/>
              </a:rPr>
            </a:br>
            <a:endParaRPr lang="en-US" altLang="en-US" sz="24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Continued R&amp;D and Policy Support Will Help These Technologies Achieve Their Large Future Potential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>
            <a:extLst>
              <a:ext uri="{FF2B5EF4-FFF2-40B4-BE49-F238E27FC236}">
                <a16:creationId xmlns:a16="http://schemas.microsoft.com/office/drawing/2014/main" id="{394CDC50-4967-4249-A033-93DC5B90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01575BB-4596-48DA-8A76-E9993ECA56CD}" type="slidenum">
              <a:rPr lang="en-US" altLang="en-US" sz="1400"/>
              <a:pPr eaLnBrk="1" hangingPunct="1"/>
              <a:t>16</a:t>
            </a:fld>
            <a:endParaRPr lang="en-US" altLang="en-US" sz="14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CBDA9E2B-BB1A-4121-83BB-A19291374B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>
                <a:ea typeface="ＭＳ Ｐゴシック" panose="020B0600070205080204" pitchFamily="34" charset="-128"/>
              </a:rPr>
              <a:t>Conclusions, continued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3431F9EB-6231-4D7F-AC17-050EBE912C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4 of 5 Renewable Electricity Options Depend on Transmission Wires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Wind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CSP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Geothermal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Biomass Electricity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Even On-site PV Depends on Wires in Grid for Back Up</a:t>
            </a:r>
            <a:endParaRPr lang="en-US" altLang="en-US" sz="12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Initially (up to 2025), Wires Bring RE to Regional Loads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Finally ( after about 2025), Wires  Needed to Move Electricity to Other Regions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High Voltage DC Transmission Lines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Efficient Lower Cost Long Distance Energy Transfer</a:t>
            </a:r>
            <a:endParaRPr lang="en-US" altLang="en-US" sz="10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Will Enable Renewable Electricity to Exceed 50% and Combined with Additional Efficiency, Attain Further Reduction of Carbon Emissions</a:t>
            </a:r>
            <a:br>
              <a:rPr lang="en-US" altLang="en-US" sz="2400">
                <a:ea typeface="ＭＳ Ｐゴシック" panose="020B0600070205080204" pitchFamily="34" charset="-128"/>
              </a:rPr>
            </a:b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8A64A97A-F80A-40F4-9CC1-9B666E483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487362"/>
          </a:xfrm>
        </p:spPr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??? 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9F712A9B-4EC7-4F15-9484-734A5EABD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/>
          <a:lstStyle/>
          <a:p>
            <a:r>
              <a:rPr lang="en-US" altLang="en-US" sz="3000">
                <a:ea typeface="ＭＳ Ｐゴシック" panose="020B0600070205080204" pitchFamily="34" charset="-128"/>
              </a:rPr>
              <a:t>Carbon-free Solution Depends on: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Level Playing Field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Discontinue BAU Subsidies to Old Energy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Invest in New Energy</a:t>
            </a:r>
            <a:endParaRPr lang="en-US" altLang="en-US" sz="400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Place Dollar Cost on Carbon Release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Restructure Energy Infrastructure to Work with RE</a:t>
            </a:r>
          </a:p>
          <a:p>
            <a:pPr lvl="3"/>
            <a:r>
              <a:rPr lang="en-US" altLang="en-US">
                <a:ea typeface="ＭＳ Ｐゴシック" panose="020B0600070205080204" pitchFamily="34" charset="-128"/>
              </a:rPr>
              <a:t>Rate Structure</a:t>
            </a:r>
          </a:p>
          <a:p>
            <a:pPr lvl="3"/>
            <a:r>
              <a:rPr lang="en-US" altLang="en-US">
                <a:ea typeface="ＭＳ Ｐゴシック" panose="020B0600070205080204" pitchFamily="34" charset="-128"/>
              </a:rPr>
              <a:t>Smart Grid</a:t>
            </a:r>
          </a:p>
          <a:p>
            <a:pPr lvl="3"/>
            <a:r>
              <a:rPr lang="en-US" altLang="en-US">
                <a:ea typeface="ＭＳ Ｐゴシック" panose="020B0600070205080204" pitchFamily="34" charset="-128"/>
              </a:rPr>
              <a:t>Transmission Lines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Sustaining Support for a Century or More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Cooperating with Other Nations</a:t>
            </a:r>
          </a:p>
          <a:p>
            <a:r>
              <a:rPr lang="en-US" altLang="en-US" sz="3000">
                <a:ea typeface="ＭＳ Ｐゴシック" panose="020B0600070205080204" pitchFamily="34" charset="-128"/>
              </a:rPr>
              <a:t>A Level Playing Field Depends on Citizens Engaging the Political Process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13321903-F492-4573-93DD-AC21D47AE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E5F24A6-264B-4C1E-831E-BB7D851106A0}" type="slidenum">
              <a:rPr lang="en-US" altLang="en-US" sz="1400"/>
              <a:pPr eaLnBrk="1" hangingPunct="1"/>
              <a:t>17</a:t>
            </a:fld>
            <a:endParaRPr lang="en-US" altLang="en-US"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8912F0AC-34B2-4517-9DB1-782989D70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 Apply to San Diego Region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028379A8-4517-4008-8B99-5A6573AFF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		</a:t>
            </a:r>
          </a:p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</a:t>
            </a:r>
            <a:r>
              <a:rPr lang="en-US" altLang="en-US">
                <a:ea typeface="ＭＳ Ｐゴシック" panose="020B0600070205080204" pitchFamily="34" charset="-128"/>
              </a:rPr>
              <a:t>In the Renewable Energy Electric Sector</a:t>
            </a: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AA5F4C38-4A1B-45E2-A027-EEB5AFCD6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F608EC9-A988-431F-81B0-7B7279E8C7A0}" type="slidenum">
              <a:rPr lang="en-US" altLang="en-US" sz="1400"/>
              <a:pPr eaLnBrk="1" hangingPunct="1"/>
              <a:t>18</a:t>
            </a:fld>
            <a:endParaRPr lang="en-US" altLang="en-US" sz="1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ED88099F-07A3-495F-8C9D-841A32D84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Overview of Perceptions and Conflicts Over Energy Issues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D2D7A7C7-A4CD-4AED-8E47-312593DDE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00600"/>
          </a:xfrm>
        </p:spPr>
        <p:txBody>
          <a:bodyPr/>
          <a:lstStyle/>
          <a:p>
            <a:pPr>
              <a:buFontTx/>
              <a:buNone/>
            </a:pPr>
            <a:endParaRPr lang="en-US" altLang="en-US" sz="8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Use Cultural Anthropologists “Cultural Bias Theory” As a Framework </a:t>
            </a:r>
            <a:r>
              <a:rPr lang="en-US" altLang="en-US" sz="2000">
                <a:ea typeface="ＭＳ Ｐゴシック" panose="020B0600070205080204" pitchFamily="34" charset="-128"/>
              </a:rPr>
              <a:t>(1)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Internally Consistent World Views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Enable Efficient Coping Strategies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ENERGY TRIBES in Collision: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Egalitarian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Individualism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Hierarchical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Fatalism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3CD0EADF-A803-44B5-A348-FE7C48716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7CDA6F7-F771-4B63-AD02-167B594F261C}" type="slidenum">
              <a:rPr lang="en-US" altLang="en-US" sz="1400"/>
              <a:pPr eaLnBrk="1" hangingPunct="1"/>
              <a:t>19</a:t>
            </a:fld>
            <a:endParaRPr lang="en-US" alt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8ACC503C-06D7-4202-B022-0573AEC4F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8FEAEC8E-B652-457B-AEE5-ED83E24CA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762000"/>
            <a:ext cx="7086600" cy="5715000"/>
          </a:xfrm>
        </p:spPr>
        <p:txBody>
          <a:bodyPr/>
          <a:lstStyle/>
          <a:p>
            <a:r>
              <a:rPr lang="en-US" altLang="en-US" sz="2600">
                <a:ea typeface="ＭＳ Ｐゴシック" panose="020B0600070205080204" pitchFamily="34" charset="-128"/>
              </a:rPr>
              <a:t>A Point of View</a:t>
            </a:r>
          </a:p>
          <a:p>
            <a:r>
              <a:rPr lang="en-US" altLang="en-US" sz="2600">
                <a:ea typeface="ＭＳ Ｐゴシック" panose="020B0600070205080204" pitchFamily="34" charset="-128"/>
              </a:rPr>
              <a:t>National Level </a:t>
            </a:r>
          </a:p>
          <a:p>
            <a:pPr lvl="1"/>
            <a:r>
              <a:rPr lang="en-US" altLang="en-US" sz="2200">
                <a:ea typeface="ＭＳ Ｐゴシック" panose="020B0600070205080204" pitchFamily="34" charset="-128"/>
              </a:rPr>
              <a:t>Climate Change</a:t>
            </a:r>
          </a:p>
          <a:p>
            <a:pPr lvl="1"/>
            <a:r>
              <a:rPr lang="en-US" altLang="en-US" sz="2200">
                <a:ea typeface="ＭＳ Ｐゴシック" panose="020B0600070205080204" pitchFamily="34" charset="-128"/>
              </a:rPr>
              <a:t>Non-Carbon Options</a:t>
            </a:r>
          </a:p>
          <a:p>
            <a:r>
              <a:rPr lang="en-US" altLang="en-US" sz="2600">
                <a:ea typeface="ＭＳ Ｐゴシック" panose="020B0600070205080204" pitchFamily="34" charset="-128"/>
              </a:rPr>
              <a:t>Apply to San Diego</a:t>
            </a:r>
          </a:p>
          <a:p>
            <a:pPr lvl="1"/>
            <a:r>
              <a:rPr lang="en-US" altLang="en-US" sz="2300">
                <a:ea typeface="ＭＳ Ｐゴシック" panose="020B0600070205080204" pitchFamily="34" charset="-128"/>
              </a:rPr>
              <a:t>Energy Tribes </a:t>
            </a:r>
          </a:p>
          <a:p>
            <a:pPr lvl="1"/>
            <a:r>
              <a:rPr lang="en-US" altLang="en-US" sz="2300">
                <a:ea typeface="ＭＳ Ｐゴシック" panose="020B0600070205080204" pitchFamily="34" charset="-128"/>
              </a:rPr>
              <a:t>Goals for Choosing Renewable Energy (RE)</a:t>
            </a:r>
          </a:p>
          <a:p>
            <a:pPr lvl="1"/>
            <a:r>
              <a:rPr lang="en-US" altLang="en-US" sz="2300">
                <a:ea typeface="ＭＳ Ｐゴシック" panose="020B0600070205080204" pitchFamily="34" charset="-128"/>
              </a:rPr>
              <a:t>RE Resources Magnitude</a:t>
            </a:r>
          </a:p>
          <a:p>
            <a:pPr lvl="1"/>
            <a:r>
              <a:rPr lang="en-US" altLang="en-US" sz="2300">
                <a:ea typeface="ＭＳ Ｐゴシック" panose="020B0600070205080204" pitchFamily="34" charset="-128"/>
              </a:rPr>
              <a:t>Contribution Toward Peaking Needs</a:t>
            </a:r>
          </a:p>
          <a:p>
            <a:pPr lvl="1"/>
            <a:r>
              <a:rPr lang="en-US" altLang="en-US" sz="2300">
                <a:ea typeface="ＭＳ Ｐゴシック" panose="020B0600070205080204" pitchFamily="34" charset="-128"/>
              </a:rPr>
              <a:t>RE Cost including Battery Storage</a:t>
            </a:r>
          </a:p>
          <a:p>
            <a:pPr lvl="1"/>
            <a:r>
              <a:rPr lang="en-US" altLang="en-US" sz="2300">
                <a:ea typeface="ＭＳ Ｐゴシック" panose="020B0600070205080204" pitchFamily="34" charset="-128"/>
              </a:rPr>
              <a:t>Environmental Characteristics</a:t>
            </a:r>
          </a:p>
          <a:p>
            <a:pPr lvl="1"/>
            <a:r>
              <a:rPr lang="en-US" altLang="en-US" sz="2300">
                <a:ea typeface="ＭＳ Ｐゴシック" panose="020B0600070205080204" pitchFamily="34" charset="-128"/>
              </a:rPr>
              <a:t>2020 RE Projection</a:t>
            </a:r>
          </a:p>
          <a:p>
            <a:pPr lvl="1"/>
            <a:r>
              <a:rPr lang="en-US" altLang="en-US" sz="2300">
                <a:ea typeface="ＭＳ Ｐゴシック" panose="020B0600070205080204" pitchFamily="34" charset="-128"/>
              </a:rPr>
              <a:t>Conclusion</a:t>
            </a:r>
          </a:p>
          <a:p>
            <a:pPr lvl="1"/>
            <a:endParaRPr lang="en-US" altLang="en-US" sz="2400">
              <a:ea typeface="ＭＳ Ｐゴシック" panose="020B0600070205080204" pitchFamily="34" charset="-128"/>
            </a:endParaRPr>
          </a:p>
          <a:p>
            <a:pPr lvl="1"/>
            <a:endParaRPr lang="en-US" altLang="en-US" sz="2400">
              <a:ea typeface="ＭＳ Ｐゴシック" panose="020B0600070205080204" pitchFamily="34" charset="-128"/>
            </a:endParaRPr>
          </a:p>
          <a:p>
            <a:pPr lvl="1"/>
            <a:endParaRPr lang="en-US" altLang="en-US" sz="2400">
              <a:ea typeface="ＭＳ Ｐゴシック" panose="020B0600070205080204" pitchFamily="34" charset="-128"/>
            </a:endParaRPr>
          </a:p>
          <a:p>
            <a:pPr lvl="1"/>
            <a:endParaRPr lang="en-US" altLang="en-US" sz="2400">
              <a:ea typeface="ＭＳ Ｐゴシック" panose="020B0600070205080204" pitchFamily="34" charset="-128"/>
            </a:endParaRPr>
          </a:p>
          <a:p>
            <a:pPr lvl="1"/>
            <a:endParaRPr lang="en-US" altLang="en-US" sz="2400">
              <a:ea typeface="ＭＳ Ｐゴシック" panose="020B0600070205080204" pitchFamily="34" charset="-128"/>
            </a:endParaRPr>
          </a:p>
          <a:p>
            <a:pPr lvl="1"/>
            <a:endParaRPr lang="en-US" altLang="en-US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en-US" sz="2000" i="1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B8F520C1-441F-4995-BC33-222F23BF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1B030D5-6F31-46A9-A93E-9E7C122CD54E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DCE97C7A-6E72-49A8-8235-363C36B60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Major RE Power System Goals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0A1AA584-0490-45FD-927F-1132F7E1D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100">
                <a:ea typeface="ＭＳ Ｐゴシック" panose="020B0600070205080204" pitchFamily="34" charset="-128"/>
              </a:rPr>
              <a:t>1. To </a:t>
            </a:r>
            <a:r>
              <a:rPr lang="en-US" altLang="en-US" sz="3100" i="1">
                <a:ea typeface="ＭＳ Ｐゴシック" panose="020B0600070205080204" pitchFamily="34" charset="-128"/>
              </a:rPr>
              <a:t>Minimize</a:t>
            </a:r>
            <a:r>
              <a:rPr lang="en-US" altLang="en-US" sz="3100">
                <a:ea typeface="ＭＳ Ｐゴシック" panose="020B0600070205080204" pitchFamily="34" charset="-128"/>
              </a:rPr>
              <a:t> Fossil Fuel Use and/or Expensive Storage: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Sum of Renewables Should Approach Average Capacity Factor of Current SD Grid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 San Diego Grid Capacity Factor ~ 0.54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Currently Is a Combination of Baseload, Intermediate and Peaker Power Plants</a:t>
            </a:r>
          </a:p>
          <a:p>
            <a:pPr>
              <a:buFontTx/>
              <a:buNone/>
            </a:pPr>
            <a:r>
              <a:rPr lang="en-US" altLang="en-US" sz="3100">
                <a:ea typeface="ＭＳ Ｐゴシック" panose="020B0600070205080204" pitchFamily="34" charset="-128"/>
              </a:rPr>
              <a:t>2. To Use Lower Cost Options </a:t>
            </a:r>
          </a:p>
          <a:p>
            <a:pPr>
              <a:buFontTx/>
              <a:buNone/>
            </a:pPr>
            <a:r>
              <a:rPr lang="en-US" altLang="en-US" sz="3100">
                <a:ea typeface="ＭＳ Ｐゴシック" panose="020B0600070205080204" pitchFamily="34" charset="-128"/>
              </a:rPr>
              <a:t>3. To Be Mindful of RE Impacts</a:t>
            </a:r>
          </a:p>
          <a:p>
            <a:pPr>
              <a:buFontTx/>
              <a:buNone/>
            </a:pPr>
            <a:r>
              <a:rPr lang="en-US" altLang="en-US" sz="3100">
                <a:ea typeface="ＭＳ Ｐゴシック" panose="020B0600070205080204" pitchFamily="34" charset="-128"/>
              </a:rPr>
              <a:t>4. To Balance RE Between Region and SD Cty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5C3DFD64-04FD-40A7-AAFE-438F81772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B441432-293C-4CD8-8081-8F562A3A4182}" type="slidenum">
              <a:rPr lang="en-US" altLang="en-US" sz="1400"/>
              <a:pPr eaLnBrk="1" hangingPunct="1"/>
              <a:t>20</a:t>
            </a:fld>
            <a:endParaRPr lang="en-US" altLang="en-US" sz="1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FB882F05-B7AE-40CE-9A44-DA6C057E3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San Diego Regional Energy</a:t>
            </a:r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3E4F81A0-E984-4612-8A88-2AC14AC48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altLang="en-US" sz="2700">
                <a:ea typeface="ＭＳ Ｐゴシック" panose="020B0600070205080204" pitchFamily="34" charset="-128"/>
              </a:rPr>
              <a:t>Region is SD Cty, Imperial Cty and Northern Baja</a:t>
            </a:r>
          </a:p>
          <a:p>
            <a:r>
              <a:rPr lang="en-US" altLang="en-US" sz="2700">
                <a:ea typeface="ＭＳ Ｐゴシック" panose="020B0600070205080204" pitchFamily="34" charset="-128"/>
              </a:rPr>
              <a:t>2003 Study </a:t>
            </a:r>
            <a:r>
              <a:rPr lang="en-US" altLang="en-US" sz="2400">
                <a:ea typeface="ＭＳ Ｐゴシック" panose="020B0600070205080204" pitchFamily="34" charset="-128"/>
              </a:rPr>
              <a:t>(3) </a:t>
            </a:r>
            <a:r>
              <a:rPr lang="en-US" altLang="en-US" sz="2700">
                <a:ea typeface="ＭＳ Ｐゴシック" panose="020B0600070205080204" pitchFamily="34" charset="-128"/>
              </a:rPr>
              <a:t>Showed Almost All of Renewable Energy (RE) Available Outside San Diego Cty </a:t>
            </a:r>
          </a:p>
          <a:p>
            <a:pPr lvl="1"/>
            <a:r>
              <a:rPr lang="en-US" altLang="en-US" sz="2300">
                <a:ea typeface="ＭＳ Ｐゴシック" panose="020B0600070205080204" pitchFamily="34" charset="-128"/>
              </a:rPr>
              <a:t>About 42 GW out of 47 GW Total Technical Potential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Largest Single Resource Is Desert RE in Imperial Cty 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70% of Total</a:t>
            </a:r>
          </a:p>
          <a:p>
            <a:pPr lvl="2"/>
            <a:endParaRPr lang="en-US" altLang="en-US" sz="1900">
              <a:ea typeface="ＭＳ Ｐゴシック" panose="020B0600070205080204" pitchFamily="34" charset="-128"/>
            </a:endParaRPr>
          </a:p>
          <a:p>
            <a:r>
              <a:rPr lang="en-US" altLang="en-US" sz="2700">
                <a:ea typeface="ＭＳ Ｐゴシック" panose="020B0600070205080204" pitchFamily="34" charset="-128"/>
              </a:rPr>
              <a:t>SANDAG Set Goal of 50% RE from SD Cty </a:t>
            </a:r>
          </a:p>
          <a:p>
            <a:pPr lvl="1"/>
            <a:r>
              <a:rPr lang="en-US" altLang="en-US" sz="2300">
                <a:ea typeface="ＭＳ Ｐゴシック" panose="020B0600070205080204" pitchFamily="34" charset="-128"/>
              </a:rPr>
              <a:t>0ver 60% of Current Electricity from Outside SD Cty</a:t>
            </a:r>
          </a:p>
          <a:p>
            <a:pPr>
              <a:buFontTx/>
              <a:buNone/>
            </a:pPr>
            <a:endParaRPr lang="en-US" altLang="en-US" sz="2700">
              <a:ea typeface="ＭＳ Ｐゴシック" panose="020B0600070205080204" pitchFamily="34" charset="-128"/>
            </a:endParaRPr>
          </a:p>
          <a:p>
            <a:r>
              <a:rPr lang="en-US" altLang="en-US" sz="2700">
                <a:ea typeface="ＭＳ Ｐゴシック" panose="020B0600070205080204" pitchFamily="34" charset="-128"/>
              </a:rPr>
              <a:t>2006 EWG Study Laid Out Approach to Reach           50% Goal </a:t>
            </a:r>
            <a:r>
              <a:rPr lang="en-US" altLang="en-US" sz="2400">
                <a:ea typeface="ＭＳ Ｐゴシック" panose="020B0600070205080204" pitchFamily="34" charset="-128"/>
              </a:rPr>
              <a:t>(4)</a:t>
            </a:r>
          </a:p>
          <a:p>
            <a:endParaRPr lang="en-US" altLang="en-US" sz="2700">
              <a:ea typeface="ＭＳ Ｐゴシック" panose="020B0600070205080204" pitchFamily="34" charset="-128"/>
            </a:endParaRPr>
          </a:p>
          <a:p>
            <a:endParaRPr lang="en-US" altLang="en-US" sz="2700">
              <a:ea typeface="ＭＳ Ｐゴシック" panose="020B0600070205080204" pitchFamily="34" charset="-128"/>
            </a:endParaRP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AE40238B-9BCF-409A-903D-40D602E96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5DEE09A-5238-4D89-A467-AF03A99EFA4B}" type="slidenum">
              <a:rPr lang="en-US" altLang="en-US" sz="1400"/>
              <a:pPr eaLnBrk="1" hangingPunct="1"/>
              <a:t>21</a:t>
            </a:fld>
            <a:endParaRPr lang="en-US" altLang="en-US" sz="1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>
            <a:extLst>
              <a:ext uri="{FF2B5EF4-FFF2-40B4-BE49-F238E27FC236}">
                <a16:creationId xmlns:a16="http://schemas.microsoft.com/office/drawing/2014/main" id="{DF1DD7E5-02DE-44D0-80FD-D200A494D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0E6DCB0-F6DD-428E-943C-01C48F3B422A}" type="slidenum">
              <a:rPr lang="en-US" altLang="en-US" sz="1400"/>
              <a:pPr eaLnBrk="1" hangingPunct="1"/>
              <a:t>22</a:t>
            </a:fld>
            <a:endParaRPr lang="en-US" altLang="en-US" sz="14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5FDC20F0-CF45-4CB6-86D4-4DB19D30FB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487363"/>
          </a:xfrm>
        </p:spPr>
        <p:txBody>
          <a:bodyPr/>
          <a:lstStyle/>
          <a:p>
            <a:pPr eaLnBrk="1" hangingPunct="1"/>
            <a:r>
              <a:rPr lang="en-US" altLang="en-US" sz="2500">
                <a:ea typeface="ＭＳ Ｐゴシック" panose="020B0600070205080204" pitchFamily="34" charset="-128"/>
              </a:rPr>
              <a:t>SD Region RESOURCE MAGNITUDE, MW </a:t>
            </a:r>
            <a:r>
              <a:rPr lang="en-US" altLang="en-US" sz="2000">
                <a:ea typeface="ＭＳ Ｐゴシック" panose="020B0600070205080204" pitchFamily="34" charset="-128"/>
              </a:rPr>
              <a:t>(5,8,10,11,12)</a:t>
            </a:r>
          </a:p>
        </p:txBody>
      </p:sp>
      <p:graphicFrame>
        <p:nvGraphicFramePr>
          <p:cNvPr id="308269" name="Group 45">
            <a:extLst>
              <a:ext uri="{FF2B5EF4-FFF2-40B4-BE49-F238E27FC236}">
                <a16:creationId xmlns:a16="http://schemas.microsoft.com/office/drawing/2014/main" id="{80B9DCA2-11C6-450E-B15A-C97394CF3EBB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914400" y="990600"/>
          <a:ext cx="7467600" cy="5133975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4014128555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75069713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499317757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43405490"/>
                    </a:ext>
                  </a:extLst>
                </a:gridCol>
              </a:tblGrid>
              <a:tr h="7699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TECHNOLOGY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GROSS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POTENTIAL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TECHNICAL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POTENTIAL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CURRENT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9591342"/>
                  </a:ext>
                </a:extLst>
              </a:tr>
              <a:tr h="6683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CONC SOLAR, Total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           (San Diego)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  296,000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  (35,000)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   35,400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(3,500+2900 )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  Zero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9637028"/>
                  </a:ext>
                </a:extLst>
              </a:tr>
              <a:tr h="406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Roof Top PV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        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1500 to 4700 MW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  74 MW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9222973"/>
                  </a:ext>
                </a:extLst>
              </a:tr>
              <a:tr h="6683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GEOTHERMAL, Total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(Baja California)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     large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2,500 to  4,000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       (840)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1260 MW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 (720)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928267"/>
                  </a:ext>
                </a:extLst>
              </a:tr>
              <a:tr h="9413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WIND, Total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(San Diego Cty)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(Baja California)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2,500 to 2,800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       5700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  (up to 960)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 (up to 4000)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50 MW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9041957"/>
                  </a:ext>
                </a:extLst>
              </a:tr>
              <a:tr h="354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BIO-Mass and Gas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        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 120 to 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39 MW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863508"/>
                  </a:ext>
                </a:extLst>
              </a:tr>
              <a:tr h="1295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Small HYDRO, Total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(San Diego Cty)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(Imperial Cty)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(Baja California)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        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      170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      (10)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   (up to 86)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   (up to 75)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 94.5 MW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   (8)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 (86.5)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8369931"/>
                  </a:ext>
                </a:extLst>
              </a:tr>
            </a:tbl>
          </a:graphicData>
        </a:graphic>
      </p:graphicFrame>
      <p:sp>
        <p:nvSpPr>
          <p:cNvPr id="46126" name="Footer Placeholder 4">
            <a:extLst>
              <a:ext uri="{FF2B5EF4-FFF2-40B4-BE49-F238E27FC236}">
                <a16:creationId xmlns:a16="http://schemas.microsoft.com/office/drawing/2014/main" id="{143EAC80-8AEB-4973-9AD4-9D78522EB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62400" y="6245225"/>
            <a:ext cx="4419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Total =      47 GW                1.5 GW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>
            <a:extLst>
              <a:ext uri="{FF2B5EF4-FFF2-40B4-BE49-F238E27FC236}">
                <a16:creationId xmlns:a16="http://schemas.microsoft.com/office/drawing/2014/main" id="{F834F573-CDAA-4051-A4A1-43378554F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2418A14-AEEA-4A4F-8D24-421FA6C548C6}" type="slidenum">
              <a:rPr lang="en-US" altLang="en-US" sz="1400"/>
              <a:pPr eaLnBrk="1" hangingPunct="1"/>
              <a:t>23</a:t>
            </a:fld>
            <a:endParaRPr lang="en-US" altLang="en-US" sz="1400"/>
          </a:p>
        </p:txBody>
      </p:sp>
      <p:pic>
        <p:nvPicPr>
          <p:cNvPr id="48131" name="Picture 2">
            <a:extLst>
              <a:ext uri="{FF2B5EF4-FFF2-40B4-BE49-F238E27FC236}">
                <a16:creationId xmlns:a16="http://schemas.microsoft.com/office/drawing/2014/main" id="{E958F5DA-925E-4913-AA57-ACBB734CB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3058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>
            <a:extLst>
              <a:ext uri="{FF2B5EF4-FFF2-40B4-BE49-F238E27FC236}">
                <a16:creationId xmlns:a16="http://schemas.microsoft.com/office/drawing/2014/main" id="{4E458C71-72E2-4175-AECD-DD27C870C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FEFDBE7-56A6-4417-8CE9-A4E8F0009E43}" type="slidenum">
              <a:rPr lang="en-US" altLang="en-US" sz="1400"/>
              <a:pPr eaLnBrk="1" hangingPunct="1"/>
              <a:t>24</a:t>
            </a:fld>
            <a:endParaRPr lang="en-US" altLang="en-US" sz="1400"/>
          </a:p>
        </p:txBody>
      </p:sp>
      <p:pic>
        <p:nvPicPr>
          <p:cNvPr id="50179" name="Picture 2">
            <a:extLst>
              <a:ext uri="{FF2B5EF4-FFF2-40B4-BE49-F238E27FC236}">
                <a16:creationId xmlns:a16="http://schemas.microsoft.com/office/drawing/2014/main" id="{3F738799-E3D3-4659-9579-EC0DD31CC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81534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1">
            <a:extLst>
              <a:ext uri="{FF2B5EF4-FFF2-40B4-BE49-F238E27FC236}">
                <a16:creationId xmlns:a16="http://schemas.microsoft.com/office/drawing/2014/main" id="{2ACDF5D2-F901-412B-AC42-EA55AC675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0E071BF-AA18-40DE-A527-384230D53FBC}" type="slidenum">
              <a:rPr lang="en-US" altLang="en-US" sz="1400"/>
              <a:pPr eaLnBrk="1" hangingPunct="1"/>
              <a:t>25</a:t>
            </a:fld>
            <a:endParaRPr lang="en-US" altLang="en-US" sz="1400"/>
          </a:p>
        </p:txBody>
      </p:sp>
      <p:pic>
        <p:nvPicPr>
          <p:cNvPr id="52227" name="Picture 2">
            <a:extLst>
              <a:ext uri="{FF2B5EF4-FFF2-40B4-BE49-F238E27FC236}">
                <a16:creationId xmlns:a16="http://schemas.microsoft.com/office/drawing/2014/main" id="{42778D79-EA1B-4FDC-8D52-D9E71008F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19100"/>
            <a:ext cx="7924800" cy="582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>
            <a:extLst>
              <a:ext uri="{FF2B5EF4-FFF2-40B4-BE49-F238E27FC236}">
                <a16:creationId xmlns:a16="http://schemas.microsoft.com/office/drawing/2014/main" id="{6139BCE3-4DF9-48DF-81F1-34823AF68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95A02C0-6D37-4E95-B07E-ADB57194B963}" type="slidenum">
              <a:rPr lang="en-US" altLang="en-US" sz="1400"/>
              <a:pPr eaLnBrk="1" hangingPunct="1"/>
              <a:t>26</a:t>
            </a:fld>
            <a:endParaRPr lang="en-US" altLang="en-US" sz="1400"/>
          </a:p>
        </p:txBody>
      </p:sp>
      <p:pic>
        <p:nvPicPr>
          <p:cNvPr id="53251" name="Picture 2">
            <a:extLst>
              <a:ext uri="{FF2B5EF4-FFF2-40B4-BE49-F238E27FC236}">
                <a16:creationId xmlns:a16="http://schemas.microsoft.com/office/drawing/2014/main" id="{EA022FBA-0713-498B-9886-BED271C31D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52400"/>
            <a:ext cx="493395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2" name="Picture 3">
            <a:extLst>
              <a:ext uri="{FF2B5EF4-FFF2-40B4-BE49-F238E27FC236}">
                <a16:creationId xmlns:a16="http://schemas.microsoft.com/office/drawing/2014/main" id="{5728D737-6AD0-428E-9284-C101E98F5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352800"/>
            <a:ext cx="5410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3" name="Picture 4">
            <a:extLst>
              <a:ext uri="{FF2B5EF4-FFF2-40B4-BE49-F238E27FC236}">
                <a16:creationId xmlns:a16="http://schemas.microsoft.com/office/drawing/2014/main" id="{0CC43363-6428-413E-AF6A-06CBA7FA14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9263"/>
            <a:ext cx="3124200" cy="222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>
            <a:extLst>
              <a:ext uri="{FF2B5EF4-FFF2-40B4-BE49-F238E27FC236}">
                <a16:creationId xmlns:a16="http://schemas.microsoft.com/office/drawing/2014/main" id="{E71F960B-0C8E-428F-8DBB-BC156BFBF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107A9E0-F4DF-4F0F-A283-97CEFE6A68B7}" type="slidenum">
              <a:rPr lang="en-US" altLang="en-US" sz="1400"/>
              <a:pPr eaLnBrk="1" hangingPunct="1"/>
              <a:t>27</a:t>
            </a:fld>
            <a:endParaRPr lang="en-US" altLang="en-US" sz="1400"/>
          </a:p>
        </p:txBody>
      </p:sp>
      <p:pic>
        <p:nvPicPr>
          <p:cNvPr id="55299" name="Picture 2">
            <a:extLst>
              <a:ext uri="{FF2B5EF4-FFF2-40B4-BE49-F238E27FC236}">
                <a16:creationId xmlns:a16="http://schemas.microsoft.com/office/drawing/2014/main" id="{AFC7DF81-1DFB-456E-BAE2-0E37DEA91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"/>
            <a:ext cx="4572000" cy="290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0" name="Picture 3">
            <a:extLst>
              <a:ext uri="{FF2B5EF4-FFF2-40B4-BE49-F238E27FC236}">
                <a16:creationId xmlns:a16="http://schemas.microsoft.com/office/drawing/2014/main" id="{2B91DB69-1D72-4B9F-AAE5-4BBF67040C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76600"/>
            <a:ext cx="4572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1" name="Picture 4">
            <a:extLst>
              <a:ext uri="{FF2B5EF4-FFF2-40B4-BE49-F238E27FC236}">
                <a16:creationId xmlns:a16="http://schemas.microsoft.com/office/drawing/2014/main" id="{D6FE3D0F-9DEB-4BA6-ACDE-70FFB20AC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286000"/>
            <a:ext cx="2971800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2" name="Text Box 5">
            <a:extLst>
              <a:ext uri="{FF2B5EF4-FFF2-40B4-BE49-F238E27FC236}">
                <a16:creationId xmlns:a16="http://schemas.microsoft.com/office/drawing/2014/main" id="{3CF4ADC2-9A6E-4FE2-8AE5-BA1BE809C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295400"/>
            <a:ext cx="228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Summer Peak</a:t>
            </a:r>
          </a:p>
        </p:txBody>
      </p:sp>
      <p:sp>
        <p:nvSpPr>
          <p:cNvPr id="55303" name="Text Box 6">
            <a:extLst>
              <a:ext uri="{FF2B5EF4-FFF2-40B4-BE49-F238E27FC236}">
                <a16:creationId xmlns:a16="http://schemas.microsoft.com/office/drawing/2014/main" id="{9FEADC94-3036-4AFD-86D2-064985766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953000"/>
            <a:ext cx="220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Winter Peak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>
            <a:extLst>
              <a:ext uri="{FF2B5EF4-FFF2-40B4-BE49-F238E27FC236}">
                <a16:creationId xmlns:a16="http://schemas.microsoft.com/office/drawing/2014/main" id="{EDD18195-5E78-4B79-AE68-BFDF610F6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Contribution to Peak Power for RE with 500 MW Name Plate Rating, </a:t>
            </a:r>
            <a:r>
              <a:rPr lang="en-US" altLang="en-US" sz="2000">
                <a:ea typeface="ＭＳ Ｐゴシック" panose="020B0600070205080204" pitchFamily="34" charset="-128"/>
              </a:rPr>
              <a:t>Approximation Based on Arizona Utility</a:t>
            </a:r>
            <a:endParaRPr lang="en-US" altLang="en-US" sz="3600">
              <a:ea typeface="ＭＳ Ｐゴシック" panose="020B0600070205080204" pitchFamily="34" charset="-128"/>
            </a:endParaRPr>
          </a:p>
        </p:txBody>
      </p:sp>
      <p:graphicFrame>
        <p:nvGraphicFramePr>
          <p:cNvPr id="5" name="Table Placeholder 4">
            <a:extLst>
              <a:ext uri="{FF2B5EF4-FFF2-40B4-BE49-F238E27FC236}">
                <a16:creationId xmlns:a16="http://schemas.microsoft.com/office/drawing/2014/main" id="{45AED15A-7505-4784-A67C-DBD4A78D5FED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838200" y="1905000"/>
          <a:ext cx="7696200" cy="4076700"/>
        </p:xfrm>
        <a:graphic>
          <a:graphicData uri="http://schemas.openxmlformats.org/drawingml/2006/table">
            <a:tbl>
              <a:tblPr/>
              <a:tblGrid>
                <a:gridCol w="3244850">
                  <a:extLst>
                    <a:ext uri="{9D8B030D-6E8A-4147-A177-3AD203B41FA5}">
                      <a16:colId xmlns:a16="http://schemas.microsoft.com/office/drawing/2014/main" val="785092910"/>
                    </a:ext>
                  </a:extLst>
                </a:gridCol>
                <a:gridCol w="2994025">
                  <a:extLst>
                    <a:ext uri="{9D8B030D-6E8A-4147-A177-3AD203B41FA5}">
                      <a16:colId xmlns:a16="http://schemas.microsoft.com/office/drawing/2014/main" val="1435609940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1650512916"/>
                    </a:ext>
                  </a:extLst>
                </a:gridCol>
              </a:tblGrid>
              <a:tr h="5492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RENEWABLE ENERGY TECHNOLOGY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PEAK CONTRIBUTION, MW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% PEAK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2468489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Flat PV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112 - 300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22-60 </a:t>
                      </a: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(13)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295195"/>
                  </a:ext>
                </a:extLst>
              </a:tr>
              <a:tr h="412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2X Tracking PV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340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68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5972083"/>
                  </a:ext>
                </a:extLst>
              </a:tr>
              <a:tr h="4429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Dish-Stirling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327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65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466875"/>
                  </a:ext>
                </a:extLst>
              </a:tr>
              <a:tr h="931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Parabolic Trough or Central Receiver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370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74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6021478"/>
                  </a:ext>
                </a:extLst>
              </a:tr>
              <a:tr h="701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PT or CR plus Thermal Storage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535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107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2611357"/>
                  </a:ext>
                </a:extLst>
              </a:tr>
              <a:tr h="641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Hybrid Dish-Stirling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562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110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7050617"/>
                  </a:ext>
                </a:extLst>
              </a:tr>
            </a:tbl>
          </a:graphicData>
        </a:graphic>
      </p:graphicFrame>
      <p:sp>
        <p:nvSpPr>
          <p:cNvPr id="57369" name="Slide Number Placeholder 3">
            <a:extLst>
              <a:ext uri="{FF2B5EF4-FFF2-40B4-BE49-F238E27FC236}">
                <a16:creationId xmlns:a16="http://schemas.microsoft.com/office/drawing/2014/main" id="{6B5AFF7B-51F4-4752-877B-DA9F30DA7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3436C38-974C-4E38-8421-3556BD47A86E}" type="slidenum">
              <a:rPr lang="en-US" altLang="en-US" sz="1400"/>
              <a:pPr eaLnBrk="1" hangingPunct="1"/>
              <a:t>28</a:t>
            </a:fld>
            <a:endParaRPr lang="en-US" altLang="en-US" sz="1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>
            <a:extLst>
              <a:ext uri="{FF2B5EF4-FFF2-40B4-BE49-F238E27FC236}">
                <a16:creationId xmlns:a16="http://schemas.microsoft.com/office/drawing/2014/main" id="{2DB78B02-9B80-4949-846D-891E76D76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Goal of Balanced RE Grid</a:t>
            </a:r>
          </a:p>
        </p:txBody>
      </p:sp>
      <p:sp>
        <p:nvSpPr>
          <p:cNvPr id="58371" name="Content Placeholder 2">
            <a:extLst>
              <a:ext uri="{FF2B5EF4-FFF2-40B4-BE49-F238E27FC236}">
                <a16:creationId xmlns:a16="http://schemas.microsoft.com/office/drawing/2014/main" id="{2D3464DB-AA31-4C1F-B252-8A109E223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 To Minimize Use of Fossil Fuels and Expensive Storage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Need To Have a Mix of Renewables to Both Provide Energy and Stable Grid:</a:t>
            </a:r>
          </a:p>
          <a:p>
            <a:pPr lvl="1"/>
            <a:r>
              <a:rPr lang="en-US" altLang="en-US" sz="2600">
                <a:ea typeface="ＭＳ Ｐゴシック" panose="020B0600070205080204" pitchFamily="34" charset="-128"/>
              </a:rPr>
              <a:t>Mid-day Power --- flat on-site PV</a:t>
            </a:r>
          </a:p>
          <a:p>
            <a:pPr lvl="1"/>
            <a:r>
              <a:rPr lang="en-US" altLang="en-US" sz="2600">
                <a:ea typeface="ＭＳ Ｐゴシック" panose="020B0600070205080204" pitchFamily="34" charset="-128"/>
              </a:rPr>
              <a:t>Sunrise to Sunset Power --- concentrating solar</a:t>
            </a:r>
          </a:p>
          <a:p>
            <a:pPr lvl="1"/>
            <a:r>
              <a:rPr lang="en-US" altLang="en-US" sz="2600">
                <a:ea typeface="ＭＳ Ｐゴシック" panose="020B0600070205080204" pitchFamily="34" charset="-128"/>
              </a:rPr>
              <a:t>Sunrise to Sunset w Inexpensive Thermal Storage --- concentration solar thermal </a:t>
            </a:r>
          </a:p>
          <a:p>
            <a:pPr lvl="1"/>
            <a:r>
              <a:rPr lang="en-US" altLang="en-US" sz="2600">
                <a:ea typeface="ＭＳ Ｐゴシック" panose="020B0600070205080204" pitchFamily="34" charset="-128"/>
              </a:rPr>
              <a:t>Baseload --- geothermal or bio-electric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017BCA56-BCAC-4A66-AD41-F915EF5FC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9D5E611-3030-463D-B4BB-A71573D7331E}" type="slidenum">
              <a:rPr lang="en-US" altLang="en-US" sz="1400"/>
              <a:pPr eaLnBrk="1" hangingPunct="1"/>
              <a:t>29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5B5FB7B4-6D7E-46BA-93DF-0BEF00B14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APPROACH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8F069A11-1943-4A5B-8A2D-D29E51778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219200"/>
            <a:ext cx="7924800" cy="5257800"/>
          </a:xfrm>
        </p:spPr>
        <p:txBody>
          <a:bodyPr/>
          <a:lstStyle/>
          <a:p>
            <a:r>
              <a:rPr lang="en-US" altLang="en-US" sz="3000">
                <a:ea typeface="ＭＳ Ｐゴシック" panose="020B0600070205080204" pitchFamily="34" charset="-128"/>
              </a:rPr>
              <a:t>Take a Particular But General Point of View About:</a:t>
            </a:r>
          </a:p>
          <a:p>
            <a:pPr lvl="1"/>
            <a:r>
              <a:rPr lang="en-US" altLang="en-US" sz="2600">
                <a:ea typeface="ＭＳ Ｐゴシック" panose="020B0600070205080204" pitchFamily="34" charset="-128"/>
              </a:rPr>
              <a:t>Energy </a:t>
            </a:r>
          </a:p>
          <a:p>
            <a:pPr lvl="1"/>
            <a:r>
              <a:rPr lang="en-US" altLang="en-US" sz="2600">
                <a:ea typeface="ＭＳ Ｐゴシック" panose="020B0600070205080204" pitchFamily="34" charset="-128"/>
              </a:rPr>
              <a:t>Environment, and </a:t>
            </a:r>
          </a:p>
          <a:p>
            <a:pPr lvl="1"/>
            <a:r>
              <a:rPr lang="en-US" altLang="en-US" sz="2600">
                <a:ea typeface="ＭＳ Ｐゴシック" panose="020B0600070205080204" pitchFamily="34" charset="-128"/>
              </a:rPr>
              <a:t>Equity Issues</a:t>
            </a:r>
            <a:endParaRPr lang="en-US" altLang="en-US" sz="3000">
              <a:ea typeface="ＭＳ Ｐゴシック" panose="020B0600070205080204" pitchFamily="34" charset="-128"/>
            </a:endParaRPr>
          </a:p>
          <a:p>
            <a:r>
              <a:rPr lang="en-US" altLang="en-US" sz="3000">
                <a:ea typeface="ＭＳ Ｐゴシック" panose="020B0600070205080204" pitchFamily="34" charset="-128"/>
              </a:rPr>
              <a:t>Identify Some Problems and Develop Solutions</a:t>
            </a:r>
          </a:p>
          <a:p>
            <a:r>
              <a:rPr lang="en-US" altLang="en-US" sz="3000">
                <a:ea typeface="ＭＳ Ｐゴシック" panose="020B0600070205080204" pitchFamily="34" charset="-128"/>
              </a:rPr>
              <a:t>Go Back and Identify Other Points of View</a:t>
            </a:r>
          </a:p>
          <a:p>
            <a:r>
              <a:rPr lang="en-US" altLang="en-US" sz="3000">
                <a:ea typeface="ＭＳ Ｐゴシック" panose="020B0600070205080204" pitchFamily="34" charset="-128"/>
              </a:rPr>
              <a:t>Revaluate the Problem and Solutions</a:t>
            </a:r>
            <a:endParaRPr lang="en-US" altLang="en-US" sz="2000" i="1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B516CA5F-15F3-4783-9572-BC2908F08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524C510-F34C-4DEB-A3BF-72F15C4BFAF7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006661B8-5519-4997-A79B-134014B43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Renewable Energy COST, </a:t>
            </a:r>
            <a:r>
              <a:rPr lang="en-US" altLang="en-US" sz="2400">
                <a:ea typeface="ＭＳ Ｐゴシック" panose="020B0600070205080204" pitchFamily="34" charset="-128"/>
              </a:rPr>
              <a:t>cents/kWh (6, 7,9)</a:t>
            </a:r>
            <a:br>
              <a:rPr lang="en-US" altLang="en-US" sz="2400">
                <a:ea typeface="ＭＳ Ｐゴシック" panose="020B0600070205080204" pitchFamily="34" charset="-128"/>
              </a:rPr>
            </a:br>
            <a:r>
              <a:rPr lang="en-US" altLang="en-US" sz="2400">
                <a:ea typeface="ＭＳ Ｐゴシック" panose="020B0600070205080204" pitchFamily="34" charset="-128"/>
              </a:rPr>
              <a:t>levelized with current subsidies extended, </a:t>
            </a:r>
            <a:r>
              <a:rPr lang="en-US" altLang="en-US" sz="2000">
                <a:ea typeface="ＭＳ Ｐゴシック" panose="020B0600070205080204" pitchFamily="34" charset="-128"/>
              </a:rPr>
              <a:t>2009$</a:t>
            </a:r>
          </a:p>
        </p:txBody>
      </p:sp>
      <p:graphicFrame>
        <p:nvGraphicFramePr>
          <p:cNvPr id="5" name="Table Placeholder 4">
            <a:extLst>
              <a:ext uri="{FF2B5EF4-FFF2-40B4-BE49-F238E27FC236}">
                <a16:creationId xmlns:a16="http://schemas.microsoft.com/office/drawing/2014/main" id="{009FD19B-61D6-4B24-8444-12006283E8C6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457200" y="990600"/>
          <a:ext cx="8229600" cy="570865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465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TECHNOLOGY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EARLY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 $/KW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PLANTS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cents/KWh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LATER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 $/KW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PLANTS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cents/KWh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Capacity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Factor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Bio-Gas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3,000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11 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3,000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0.85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4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Wind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2,000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7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1,700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0.40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4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Geothermal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3,850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8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3,750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0.92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4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Bio-Mass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3,000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11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3,000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0.85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4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Small Hydro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1,700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7-9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1,800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8-10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0.30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21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Parabolic Trough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 - 6 hr storage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Dish Stirling</a:t>
                      </a:r>
                    </a:p>
                  </a:txBody>
                  <a:tcPr marT="42046" marB="420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6,350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4,000</a:t>
                      </a:r>
                    </a:p>
                  </a:txBody>
                  <a:tcPr marT="42046" marB="420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13</a:t>
                      </a:r>
                    </a:p>
                  </a:txBody>
                  <a:tcPr marT="42046" marB="420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3350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2200</a:t>
                      </a:r>
                    </a:p>
                  </a:txBody>
                  <a:tcPr marT="42046" marB="420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2046" marB="420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0.28</a:t>
                      </a:r>
                    </a:p>
                  </a:txBody>
                  <a:tcPr marT="42046" marB="420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4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Flat Plate PV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Residential, 3.8kW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Commercial100kW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rd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Party,10 MW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Utility IPP, 10 MW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6,000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5,500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4,750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4,750 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8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19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4,100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3,900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3,300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1,700 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 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0.21</a:t>
                      </a:r>
                    </a:p>
                  </a:txBody>
                  <a:tcPr marT="42046" marB="420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20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Concentrating PV</a:t>
                      </a:r>
                    </a:p>
                  </a:txBody>
                  <a:tcPr marT="42046" marB="420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6,000</a:t>
                      </a:r>
                    </a:p>
                  </a:txBody>
                  <a:tcPr marT="42046" marB="420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15</a:t>
                      </a:r>
                    </a:p>
                  </a:txBody>
                  <a:tcPr marT="42046" marB="420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3,000</a:t>
                      </a:r>
                    </a:p>
                  </a:txBody>
                  <a:tcPr marT="42046" marB="420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10</a:t>
                      </a:r>
                    </a:p>
                  </a:txBody>
                  <a:tcPr marT="42046" marB="420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0.30</a:t>
                      </a:r>
                    </a:p>
                  </a:txBody>
                  <a:tcPr marT="42046" marB="420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9467" name="TextBox 3">
            <a:extLst>
              <a:ext uri="{FF2B5EF4-FFF2-40B4-BE49-F238E27FC236}">
                <a16:creationId xmlns:a16="http://schemas.microsoft.com/office/drawing/2014/main" id="{A2043AE4-75D6-4878-9037-E2E5A7661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1763" y="6731000"/>
            <a:ext cx="184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>
            <a:extLst>
              <a:ext uri="{FF2B5EF4-FFF2-40B4-BE49-F238E27FC236}">
                <a16:creationId xmlns:a16="http://schemas.microsoft.com/office/drawing/2014/main" id="{5636FB18-D5D1-456A-BB87-1077E7073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altLang="en-US" sz="2600">
                <a:ea typeface="ＭＳ Ｐゴシック" panose="020B0600070205080204" pitchFamily="34" charset="-128"/>
              </a:rPr>
              <a:t>2020 Energy Cost Without Current Subsidies, </a:t>
            </a:r>
            <a:r>
              <a:rPr lang="en-US" altLang="en-US" sz="2000">
                <a:ea typeface="ＭＳ Ｐゴシック" panose="020B0600070205080204" pitchFamily="34" charset="-128"/>
              </a:rPr>
              <a:t>cents/kWh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7795417-9D8E-4957-BFDB-D5C84684EDD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7150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189135947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4230958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69123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17648488"/>
                    </a:ext>
                  </a:extLst>
                </a:gridCol>
              </a:tblGrid>
              <a:tr h="685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Technology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With Subsidies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Without Subsidies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Capacity Factor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544309"/>
                  </a:ext>
                </a:extLst>
              </a:tr>
              <a:tr h="304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Bio-Gas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11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12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0.85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24320"/>
                  </a:ext>
                </a:extLst>
              </a:tr>
              <a:tr h="365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Wind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6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8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0.40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354883"/>
                  </a:ext>
                </a:extLst>
              </a:tr>
              <a:tr h="3508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Geothermal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8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12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0.95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641183"/>
                  </a:ext>
                </a:extLst>
              </a:tr>
              <a:tr h="3349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Bio-Mass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11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12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0.85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958262"/>
                  </a:ext>
                </a:extLst>
              </a:tr>
              <a:tr h="320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Small Hydro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9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11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0.53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372377"/>
                  </a:ext>
                </a:extLst>
              </a:tr>
              <a:tr h="609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Parabolic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Dish-Stirling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 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10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0.41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0.28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722287"/>
                  </a:ext>
                </a:extLst>
              </a:tr>
              <a:tr h="1508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Flat Plate PV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 Residential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 Commercial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</a:t>
                      </a:r>
                      <a:r>
                        <a:rPr kumimoji="0" lang="en-US" alt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rd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Party10MW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8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0.19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0.19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0.19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085546"/>
                  </a:ext>
                </a:extLst>
              </a:tr>
              <a:tr h="6096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Concentrating PV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10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0.30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297957"/>
                  </a:ext>
                </a:extLst>
              </a:tr>
            </a:tbl>
          </a:graphicData>
        </a:graphic>
      </p:graphicFrame>
      <p:sp>
        <p:nvSpPr>
          <p:cNvPr id="61495" name="Slide Number Placeholder 3">
            <a:extLst>
              <a:ext uri="{FF2B5EF4-FFF2-40B4-BE49-F238E27FC236}">
                <a16:creationId xmlns:a16="http://schemas.microsoft.com/office/drawing/2014/main" id="{1A7C276A-69DB-44A5-86BD-5630B08C5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40F0414-29E2-4161-A03B-5FE81938D20E}" type="slidenum">
              <a:rPr lang="en-US" altLang="en-US" sz="1400"/>
              <a:pPr eaLnBrk="1" hangingPunct="1"/>
              <a:t>31</a:t>
            </a:fld>
            <a:endParaRPr lang="en-US" altLang="en-US" sz="1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>
            <a:extLst>
              <a:ext uri="{FF2B5EF4-FFF2-40B4-BE49-F238E27FC236}">
                <a16:creationId xmlns:a16="http://schemas.microsoft.com/office/drawing/2014/main" id="{C6DEC170-C8E3-4D28-B34A-F3D6C4867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z="2800">
                <a:solidFill>
                  <a:schemeClr val="bg1"/>
                </a:solidFill>
                <a:ea typeface="ＭＳ Ｐゴシック" panose="020B0600070205080204" pitchFamily="34" charset="-128"/>
              </a:rPr>
              <a:t>Delivered Energy Cost from Utility Battery Storage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62467" name="Slide Number Placeholder 3">
            <a:extLst>
              <a:ext uri="{FF2B5EF4-FFF2-40B4-BE49-F238E27FC236}">
                <a16:creationId xmlns:a16="http://schemas.microsoft.com/office/drawing/2014/main" id="{20F75906-184E-4841-B7B4-6E413FC2D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9C87540-6EEE-4000-B87A-F1983E214911}" type="slidenum">
              <a:rPr lang="en-US" altLang="en-US" sz="1400"/>
              <a:pPr eaLnBrk="1" hangingPunct="1"/>
              <a:t>32</a:t>
            </a:fld>
            <a:endParaRPr lang="en-US" altLang="en-US" sz="140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6B186F2-3327-4501-8BF2-344B2857D27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6B84E11C-A3E6-45A6-B09D-144397599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Using Battery Storage </a:t>
            </a: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CF9E58A3-9DE6-42DF-8799-BB40B6D30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Utility Battery</a:t>
            </a:r>
          </a:p>
          <a:p>
            <a:pPr lvl="1"/>
            <a:r>
              <a:rPr lang="en-US" altLang="en-US" sz="2200">
                <a:ea typeface="ＭＳ Ｐゴシック" panose="020B0600070205080204" pitchFamily="34" charset="-128"/>
              </a:rPr>
              <a:t>VRB Flow Battery </a:t>
            </a:r>
          </a:p>
          <a:p>
            <a:pPr lvl="1"/>
            <a:r>
              <a:rPr lang="en-US" altLang="en-US" sz="2200">
                <a:ea typeface="ＭＳ Ｐゴシック" panose="020B0600070205080204" pitchFamily="34" charset="-128"/>
              </a:rPr>
              <a:t>Based on 2 MW Unit with 6 Hr at $6.3 M</a:t>
            </a:r>
          </a:p>
          <a:p>
            <a:pPr lvl="1"/>
            <a:r>
              <a:rPr lang="en-US" altLang="en-US" sz="2200">
                <a:ea typeface="ＭＳ Ｐゴシック" panose="020B0600070205080204" pitchFamily="34" charset="-128"/>
              </a:rPr>
              <a:t>Round Trip Efficiency = 66%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 Doubles the Cost of PV Mix </a:t>
            </a:r>
          </a:p>
          <a:p>
            <a:pPr lvl="1"/>
            <a:r>
              <a:rPr lang="en-US" altLang="en-US" sz="2200">
                <a:ea typeface="ＭＳ Ｐゴシック" panose="020B0600070205080204" pitchFamily="34" charset="-128"/>
              </a:rPr>
              <a:t>Raises EC from 10 to 20 cents/kWh</a:t>
            </a:r>
          </a:p>
          <a:p>
            <a:pPr lvl="2"/>
            <a:r>
              <a:rPr lang="en-US" altLang="en-US" sz="1800">
                <a:ea typeface="ＭＳ Ｐゴシック" panose="020B0600070205080204" pitchFamily="34" charset="-128"/>
              </a:rPr>
              <a:t>If 50% Residential and Commercial in PV  Mix, and</a:t>
            </a:r>
          </a:p>
          <a:p>
            <a:pPr lvl="2"/>
            <a:r>
              <a:rPr lang="en-US" altLang="en-US" sz="1800">
                <a:ea typeface="ＭＳ Ｐゴシック" panose="020B0600070205080204" pitchFamily="34" charset="-128"/>
              </a:rPr>
              <a:t>If 50% PV Mix Goes Through Storage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More Than Doubles the Cost of Wind Energy</a:t>
            </a:r>
          </a:p>
          <a:p>
            <a:pPr>
              <a:buFontTx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	-  7 to 17 cents/kWh</a:t>
            </a:r>
          </a:p>
          <a:p>
            <a:r>
              <a:rPr lang="en-US" altLang="en-US" sz="22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</a:rPr>
              <a:t>Battery Storage Is Expensive</a:t>
            </a:r>
          </a:p>
        </p:txBody>
      </p:sp>
      <p:sp>
        <p:nvSpPr>
          <p:cNvPr id="63492" name="Slide Number Placeholder 3">
            <a:extLst>
              <a:ext uri="{FF2B5EF4-FFF2-40B4-BE49-F238E27FC236}">
                <a16:creationId xmlns:a16="http://schemas.microsoft.com/office/drawing/2014/main" id="{BCC5F067-EB3A-4F0C-A53A-986A6B8E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C46DD42-4C0F-4B77-8161-E8EF4C0B805C}" type="slidenum">
              <a:rPr lang="en-US" altLang="en-US" sz="1400"/>
              <a:pPr eaLnBrk="1" hangingPunct="1"/>
              <a:t>33</a:t>
            </a:fld>
            <a:endParaRPr lang="en-US" altLang="en-US" sz="14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>
            <a:extLst>
              <a:ext uri="{FF2B5EF4-FFF2-40B4-BE49-F238E27FC236}">
                <a16:creationId xmlns:a16="http://schemas.microsoft.com/office/drawing/2014/main" id="{325CA64D-4DBD-43EE-A290-AF5E01FAA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Environmental Impacts</a:t>
            </a:r>
          </a:p>
        </p:txBody>
      </p:sp>
      <p:sp>
        <p:nvSpPr>
          <p:cNvPr id="64515" name="Content Placeholder 2">
            <a:extLst>
              <a:ext uri="{FF2B5EF4-FFF2-40B4-BE49-F238E27FC236}">
                <a16:creationId xmlns:a16="http://schemas.microsoft.com/office/drawing/2014/main" id="{2D5E6B01-3C26-4B62-88F2-720AF0151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r>
              <a:rPr lang="en-US" altLang="en-US" sz="3000">
                <a:ea typeface="ＭＳ Ｐゴシック" panose="020B0600070205080204" pitchFamily="34" charset="-128"/>
              </a:rPr>
              <a:t>To Minimize Local and Global CO2 Impacts, U.S. To Reduce CO2 by 80% by 2050</a:t>
            </a:r>
          </a:p>
          <a:p>
            <a:pPr>
              <a:buFontTx/>
              <a:buNone/>
            </a:pPr>
            <a:endParaRPr lang="en-US" altLang="en-US" sz="3000">
              <a:ea typeface="ＭＳ Ｐゴシック" panose="020B0600070205080204" pitchFamily="34" charset="-128"/>
            </a:endParaRPr>
          </a:p>
          <a:p>
            <a:r>
              <a:rPr lang="en-US" altLang="en-US" sz="3000">
                <a:ea typeface="ＭＳ Ｐゴシック" panose="020B0600070205080204" pitchFamily="34" charset="-128"/>
              </a:rPr>
              <a:t>All RE Options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Avoid Onerous Impacts of CO2 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Desirable As a Class of Options</a:t>
            </a:r>
          </a:p>
          <a:p>
            <a:pPr>
              <a:buFontTx/>
              <a:buNone/>
            </a:pPr>
            <a:endParaRPr lang="en-US" altLang="en-US" sz="3000">
              <a:ea typeface="ＭＳ Ｐゴシック" panose="020B0600070205080204" pitchFamily="34" charset="-128"/>
            </a:endParaRPr>
          </a:p>
          <a:p>
            <a:r>
              <a:rPr lang="en-US" altLang="en-US" sz="3000">
                <a:ea typeface="ＭＳ Ｐゴシック" panose="020B0600070205080204" pitchFamily="34" charset="-128"/>
              </a:rPr>
              <a:t>Among RE Options, There Are a Range of Lesser and Local Impacts </a:t>
            </a:r>
          </a:p>
        </p:txBody>
      </p:sp>
      <p:sp>
        <p:nvSpPr>
          <p:cNvPr id="64516" name="Slide Number Placeholder 3">
            <a:extLst>
              <a:ext uri="{FF2B5EF4-FFF2-40B4-BE49-F238E27FC236}">
                <a16:creationId xmlns:a16="http://schemas.microsoft.com/office/drawing/2014/main" id="{FA14346D-9A39-496C-A465-A84167B8E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4670096-2B76-4AED-92B9-47E18F69AE6E}" type="slidenum">
              <a:rPr lang="en-US" altLang="en-US" sz="1400"/>
              <a:pPr eaLnBrk="1" hangingPunct="1"/>
              <a:t>34</a:t>
            </a:fld>
            <a:endParaRPr lang="en-US" altLang="en-US" sz="14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3">
            <a:extLst>
              <a:ext uri="{FF2B5EF4-FFF2-40B4-BE49-F238E27FC236}">
                <a16:creationId xmlns:a16="http://schemas.microsoft.com/office/drawing/2014/main" id="{9A44F953-8FDA-4156-9620-15E1606D2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4D417BD-324D-4BD7-9C62-D7F6874D1C33}" type="slidenum">
              <a:rPr lang="en-US" altLang="en-US" sz="1400"/>
              <a:pPr eaLnBrk="1" hangingPunct="1"/>
              <a:t>35</a:t>
            </a:fld>
            <a:endParaRPr lang="en-US" altLang="en-US" sz="1400"/>
          </a:p>
        </p:txBody>
      </p:sp>
      <p:graphicFrame>
        <p:nvGraphicFramePr>
          <p:cNvPr id="172092" name="Group 60">
            <a:extLst>
              <a:ext uri="{FF2B5EF4-FFF2-40B4-BE49-F238E27FC236}">
                <a16:creationId xmlns:a16="http://schemas.microsoft.com/office/drawing/2014/main" id="{C60E2FEA-45E3-43A0-939A-6B5DE30DA4B8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401638"/>
          <a:ext cx="8382000" cy="6316662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758218099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782143191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4242596246"/>
                    </a:ext>
                  </a:extLst>
                </a:gridCol>
              </a:tblGrid>
              <a:tr h="6762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TECHNOLOGY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      ATTRACTIVE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       FEATURES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  UNATTRACTIVE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      FEATURES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649601"/>
                  </a:ext>
                </a:extLst>
              </a:tr>
              <a:tr h="1798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BIO-GAS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Disposes of Significant Green House, Smog Producing and Bad Smelling Gas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Commercially Available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 Inexpensive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Baseload Power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 Near Urban Area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 Must Mitigate Exhaust Pollutants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4384210"/>
                  </a:ext>
                </a:extLst>
              </a:tr>
              <a:tr h="1293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GEOTHERMAL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Renewable Source (when properly managed)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Commercially Available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 Inexpensive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Baseload Power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Need to Manage Impacts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 - Scrubbers for Air Pollution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 - Dispose of Spent Brine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 - Waste Drilling Fluids and Tailings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Needs Access to Transmission Line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Can Be Depletable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239339"/>
                  </a:ext>
                </a:extLst>
              </a:tr>
              <a:tr h="8572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BIO-MASS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Commercially Available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Baseload Power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 Must Mitigate Exhaust Pollutants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Limited and Variable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5606093"/>
                  </a:ext>
                </a:extLst>
              </a:tr>
              <a:tr h="762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HYDRO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Renewable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Commercially Available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 Need to Manage Impacts Especially Fisheries, Wildlife, Cultural, Recreational &amp; Scenic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383718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3">
            <a:extLst>
              <a:ext uri="{FF2B5EF4-FFF2-40B4-BE49-F238E27FC236}">
                <a16:creationId xmlns:a16="http://schemas.microsoft.com/office/drawing/2014/main" id="{CC0C4F31-F8C8-4FE8-B6DD-38A07EB2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C62CDAA-8599-4E95-AF1F-E35A5AB9C3E9}" type="slidenum">
              <a:rPr lang="en-US" altLang="en-US" sz="1400"/>
              <a:pPr eaLnBrk="1" hangingPunct="1"/>
              <a:t>36</a:t>
            </a:fld>
            <a:endParaRPr lang="en-US" altLang="en-US" sz="1400"/>
          </a:p>
        </p:txBody>
      </p:sp>
      <p:graphicFrame>
        <p:nvGraphicFramePr>
          <p:cNvPr id="169008" name="Group 48">
            <a:extLst>
              <a:ext uri="{FF2B5EF4-FFF2-40B4-BE49-F238E27FC236}">
                <a16:creationId xmlns:a16="http://schemas.microsoft.com/office/drawing/2014/main" id="{90F823C8-89E0-40BD-A034-8BBD468764CF}"/>
              </a:ext>
            </a:extLst>
          </p:cNvPr>
          <p:cNvGraphicFramePr>
            <a:graphicFrameLocks noGrp="1"/>
          </p:cNvGraphicFramePr>
          <p:nvPr/>
        </p:nvGraphicFramePr>
        <p:xfrm>
          <a:off x="381000" y="455613"/>
          <a:ext cx="8382000" cy="5964237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9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TECHNOLOGY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    ATTRACTIVE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      FEATURES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        UNATTRACTIVE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        FEATURES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PARABOLIC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TROUGH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    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CENTRAL RECEIVER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Very Large Resource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Good Peak Power Match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Inexpensive Heat Storage and/or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Hybrid Operation Extends Operation After Sunset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</a:t>
                      </a: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Capital Intensive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Significant Environmental Land Impacts (scrapes all land)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Needs Flat Land (&lt;1%slope)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Needs Access to Transmission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Needs Water for Wet Cooling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1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PARABOLIC TROUGH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Installed Cost, O&amp;M, Operation Are Known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Eventual Commercial Cost Must Be Reduced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Cost Effective in 60 MW Size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Minimum Land is 0.6 mi2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2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CENTRAL RECEIVER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Eventual Commercial Cost Likely Less Than Trough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Commercial Cost and O&amp;M Not Proven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Cost Effective in 100 MW Size and Minimum Land Is 1.0 mi2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1">
            <a:extLst>
              <a:ext uri="{FF2B5EF4-FFF2-40B4-BE49-F238E27FC236}">
                <a16:creationId xmlns:a16="http://schemas.microsoft.com/office/drawing/2014/main" id="{889ED294-DE0D-4C85-9E06-56789FF01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924E239-DB24-4F0D-B533-2E03EDB8E6A9}" type="slidenum">
              <a:rPr lang="en-US" altLang="en-US" sz="1400"/>
              <a:pPr eaLnBrk="1" hangingPunct="1"/>
              <a:t>37</a:t>
            </a:fld>
            <a:endParaRPr lang="en-US" altLang="en-US" sz="140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29292F8-B161-4F0F-9A75-9EF7BDCF136E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533400"/>
          <a:ext cx="8229600" cy="6010275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3386065843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426144382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961728769"/>
                    </a:ext>
                  </a:extLst>
                </a:gridCol>
              </a:tblGrid>
              <a:tr h="3524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TECH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  ATTRACTIVE   FEATURES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UNATTRACTIVE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4805427"/>
                  </a:ext>
                </a:extLst>
              </a:tr>
              <a:tr h="3757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Conc. PV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DISH-STIRLING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Very Large Resource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No Cooling Water Needed in Desert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Good Peak Power Match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Can Use Irregular Land with Steeper Slope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No Site Grading Needed &amp; Compatible with Ranching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Wide Range of Commercial Sizes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Can Integrate into Load Center as Part of Industrial Site or Large Home Development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US" alt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No Thermal Storage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Production Scale-Up Needed To Reduce Cost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Capital Intensive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Needs Access to Transmission Lines for Large Plants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711908"/>
                  </a:ext>
                </a:extLst>
              </a:tr>
              <a:tr h="18335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DISH-STIRLING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 Hybrid Operation Extends Operation After Sunset (when dual fuel engine developed)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Hybrid Efficiency is High (~ 38%)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US" alt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Need to Develop Dual Fuel Engine Using CH4 or Biofuels for Hybrid Operation</a:t>
                      </a:r>
                      <a:endParaRPr kumimoji="0" lang="en-US" altLang="en-US" sz="1900" b="0" i="0" u="none" strike="noStrike" cap="none" normalizeH="0" baseline="-25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US" alt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11883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3">
            <a:extLst>
              <a:ext uri="{FF2B5EF4-FFF2-40B4-BE49-F238E27FC236}">
                <a16:creationId xmlns:a16="http://schemas.microsoft.com/office/drawing/2014/main" id="{3FD24CF4-3C1D-443F-BAAB-7895C9BEB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2F60036-F88C-403C-8DAC-236990F817A7}" type="slidenum">
              <a:rPr lang="en-US" altLang="en-US" sz="1400"/>
              <a:pPr eaLnBrk="1" hangingPunct="1"/>
              <a:t>38</a:t>
            </a:fld>
            <a:endParaRPr lang="en-US" altLang="en-US" sz="1400"/>
          </a:p>
        </p:txBody>
      </p:sp>
      <p:graphicFrame>
        <p:nvGraphicFramePr>
          <p:cNvPr id="171075" name="Group 67">
            <a:extLst>
              <a:ext uri="{FF2B5EF4-FFF2-40B4-BE49-F238E27FC236}">
                <a16:creationId xmlns:a16="http://schemas.microsoft.com/office/drawing/2014/main" id="{7B2C68F8-197E-46CA-B35B-DC736A777C0F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357188"/>
          <a:ext cx="8077200" cy="5738812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TECH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ATTRACTIVE  FEATURES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UNATTRACTIVE FEATURES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WIND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Proven Commercial Technology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Low Capital and Energy Costs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Reciprocal Availability to Solar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Displace Evening Burning of Fossil Fuels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Provide Energy During Off-Peak to Power Emerging Huge Load of Pluggable Electric Vehicles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Good Dispatching with Accurate Wind Forecasting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Almost No Peak Displacement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Impacts Viewscape (good or bad)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Environmental Impacts Such as Bird/Bat Kills (can be mitigated with good layout design)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Needs Minimum Separation Distance to Residences (~ 0.5 to 1 mile) to Avoid Sound Impact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19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FLAT PV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On-Site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Installed Cost, O&amp;M, Operation Are Known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Roof-top Avoids Land Use Issues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Operates Within Grid Without Transmission Lines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Reduces Distribution Costs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Capital Intensive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Summer Power Reduced 20% Due to High Temperatures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Poor peak load reduction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>
            <a:extLst>
              <a:ext uri="{FF2B5EF4-FFF2-40B4-BE49-F238E27FC236}">
                <a16:creationId xmlns:a16="http://schemas.microsoft.com/office/drawing/2014/main" id="{9CF8E10A-50BA-4188-A936-A44545F94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2020 RE Projection</a:t>
            </a:r>
          </a:p>
        </p:txBody>
      </p:sp>
      <p:sp>
        <p:nvSpPr>
          <p:cNvPr id="72707" name="Content Placeholder 2">
            <a:extLst>
              <a:ext uri="{FF2B5EF4-FFF2-40B4-BE49-F238E27FC236}">
                <a16:creationId xmlns:a16="http://schemas.microsoft.com/office/drawing/2014/main" id="{FDDB8F1A-F6BD-4567-97E3-2290D9975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To Minimize Fossil Fuel Use and/or Expensive Storage</a:t>
            </a:r>
          </a:p>
          <a:p>
            <a:pPr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To Use Lower Cost Options</a:t>
            </a:r>
          </a:p>
          <a:p>
            <a:pPr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To Be Mindful of RE Impacts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To Balance Between In and Out of SD Cty</a:t>
            </a:r>
          </a:p>
        </p:txBody>
      </p:sp>
      <p:sp>
        <p:nvSpPr>
          <p:cNvPr id="72708" name="Slide Number Placeholder 3">
            <a:extLst>
              <a:ext uri="{FF2B5EF4-FFF2-40B4-BE49-F238E27FC236}">
                <a16:creationId xmlns:a16="http://schemas.microsoft.com/office/drawing/2014/main" id="{5C9043F9-B036-4D15-B978-A19410EB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66EE9B8-C7E2-44F9-9638-768BA13F9F05}" type="slidenum">
              <a:rPr lang="en-US" altLang="en-US" sz="1400"/>
              <a:pPr eaLnBrk="1" hangingPunct="1"/>
              <a:t>39</a:t>
            </a:fld>
            <a:endParaRPr lang="en-US" altLang="en-U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73863652-5124-4E1A-AC14-0CF5B9345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Why This Approach ?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598C9F79-B3C7-47C1-A19B-5FC5F2601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219200"/>
            <a:ext cx="7924800" cy="52578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You can’t really talk about what you call a “problem” and what you call a “solution” without talking about different value systems</a:t>
            </a:r>
          </a:p>
          <a:p>
            <a:pPr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Some of us may not be disagreeing about technical data but about core values</a:t>
            </a:r>
          </a:p>
          <a:p>
            <a:pPr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571356B0-8F56-42E3-8E7D-0D805D2AF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1D765CF-C9DB-4F14-8AA3-FFBDEE12B5E1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>
            <a:extLst>
              <a:ext uri="{FF2B5EF4-FFF2-40B4-BE49-F238E27FC236}">
                <a16:creationId xmlns:a16="http://schemas.microsoft.com/office/drawing/2014/main" id="{346CAC1F-73AE-4977-8DFA-392AF7013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Projection of SD Region Renewable Energy Sources, 2020          Avg Capacity Factor = 0.37</a:t>
            </a:r>
          </a:p>
        </p:txBody>
      </p:sp>
      <p:graphicFrame>
        <p:nvGraphicFramePr>
          <p:cNvPr id="5" name="Table Placeholder 4">
            <a:extLst>
              <a:ext uri="{FF2B5EF4-FFF2-40B4-BE49-F238E27FC236}">
                <a16:creationId xmlns:a16="http://schemas.microsoft.com/office/drawing/2014/main" id="{74112E49-05A7-465A-8BA7-37EF27465A21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457200" y="1371600"/>
          <a:ext cx="7772400" cy="4903788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35766923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27622069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16036246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34106209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60413676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791255420"/>
                    </a:ext>
                  </a:extLst>
                </a:gridCol>
              </a:tblGrid>
              <a:tr h="614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RE Source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Power, MW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Share RE   Power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Capacity Factor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Energy, GWh/y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Share RE Energy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0211179"/>
                  </a:ext>
                </a:extLst>
              </a:tr>
              <a:tr h="528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On-Site PV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600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19%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0.18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950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9%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186131"/>
                  </a:ext>
                </a:extLst>
              </a:tr>
              <a:tr h="4794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Large Scale PV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300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9%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0.20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530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5%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6281379"/>
                  </a:ext>
                </a:extLst>
              </a:tr>
              <a:tr h="779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Sunrise to Sunset Tracking Solar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850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27%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0.29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2,160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21%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452136"/>
                  </a:ext>
                </a:extLst>
              </a:tr>
              <a:tr h="762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Sunrise to Sunset with Thermal Storage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500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16%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0.41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1,800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17%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200845"/>
                  </a:ext>
                </a:extLst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Wind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600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19%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0.40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2,100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20%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235022"/>
                  </a:ext>
                </a:extLst>
              </a:tr>
              <a:tr h="6683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Baseload Geothermal, Biomass, etc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350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11%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0.90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2,760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27%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2001519"/>
                  </a:ext>
                </a:extLst>
              </a:tr>
              <a:tr h="614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    TOTAL RE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3,200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100%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0.37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10,300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100%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659037"/>
                  </a:ext>
                </a:extLst>
              </a:tr>
            </a:tbl>
          </a:graphicData>
        </a:graphic>
      </p:graphicFrame>
      <p:sp>
        <p:nvSpPr>
          <p:cNvPr id="73796" name="Slide Number Placeholder 3">
            <a:extLst>
              <a:ext uri="{FF2B5EF4-FFF2-40B4-BE49-F238E27FC236}">
                <a16:creationId xmlns:a16="http://schemas.microsoft.com/office/drawing/2014/main" id="{B2A3052E-4161-4A31-8A2F-4F04B5A06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BFE4182-9CDE-4D27-B5F3-1A7EA41F7AB4}" type="slidenum">
              <a:rPr lang="en-US" altLang="en-US" sz="1400"/>
              <a:pPr eaLnBrk="1" hangingPunct="1"/>
              <a:t>40</a:t>
            </a:fld>
            <a:endParaRPr lang="en-US" altLang="en-US" sz="14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>
            <a:extLst>
              <a:ext uri="{FF2B5EF4-FFF2-40B4-BE49-F238E27FC236}">
                <a16:creationId xmlns:a16="http://schemas.microsoft.com/office/drawing/2014/main" id="{ABFDFD1C-1796-473C-8065-29F5970A7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SD County Share of Total Renewables</a:t>
            </a:r>
          </a:p>
        </p:txBody>
      </p:sp>
      <p:graphicFrame>
        <p:nvGraphicFramePr>
          <p:cNvPr id="5" name="Table Placeholder 4">
            <a:extLst>
              <a:ext uri="{FF2B5EF4-FFF2-40B4-BE49-F238E27FC236}">
                <a16:creationId xmlns:a16="http://schemas.microsoft.com/office/drawing/2014/main" id="{0F686C41-1AD2-4B4F-AAF1-0C926262FDF6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457200" y="914400"/>
          <a:ext cx="8229600" cy="5535613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84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11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 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2020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3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CENTRALIZED, MW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SD County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Region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3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   Concentrated Solar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100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1350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   Geothermal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270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   Wind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250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600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   Other: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3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      Biomass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35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35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3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      Biogas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35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35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3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      Small Hydro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363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Total Centralized,MW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430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2300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1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DECENTRALIZED, MW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3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     On-Site PV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595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600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33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     Large Scale PV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150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300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8938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TOTAL POWER, MW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1175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3200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SUMMARY for SD County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Centralized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Distributed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     Total 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Power          MW =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14%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23%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37%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plus solar thermal and on-site CSP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Energy    GWh/y =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17%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11%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  <a:cs typeface="ＭＳ Ｐゴシック" charset="-128"/>
                        </a:rPr>
                        <a:t>28%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74876" name="Slide Number Placeholder 3">
            <a:extLst>
              <a:ext uri="{FF2B5EF4-FFF2-40B4-BE49-F238E27FC236}">
                <a16:creationId xmlns:a16="http://schemas.microsoft.com/office/drawing/2014/main" id="{91088F85-A28C-4B2D-9D4D-AA35C8F9B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5FEDD8E-7D02-41A3-A0B7-919A50B62CC6}" type="slidenum">
              <a:rPr lang="en-US" altLang="en-US" sz="1400"/>
              <a:pPr eaLnBrk="1" hangingPunct="1"/>
              <a:t>41</a:t>
            </a:fld>
            <a:endParaRPr lang="en-US" altLang="en-US" sz="14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>
            <a:extLst>
              <a:ext uri="{FF2B5EF4-FFF2-40B4-BE49-F238E27FC236}">
                <a16:creationId xmlns:a16="http://schemas.microsoft.com/office/drawing/2014/main" id="{72419503-CBE7-46A5-B32F-8D5A319F6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Results by 2020</a:t>
            </a:r>
          </a:p>
        </p:txBody>
      </p:sp>
      <p:sp>
        <p:nvSpPr>
          <p:cNvPr id="75779" name="Content Placeholder 2">
            <a:extLst>
              <a:ext uri="{FF2B5EF4-FFF2-40B4-BE49-F238E27FC236}">
                <a16:creationId xmlns:a16="http://schemas.microsoft.com/office/drawing/2014/main" id="{F9D78305-3CEB-46D8-9614-5BFB21841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r>
              <a:rPr lang="en-US" altLang="en-US" sz="2600">
                <a:ea typeface="ＭＳ Ｐゴシック" panose="020B0600070205080204" pitchFamily="34" charset="-128"/>
              </a:rPr>
              <a:t>RE Total = 50% of Total Grid Energy</a:t>
            </a:r>
          </a:p>
          <a:p>
            <a:r>
              <a:rPr lang="en-US" altLang="en-US" sz="2600">
                <a:ea typeface="ＭＳ Ｐゴシック" panose="020B0600070205080204" pitchFamily="34" charset="-128"/>
              </a:rPr>
              <a:t>RE avg Capacity Factor = 0.37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Compared to 0.18 for on-site PV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Compared to 0.54 for Current Grid</a:t>
            </a:r>
          </a:p>
          <a:p>
            <a:r>
              <a:rPr lang="en-US" altLang="en-US" sz="2600">
                <a:ea typeface="ＭＳ Ｐゴシック" panose="020B0600070205080204" pitchFamily="34" charset="-128"/>
              </a:rPr>
              <a:t>SD County Share of Total RE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 37% Power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 28% Energy </a:t>
            </a:r>
          </a:p>
          <a:p>
            <a:r>
              <a:rPr lang="en-US" altLang="en-US" sz="2600">
                <a:ea typeface="ＭＳ Ｐゴシック" panose="020B0600070205080204" pitchFamily="34" charset="-128"/>
              </a:rPr>
              <a:t>RE from Outside SD Cty Less Than Current Import Capacity of Transmission System: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1925 MW less than 2600 MW (excluding Sunrise)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Should Displace Currently Imported Fossil Energy </a:t>
            </a:r>
            <a:endParaRPr lang="en-US" altLang="en-US" sz="2600">
              <a:ea typeface="ＭＳ Ｐゴシック" panose="020B0600070205080204" pitchFamily="34" charset="-128"/>
            </a:endParaRPr>
          </a:p>
          <a:p>
            <a:r>
              <a:rPr lang="en-US" altLang="en-US" sz="2600">
                <a:ea typeface="ＭＳ Ｐゴシック" panose="020B0600070205080204" pitchFamily="34" charset="-128"/>
              </a:rPr>
              <a:t>No New Transmission Wires Needed</a:t>
            </a:r>
          </a:p>
        </p:txBody>
      </p:sp>
      <p:sp>
        <p:nvSpPr>
          <p:cNvPr id="75780" name="Slide Number Placeholder 3">
            <a:extLst>
              <a:ext uri="{FF2B5EF4-FFF2-40B4-BE49-F238E27FC236}">
                <a16:creationId xmlns:a16="http://schemas.microsoft.com/office/drawing/2014/main" id="{AF2DB148-3FE1-4F86-AD77-F7DB756F1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F3EF96E-0002-4999-98DC-D7ABFDB8D7DF}" type="slidenum">
              <a:rPr lang="en-US" altLang="en-US" sz="1400"/>
              <a:pPr eaLnBrk="1" hangingPunct="1"/>
              <a:t>42</a:t>
            </a:fld>
            <a:endParaRPr lang="en-US" altLang="en-US" sz="14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>
            <a:extLst>
              <a:ext uri="{FF2B5EF4-FFF2-40B4-BE49-F238E27FC236}">
                <a16:creationId xmlns:a16="http://schemas.microsoft.com/office/drawing/2014/main" id="{C58E8A3E-D090-4818-8785-27B8B1712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Results, continued</a:t>
            </a:r>
          </a:p>
        </p:txBody>
      </p:sp>
      <p:sp>
        <p:nvSpPr>
          <p:cNvPr id="76803" name="Content Placeholder 2">
            <a:extLst>
              <a:ext uri="{FF2B5EF4-FFF2-40B4-BE49-F238E27FC236}">
                <a16:creationId xmlns:a16="http://schemas.microsoft.com/office/drawing/2014/main" id="{3A5824DA-FC3B-4594-A41F-4F57CDD3F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Balancing 10 RE Technologies Could Achieve: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Grid Capacity Factor of About 0.37 to Contribute to Stable Grid and Minimize Use of Expensive Storage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50% SD Energy by 2020 to Minimize Fossil Use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Balancing of RE Environmental Impacts 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 Lower Average Cost </a:t>
            </a:r>
            <a:r>
              <a:rPr lang="en-US" altLang="en-US" sz="2000">
                <a:ea typeface="ＭＳ Ｐゴシック" panose="020B0600070205080204" pitchFamily="34" charset="-128"/>
              </a:rPr>
              <a:t> (in 2020 w/o current subsidies)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RE in Baseline Projection Costs $1200 M/yr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Doubling on-site PV Increases Cost by $60M/y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Tripling on-site PV Increases Cost by $ $115M/y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By Displacing 50% of Grid Energy by 2020, Would Take Major Step in Reaching 80% Reduction of GHG by 2050</a:t>
            </a:r>
          </a:p>
          <a:p>
            <a:endParaRPr lang="en-US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76804" name="Slide Number Placeholder 3">
            <a:extLst>
              <a:ext uri="{FF2B5EF4-FFF2-40B4-BE49-F238E27FC236}">
                <a16:creationId xmlns:a16="http://schemas.microsoft.com/office/drawing/2014/main" id="{F11BDE39-BC73-4C5C-A2C1-EA7430B44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2B6D61B-5465-41E5-99C1-6E2DDC4308AC}" type="slidenum">
              <a:rPr lang="en-US" altLang="en-US" sz="1400"/>
              <a:pPr eaLnBrk="1" hangingPunct="1"/>
              <a:t>43</a:t>
            </a:fld>
            <a:endParaRPr lang="en-US" altLang="en-US" sz="14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>
            <a:extLst>
              <a:ext uri="{FF2B5EF4-FFF2-40B4-BE49-F238E27FC236}">
                <a16:creationId xmlns:a16="http://schemas.microsoft.com/office/drawing/2014/main" id="{EFD1B4AE-A3B3-4D04-881A-DB6D6DC30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Barrier to Long Term Solution to CC </a:t>
            </a:r>
          </a:p>
        </p:txBody>
      </p:sp>
      <p:sp>
        <p:nvSpPr>
          <p:cNvPr id="77827" name="Content Placeholder 2">
            <a:extLst>
              <a:ext uri="{FF2B5EF4-FFF2-40B4-BE49-F238E27FC236}">
                <a16:creationId xmlns:a16="http://schemas.microsoft.com/office/drawing/2014/main" id="{A1069B29-C4A5-4428-AA36-220102A50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81600"/>
          </a:xfrm>
        </p:spPr>
        <p:txBody>
          <a:bodyPr/>
          <a:lstStyle/>
          <a:p>
            <a:pPr>
              <a:buFontTx/>
              <a:buNone/>
            </a:pPr>
            <a:endParaRPr lang="en-US" altLang="en-US" sz="8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Made Sense from One Particular Point of View Is Not Supported by Other Views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Solutions Stymied by Lack of Consistent Political Support in the U.S.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Government Policies Flip-Flop from Administration to Administration </a:t>
            </a:r>
          </a:p>
          <a:p>
            <a:pPr marL="742950" lvl="2" indent="-342900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e.g. NFC to Reagan/Bush to Clinton to Bush to Obama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 Need Framework to: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Understand Conflict, and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Devise Strategy to Overcome This Barrier</a:t>
            </a:r>
          </a:p>
        </p:txBody>
      </p:sp>
      <p:sp>
        <p:nvSpPr>
          <p:cNvPr id="77828" name="Slide Number Placeholder 3">
            <a:extLst>
              <a:ext uri="{FF2B5EF4-FFF2-40B4-BE49-F238E27FC236}">
                <a16:creationId xmlns:a16="http://schemas.microsoft.com/office/drawing/2014/main" id="{1467533B-5DE4-46FE-B039-5D7908C33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F4EBB1A-762D-4A6B-BA23-8876181AB299}" type="slidenum">
              <a:rPr lang="en-US" altLang="en-US" sz="1400"/>
              <a:pPr eaLnBrk="1" hangingPunct="1"/>
              <a:t>44</a:t>
            </a:fld>
            <a:endParaRPr lang="en-US" altLang="en-US" sz="14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>
            <a:extLst>
              <a:ext uri="{FF2B5EF4-FFF2-40B4-BE49-F238E27FC236}">
                <a16:creationId xmlns:a16="http://schemas.microsoft.com/office/drawing/2014/main" id="{06988CFF-D616-4CCC-8BCB-902423B72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A Framework for Conflicts Over Energy </a:t>
            </a:r>
          </a:p>
        </p:txBody>
      </p:sp>
      <p:sp>
        <p:nvSpPr>
          <p:cNvPr id="78851" name="Content Placeholder 2">
            <a:extLst>
              <a:ext uri="{FF2B5EF4-FFF2-40B4-BE49-F238E27FC236}">
                <a16:creationId xmlns:a16="http://schemas.microsoft.com/office/drawing/2014/main" id="{7564E64C-B1E6-45D9-9402-5C83D221F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791200"/>
          </a:xfrm>
        </p:spPr>
        <p:txBody>
          <a:bodyPr/>
          <a:lstStyle/>
          <a:p>
            <a:pPr>
              <a:buFontTx/>
              <a:buNone/>
            </a:pPr>
            <a:endParaRPr lang="en-US" altLang="en-US" sz="8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Use Cultural Anthropologists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 “Cultural Bias Theory” 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Made Up of Internally Consistent World Views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Coping Strategies </a:t>
            </a:r>
            <a:r>
              <a:rPr lang="en-US" altLang="en-US" sz="2600">
                <a:ea typeface="ＭＳ Ｐゴシック" panose="020B0600070205080204" pitchFamily="34" charset="-128"/>
              </a:rPr>
              <a:t>(Not Personality Types) 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Enable Efficient Decision Making When Faced with Complex Situations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4 ENERGY TRIBES:</a:t>
            </a:r>
          </a:p>
          <a:p>
            <a:pPr lvl="1"/>
            <a:r>
              <a:rPr lang="en-US" altLang="en-US" sz="2600">
                <a:ea typeface="ＭＳ Ｐゴシック" panose="020B0600070205080204" pitchFamily="34" charset="-128"/>
              </a:rPr>
              <a:t>Egalitarian</a:t>
            </a:r>
          </a:p>
          <a:p>
            <a:pPr lvl="1"/>
            <a:r>
              <a:rPr lang="en-US" altLang="en-US" sz="2600">
                <a:ea typeface="ＭＳ Ｐゴシック" panose="020B0600070205080204" pitchFamily="34" charset="-128"/>
              </a:rPr>
              <a:t>Hierarchical </a:t>
            </a:r>
          </a:p>
          <a:p>
            <a:pPr lvl="1"/>
            <a:r>
              <a:rPr lang="en-US" altLang="en-US" sz="2600">
                <a:ea typeface="ＭＳ Ｐゴシック" panose="020B0600070205080204" pitchFamily="34" charset="-128"/>
              </a:rPr>
              <a:t>Individualism</a:t>
            </a:r>
          </a:p>
          <a:p>
            <a:pPr lvl="1"/>
            <a:r>
              <a:rPr lang="en-US" altLang="en-US" sz="2600">
                <a:ea typeface="ＭＳ Ｐゴシック" panose="020B0600070205080204" pitchFamily="34" charset="-128"/>
              </a:rPr>
              <a:t>Fatalism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78852" name="Slide Number Placeholder 3">
            <a:extLst>
              <a:ext uri="{FF2B5EF4-FFF2-40B4-BE49-F238E27FC236}">
                <a16:creationId xmlns:a16="http://schemas.microsoft.com/office/drawing/2014/main" id="{F35A6453-1C95-4013-BE38-1C137D1A0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058A62B-72B6-4855-9A96-130AFE28853F}" type="slidenum">
              <a:rPr lang="en-US" altLang="en-US" sz="1400"/>
              <a:pPr eaLnBrk="1" hangingPunct="1"/>
              <a:t>45</a:t>
            </a:fld>
            <a:endParaRPr lang="en-US" altLang="en-US" sz="14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>
            <a:extLst>
              <a:ext uri="{FF2B5EF4-FFF2-40B4-BE49-F238E27FC236}">
                <a16:creationId xmlns:a16="http://schemas.microsoft.com/office/drawing/2014/main" id="{905A7F47-E8A5-455A-99B8-BEE6973D3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3"/>
          </a:xfrm>
        </p:spPr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HIERARCHICAL</a:t>
            </a:r>
          </a:p>
        </p:txBody>
      </p:sp>
      <p:sp>
        <p:nvSpPr>
          <p:cNvPr id="79875" name="Content Placeholder 2">
            <a:extLst>
              <a:ext uri="{FF2B5EF4-FFF2-40B4-BE49-F238E27FC236}">
                <a16:creationId xmlns:a16="http://schemas.microsoft.com/office/drawing/2014/main" id="{00A2FBC2-655E-4E93-91FF-DD3471C4F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457200"/>
            <a:ext cx="8839200" cy="6172200"/>
          </a:xfrm>
        </p:spPr>
        <p:txBody>
          <a:bodyPr/>
          <a:lstStyle/>
          <a:p>
            <a:pPr lvl="1">
              <a:buFontTx/>
              <a:buNone/>
            </a:pPr>
            <a:endParaRPr lang="en-US" altLang="en-US" sz="2700">
              <a:ea typeface="ＭＳ Ｐゴシック" panose="020B0600070205080204" pitchFamily="34" charset="-128"/>
            </a:endParaRPr>
          </a:p>
          <a:p>
            <a:pPr lvl="1"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See the world as controllable</a:t>
            </a:r>
          </a:p>
          <a:p>
            <a:pPr lvl="1"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Nature is stable until pushed past discoverable limits</a:t>
            </a:r>
          </a:p>
          <a:p>
            <a:pPr lvl="1"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Environmental management </a:t>
            </a:r>
            <a:r>
              <a:rPr lang="en-US" altLang="en-US">
                <a:solidFill>
                  <a:srgbClr val="FFFF00"/>
                </a:solidFill>
                <a:ea typeface="ＭＳ Ｐゴシック" panose="020B0600070205080204" pitchFamily="34" charset="-128"/>
              </a:rPr>
              <a:t>requires certiﬁed experts </a:t>
            </a:r>
            <a:r>
              <a:rPr lang="en-US" altLang="en-US">
                <a:ea typeface="ＭＳ Ｐゴシック" panose="020B0600070205080204" pitchFamily="34" charset="-128"/>
              </a:rPr>
              <a:t>to determine the precise locations of nature’s limits </a:t>
            </a:r>
          </a:p>
          <a:p>
            <a:pPr lvl="1">
              <a:buFontTx/>
              <a:buChar char="•"/>
            </a:pPr>
            <a:r>
              <a:rPr lang="en-US" altLang="en-US">
                <a:solidFill>
                  <a:srgbClr val="FFFF00"/>
                </a:solidFill>
                <a:ea typeface="ＭＳ Ｐゴシック" panose="020B0600070205080204" pitchFamily="34" charset="-128"/>
              </a:rPr>
              <a:t>Statutory regulation </a:t>
            </a:r>
            <a:r>
              <a:rPr lang="en-US" altLang="en-US">
                <a:ea typeface="ＭＳ Ｐゴシック" panose="020B0600070205080204" pitchFamily="34" charset="-128"/>
              </a:rPr>
              <a:t>to ensure that all economic activity is kept with those limits</a:t>
            </a:r>
          </a:p>
          <a:p>
            <a:pPr lvl="1"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 Man is malleable, deeply ﬂawed but redeemable by ﬁrm, long-lasting, and trustworthy institutions </a:t>
            </a:r>
          </a:p>
          <a:p>
            <a:pPr lvl="1"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FFFF00"/>
                </a:solidFill>
                <a:ea typeface="ＭＳ Ｐゴシック" panose="020B0600070205080204" pitchFamily="34" charset="-128"/>
              </a:rPr>
              <a:t>Fair distribution is by need</a:t>
            </a:r>
            <a:r>
              <a:rPr lang="en-US" altLang="en-US">
                <a:ea typeface="ＭＳ Ｐゴシック" panose="020B0600070205080204" pitchFamily="34" charset="-128"/>
              </a:rPr>
              <a:t>, and the need is determined by expert and dispassionate authority</a:t>
            </a:r>
          </a:p>
          <a:p>
            <a:pPr lvl="1">
              <a:buFontTx/>
              <a:buChar char="•"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lvl="1">
              <a:buFontTx/>
              <a:buChar char="•"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lvl="1">
              <a:buFontTx/>
              <a:buChar char="•"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700">
              <a:ea typeface="ＭＳ Ｐゴシック" panose="020B0600070205080204" pitchFamily="34" charset="-128"/>
            </a:endParaRPr>
          </a:p>
        </p:txBody>
      </p:sp>
      <p:sp>
        <p:nvSpPr>
          <p:cNvPr id="79876" name="Slide Number Placeholder 3">
            <a:extLst>
              <a:ext uri="{FF2B5EF4-FFF2-40B4-BE49-F238E27FC236}">
                <a16:creationId xmlns:a16="http://schemas.microsoft.com/office/drawing/2014/main" id="{6435181E-B93C-402C-B3FF-8289A6482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D040076-96D4-456D-86D2-2C21A080F287}" type="slidenum">
              <a:rPr lang="en-US" altLang="en-US" sz="1400"/>
              <a:pPr eaLnBrk="1" hangingPunct="1"/>
              <a:t>46</a:t>
            </a:fld>
            <a:endParaRPr lang="en-US" altLang="en-US" sz="14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>
            <a:extLst>
              <a:ext uri="{FF2B5EF4-FFF2-40B4-BE49-F238E27FC236}">
                <a16:creationId xmlns:a16="http://schemas.microsoft.com/office/drawing/2014/main" id="{E48EBA82-9D44-431C-A49D-BF0440076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EGALITARIAN (core ecologists)</a:t>
            </a:r>
          </a:p>
        </p:txBody>
      </p:sp>
      <p:sp>
        <p:nvSpPr>
          <p:cNvPr id="80899" name="Content Placeholder 2">
            <a:extLst>
              <a:ext uri="{FF2B5EF4-FFF2-40B4-BE49-F238E27FC236}">
                <a16:creationId xmlns:a16="http://schemas.microsoft.com/office/drawing/2014/main" id="{6EE49832-692A-4C23-BF05-5D3968C95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486400"/>
          </a:xfrm>
        </p:spPr>
        <p:txBody>
          <a:bodyPr/>
          <a:lstStyle/>
          <a:p>
            <a:r>
              <a:rPr lang="en-US" altLang="en-US" sz="2700">
                <a:solidFill>
                  <a:srgbClr val="FFFF00"/>
                </a:solidFill>
                <a:ea typeface="ＭＳ Ｐゴシック" panose="020B0600070205080204" pitchFamily="34" charset="-128"/>
              </a:rPr>
              <a:t>Nature is fragile </a:t>
            </a:r>
            <a:r>
              <a:rPr lang="en-US" altLang="en-US" sz="2700">
                <a:ea typeface="ＭＳ Ｐゴシック" panose="020B0600070205080204" pitchFamily="34" charset="-128"/>
              </a:rPr>
              <a:t>and intricately interconnected </a:t>
            </a:r>
          </a:p>
          <a:p>
            <a:r>
              <a:rPr lang="en-US" altLang="en-US" sz="2700">
                <a:ea typeface="ＭＳ Ｐゴシック" panose="020B0600070205080204" pitchFamily="34" charset="-128"/>
              </a:rPr>
              <a:t>Man is seen as essentially caring (until corrupted by coercive institutions such as markets and hierarchies)</a:t>
            </a:r>
          </a:p>
          <a:p>
            <a:r>
              <a:rPr lang="en-US" altLang="en-US" sz="2700">
                <a:ea typeface="ＭＳ Ｐゴシック" panose="020B0600070205080204" pitchFamily="34" charset="-128"/>
              </a:rPr>
              <a:t>We must all tread lightly on the earth  ---                 </a:t>
            </a:r>
            <a:r>
              <a:rPr lang="en-US" altLang="en-US" sz="2700">
                <a:solidFill>
                  <a:srgbClr val="FFFF00"/>
                </a:solidFill>
                <a:ea typeface="ＭＳ Ｐゴシック" panose="020B0600070205080204" pitchFamily="34" charset="-128"/>
              </a:rPr>
              <a:t>almost any impact is unacceptable</a:t>
            </a:r>
          </a:p>
          <a:p>
            <a:r>
              <a:rPr lang="en-US" altLang="en-US" sz="2700">
                <a:ea typeface="ＭＳ Ｐゴシック" panose="020B0600070205080204" pitchFamily="34" charset="-128"/>
              </a:rPr>
              <a:t>It is not enough that people start off equal   ----          </a:t>
            </a:r>
            <a:r>
              <a:rPr lang="en-US" altLang="en-US" sz="2700">
                <a:solidFill>
                  <a:srgbClr val="FFFF00"/>
                </a:solidFill>
                <a:ea typeface="ＭＳ Ｐゴシック" panose="020B0600070205080204" pitchFamily="34" charset="-128"/>
              </a:rPr>
              <a:t>people must end up equal</a:t>
            </a:r>
          </a:p>
          <a:p>
            <a:r>
              <a:rPr lang="en-US" altLang="en-US" sz="2700">
                <a:ea typeface="ＭＳ Ｐゴシック" panose="020B0600070205080204" pitchFamily="34" charset="-128"/>
              </a:rPr>
              <a:t>Trust and leveling go hand in hand, and institutions that distribute unequally are distrusted</a:t>
            </a:r>
          </a:p>
          <a:p>
            <a:r>
              <a:rPr lang="en-US" altLang="en-US" sz="2700">
                <a:solidFill>
                  <a:srgbClr val="FFFF00"/>
                </a:solidFill>
                <a:ea typeface="ＭＳ Ｐゴシック" panose="020B0600070205080204" pitchFamily="34" charset="-128"/>
              </a:rPr>
              <a:t>Voluntary simplicity </a:t>
            </a:r>
            <a:r>
              <a:rPr lang="en-US" altLang="en-US" sz="2700">
                <a:ea typeface="ＭＳ Ｐゴシック" panose="020B0600070205080204" pitchFamily="34" charset="-128"/>
              </a:rPr>
              <a:t>(conservation) is the only real solution to our environment problems</a:t>
            </a:r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57FDC3DD-C4C5-4F24-8A28-5BB308F3B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7B49056-B57B-49C4-A6C4-E1858E7214EF}" type="slidenum">
              <a:rPr lang="en-US" altLang="en-US" sz="1400"/>
              <a:pPr eaLnBrk="1" hangingPunct="1"/>
              <a:t>47</a:t>
            </a:fld>
            <a:endParaRPr lang="en-US" altLang="en-US" sz="14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>
            <a:extLst>
              <a:ext uri="{FF2B5EF4-FFF2-40B4-BE49-F238E27FC236}">
                <a16:creationId xmlns:a16="http://schemas.microsoft.com/office/drawing/2014/main" id="{BD7B3E7D-9297-4F9D-9EBB-AE733C0B2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marL="24161750" indent="-24161750"/>
            <a:r>
              <a:rPr lang="en-US" altLang="en-US" sz="3200">
                <a:ea typeface="ＭＳ Ｐゴシック" panose="020B0600070205080204" pitchFamily="34" charset="-128"/>
              </a:rPr>
              <a:t>INDIVIDUALISM</a:t>
            </a:r>
          </a:p>
        </p:txBody>
      </p:sp>
      <p:sp>
        <p:nvSpPr>
          <p:cNvPr id="81923" name="Content Placeholder 2">
            <a:extLst>
              <a:ext uri="{FF2B5EF4-FFF2-40B4-BE49-F238E27FC236}">
                <a16:creationId xmlns:a16="http://schemas.microsoft.com/office/drawing/2014/main" id="{64A3E59D-D678-41C2-956A-90EEE0ECD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1054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View nature as benign, resilient, and </a:t>
            </a:r>
            <a:r>
              <a:rPr lang="en-US" altLang="en-US" sz="2800">
                <a:solidFill>
                  <a:srgbClr val="FFFF00"/>
                </a:solidFill>
                <a:ea typeface="ＭＳ Ｐゴシック" panose="020B0600070205080204" pitchFamily="34" charset="-128"/>
              </a:rPr>
              <a:t>able to recover from any exploitation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Man is </a:t>
            </a:r>
            <a:r>
              <a:rPr lang="en-US" altLang="en-US" sz="2800">
                <a:solidFill>
                  <a:srgbClr val="FFFF00"/>
                </a:solidFill>
                <a:ea typeface="ＭＳ Ｐゴシック" panose="020B0600070205080204" pitchFamily="34" charset="-128"/>
              </a:rPr>
              <a:t>inherently self-seeking </a:t>
            </a:r>
            <a:r>
              <a:rPr lang="en-US" altLang="en-US" sz="2800">
                <a:ea typeface="ＭＳ Ｐゴシック" panose="020B0600070205080204" pitchFamily="34" charset="-128"/>
              </a:rPr>
              <a:t>and atomistic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Trial and error in self-organizing ego-focused networks (unfettered markets) is the way to go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Those that put in the </a:t>
            </a:r>
            <a:r>
              <a:rPr lang="en-US" altLang="en-US" sz="2800">
                <a:solidFill>
                  <a:srgbClr val="FFFF00"/>
                </a:solidFill>
                <a:ea typeface="ＭＳ Ｐゴシック" panose="020B0600070205080204" pitchFamily="34" charset="-128"/>
              </a:rPr>
              <a:t>most in should get the most out</a:t>
            </a:r>
          </a:p>
          <a:p>
            <a:r>
              <a:rPr lang="en-US" altLang="en-US" sz="2800">
                <a:solidFill>
                  <a:srgbClr val="FFFF00"/>
                </a:solidFill>
                <a:ea typeface="ＭＳ Ｐゴシック" panose="020B0600070205080204" pitchFamily="34" charset="-128"/>
              </a:rPr>
              <a:t>Inequity is good </a:t>
            </a:r>
            <a:r>
              <a:rPr lang="en-US" altLang="en-US" sz="2800">
                <a:ea typeface="ＭＳ Ｐゴシック" panose="020B0600070205080204" pitchFamily="34" charset="-128"/>
              </a:rPr>
              <a:t>and a natural part of the world of people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Institutions that work with the grain of the market are what society needs</a:t>
            </a:r>
          </a:p>
        </p:txBody>
      </p:sp>
      <p:sp>
        <p:nvSpPr>
          <p:cNvPr id="81924" name="Slide Number Placeholder 3">
            <a:extLst>
              <a:ext uri="{FF2B5EF4-FFF2-40B4-BE49-F238E27FC236}">
                <a16:creationId xmlns:a16="http://schemas.microsoft.com/office/drawing/2014/main" id="{227C9F84-C591-44E6-8275-CB54EF063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780F98F-C728-4F60-B5D1-A7B46B8D29A9}" type="slidenum">
              <a:rPr lang="en-US" altLang="en-US" sz="1400"/>
              <a:pPr eaLnBrk="1" hangingPunct="1"/>
              <a:t>48</a:t>
            </a:fld>
            <a:endParaRPr lang="en-US" altLang="en-US" sz="14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7819AF2E-2F86-4372-AD9A-423656F3B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FATALISTIC</a:t>
            </a:r>
          </a:p>
        </p:txBody>
      </p:sp>
      <p:sp>
        <p:nvSpPr>
          <p:cNvPr id="82947" name="Content Placeholder 2">
            <a:extLst>
              <a:ext uri="{FF2B5EF4-FFF2-40B4-BE49-F238E27FC236}">
                <a16:creationId xmlns:a16="http://schemas.microsoft.com/office/drawing/2014/main" id="{833A7FDA-0AB3-41E7-AA3B-3C49C4894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Neither rhyme nor reason makes sense in nature 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Man is ﬁckle and untrustworthy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Fairness is not to be found in this life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There is no possibility of effecting change for the better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Learning about nature is impossible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A reasonable management response would be,    “why bother”</a:t>
            </a:r>
          </a:p>
        </p:txBody>
      </p:sp>
      <p:sp>
        <p:nvSpPr>
          <p:cNvPr id="82948" name="Slide Number Placeholder 3">
            <a:extLst>
              <a:ext uri="{FF2B5EF4-FFF2-40B4-BE49-F238E27FC236}">
                <a16:creationId xmlns:a16="http://schemas.microsoft.com/office/drawing/2014/main" id="{CEC93216-58A7-4023-9023-BE881C834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DCAFB09-68A6-4301-8C73-E8ACC7DBF73E}" type="slidenum">
              <a:rPr lang="en-US" altLang="en-US" sz="1400"/>
              <a:pPr eaLnBrk="1" hangingPunct="1"/>
              <a:t>49</a:t>
            </a:fld>
            <a:endParaRPr lang="en-US" altLang="en-US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EBFA2E95-FDE6-46AA-B315-E46262AB0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A Particular Point of View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9620FD97-5512-4A9B-AA21-99195C52D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257800"/>
          </a:xfrm>
        </p:spPr>
        <p:txBody>
          <a:bodyPr/>
          <a:lstStyle/>
          <a:p>
            <a:r>
              <a:rPr lang="en-US" altLang="en-US" sz="2700">
                <a:ea typeface="ＭＳ Ｐゴシック" panose="020B0600070205080204" pitchFamily="34" charset="-128"/>
              </a:rPr>
              <a:t>See the world as controllable</a:t>
            </a:r>
          </a:p>
          <a:p>
            <a:r>
              <a:rPr lang="en-US" altLang="en-US" sz="2700">
                <a:ea typeface="ＭＳ Ｐゴシック" panose="020B0600070205080204" pitchFamily="34" charset="-128"/>
              </a:rPr>
              <a:t>Nature is stable until pushed beyond discoverable limit</a:t>
            </a:r>
          </a:p>
          <a:p>
            <a:r>
              <a:rPr lang="en-US" altLang="en-US" sz="2700">
                <a:ea typeface="ＭＳ Ｐゴシック" panose="020B0600070205080204" pitchFamily="34" charset="-128"/>
              </a:rPr>
              <a:t>Environmental management requires: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 certiﬁed experts to determine the precise locations of nature’s limits, and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statutory regulation to ensure that all economic activity is kept with those limits</a:t>
            </a:r>
            <a:endParaRPr lang="en-US" altLang="en-US" sz="2600">
              <a:ea typeface="ＭＳ Ｐゴシック" panose="020B0600070205080204" pitchFamily="34" charset="-128"/>
            </a:endParaRPr>
          </a:p>
          <a:p>
            <a:pPr lvl="1">
              <a:buFontTx/>
              <a:buChar char="•"/>
            </a:pPr>
            <a:r>
              <a:rPr lang="en-US" altLang="en-US" sz="2700">
                <a:ea typeface="ＭＳ Ｐゴシック" panose="020B0600070205080204" pitchFamily="34" charset="-128"/>
              </a:rPr>
              <a:t>Man is malleable, deeply ﬂawed but redeemable by long-lasting, and trustworthy institutions </a:t>
            </a:r>
          </a:p>
          <a:p>
            <a:pPr lvl="1">
              <a:buFontTx/>
              <a:buChar char="•"/>
            </a:pPr>
            <a:r>
              <a:rPr lang="en-US" altLang="en-US" sz="2700">
                <a:ea typeface="ＭＳ Ｐゴシック" panose="020B0600070205080204" pitchFamily="34" charset="-128"/>
              </a:rPr>
              <a:t> Fair distribution is by need, and the need is determined by expert and dispassionate authority</a:t>
            </a:r>
          </a:p>
          <a:p>
            <a:pPr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33171A22-58F9-48A1-9A35-235178F10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1DC2607-9D4F-4532-A376-0784D3A4C3C2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>
            <a:extLst>
              <a:ext uri="{FF2B5EF4-FFF2-40B4-BE49-F238E27FC236}">
                <a16:creationId xmlns:a16="http://schemas.microsoft.com/office/drawing/2014/main" id="{375AD00B-C36B-4225-8488-BC1B3BAA8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EACH ENERGY TRIBE NOT COMPLETE</a:t>
            </a:r>
          </a:p>
        </p:txBody>
      </p:sp>
      <p:sp>
        <p:nvSpPr>
          <p:cNvPr id="83971" name="Content Placeholder 2">
            <a:extLst>
              <a:ext uri="{FF2B5EF4-FFF2-40B4-BE49-F238E27FC236}">
                <a16:creationId xmlns:a16="http://schemas.microsoft.com/office/drawing/2014/main" id="{62977789-A647-4585-BCED-9E0FC4585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000">
                <a:ea typeface="ＭＳ Ｐゴシック" panose="020B0600070205080204" pitchFamily="34" charset="-128"/>
              </a:rPr>
              <a:t>Have Strong Capabilities</a:t>
            </a:r>
          </a:p>
          <a:p>
            <a:pPr>
              <a:buFontTx/>
              <a:buNone/>
            </a:pPr>
            <a:endParaRPr lang="en-US" altLang="en-US" sz="3000">
              <a:ea typeface="ＭＳ Ｐゴシック" panose="020B0600070205080204" pitchFamily="34" charset="-128"/>
            </a:endParaRPr>
          </a:p>
          <a:p>
            <a:r>
              <a:rPr lang="en-US" altLang="en-US" sz="3000">
                <a:ea typeface="ＭＳ Ｐゴシック" panose="020B0600070205080204" pitchFamily="34" charset="-128"/>
              </a:rPr>
              <a:t>Have Blind Spots</a:t>
            </a:r>
          </a:p>
          <a:p>
            <a:pPr>
              <a:buFontTx/>
              <a:buNone/>
            </a:pPr>
            <a:endParaRPr lang="en-US" altLang="en-US" sz="3000">
              <a:ea typeface="ＭＳ Ｐゴシック" panose="020B0600070205080204" pitchFamily="34" charset="-128"/>
            </a:endParaRPr>
          </a:p>
          <a:p>
            <a:r>
              <a:rPr lang="en-US" altLang="en-US" sz="3000">
                <a:ea typeface="ＭＳ Ｐゴシック" panose="020B0600070205080204" pitchFamily="34" charset="-128"/>
              </a:rPr>
              <a:t>To Formulate and Implement Effective Approach Would Require a Blending of All</a:t>
            </a:r>
          </a:p>
          <a:p>
            <a:endParaRPr lang="en-US" altLang="en-US" sz="2800">
              <a:ea typeface="ＭＳ Ｐゴシック" panose="020B0600070205080204" pitchFamily="34" charset="-128"/>
            </a:endParaRPr>
          </a:p>
          <a:p>
            <a:endParaRPr lang="en-US" altLang="en-US" sz="2800">
              <a:ea typeface="ＭＳ Ｐゴシック" panose="020B0600070205080204" pitchFamily="34" charset="-128"/>
            </a:endParaRPr>
          </a:p>
          <a:p>
            <a:endParaRPr lang="en-US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83972" name="Slide Number Placeholder 3">
            <a:extLst>
              <a:ext uri="{FF2B5EF4-FFF2-40B4-BE49-F238E27FC236}">
                <a16:creationId xmlns:a16="http://schemas.microsoft.com/office/drawing/2014/main" id="{31B62201-ECBC-487E-95EF-68D157380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A126990-3477-4200-885B-C3EC84011966}" type="slidenum">
              <a:rPr lang="en-US" altLang="en-US" sz="1400"/>
              <a:pPr eaLnBrk="1" hangingPunct="1"/>
              <a:t>50</a:t>
            </a:fld>
            <a:endParaRPr lang="en-US" altLang="en-US" sz="14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A31230-7DEB-4353-83A4-1460AD569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>
                <a:ea typeface="ＭＳ Ｐゴシック" pitchFamily="-110" charset="-128"/>
                <a:cs typeface="ＭＳ Ｐゴシック" pitchFamily="-110" charset="-128"/>
              </a:rPr>
              <a:t>Hierarchicals</a:t>
            </a:r>
          </a:p>
        </p:txBody>
      </p:sp>
      <p:sp>
        <p:nvSpPr>
          <p:cNvPr id="84995" name="Content Placeholder 4">
            <a:extLst>
              <a:ext uri="{FF2B5EF4-FFF2-40B4-BE49-F238E27FC236}">
                <a16:creationId xmlns:a16="http://schemas.microsoft.com/office/drawing/2014/main" id="{DEE0AE08-C617-4350-BC19-D863E77CF5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2672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STRONG AREAS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0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FFFF00"/>
                </a:solidFill>
                <a:ea typeface="ＭＳ Ｐゴシック" panose="020B0600070205080204" pitchFamily="34" charset="-128"/>
              </a:rPr>
              <a:t>Can Create Structure and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Enforce Property Rights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To Redistribute Resources to Limit Inequalities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To Limit Environmental Damage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Many Ways to Solve Internal Conflicts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Can Increase Resource of People</a:t>
            </a:r>
          </a:p>
        </p:txBody>
      </p:sp>
      <p:sp>
        <p:nvSpPr>
          <p:cNvPr id="84996" name="Content Placeholder 5">
            <a:extLst>
              <a:ext uri="{FF2B5EF4-FFF2-40B4-BE49-F238E27FC236}">
                <a16:creationId xmlns:a16="http://schemas.microsoft.com/office/drawing/2014/main" id="{0C7B6B57-E4A3-4E2C-92FD-0FB768721E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95800" y="914400"/>
            <a:ext cx="4191000" cy="5211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SHORTCOMINGS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0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Tends to </a:t>
            </a:r>
            <a:r>
              <a:rPr lang="en-US" altLang="en-US">
                <a:solidFill>
                  <a:srgbClr val="FFFF00"/>
                </a:solidFill>
                <a:ea typeface="ＭＳ Ｐゴシック" panose="020B0600070205080204" pitchFamily="34" charset="-128"/>
              </a:rPr>
              <a:t>Lack Transparency and Moves Toward Central Control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Would Lead To: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Corruption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Arbitrary Use of Power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Tunnel Vision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Lack of Innovativeness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Moral Fragmentation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3B8CF1-9B10-4D3F-9BFA-CE2681DF5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>
                <a:ea typeface="ＭＳ Ｐゴシック" pitchFamily="-110" charset="-128"/>
                <a:cs typeface="ＭＳ Ｐゴシック" pitchFamily="-110" charset="-128"/>
              </a:rPr>
              <a:t>Egalitarians</a:t>
            </a:r>
          </a:p>
        </p:txBody>
      </p:sp>
      <p:sp>
        <p:nvSpPr>
          <p:cNvPr id="86019" name="Content Placeholder 4">
            <a:extLst>
              <a:ext uri="{FF2B5EF4-FFF2-40B4-BE49-F238E27FC236}">
                <a16:creationId xmlns:a16="http://schemas.microsoft.com/office/drawing/2014/main" id="{8ADE4827-9602-4388-B9D4-CAB3B63AB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/>
          <a:p>
            <a:pPr eaLnBrk="1" hangingPunct="1"/>
            <a:r>
              <a:rPr lang="en-US" altLang="en-US" sz="3000">
                <a:ea typeface="ＭＳ Ｐゴシック" panose="020B0600070205080204" pitchFamily="34" charset="-128"/>
              </a:rPr>
              <a:t>STRONG AREAS</a:t>
            </a:r>
          </a:p>
          <a:p>
            <a:pPr eaLnBrk="1" hangingPunct="1">
              <a:buFontTx/>
              <a:buNone/>
            </a:pPr>
            <a:endParaRPr lang="en-US" altLang="en-US" sz="100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Distrust of Central Control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Demands Transparency of Transactions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Protests Inequalities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Protest ANY Environmental Impacts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86020" name="Content Placeholder 5">
            <a:extLst>
              <a:ext uri="{FF2B5EF4-FFF2-40B4-BE49-F238E27FC236}">
                <a16:creationId xmlns:a16="http://schemas.microsoft.com/office/drawing/2014/main" id="{8B32EBB1-B8FB-4F9D-A3A4-3E8E6F535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95800" y="1066800"/>
            <a:ext cx="4191000" cy="5059363"/>
          </a:xfrm>
        </p:spPr>
        <p:txBody>
          <a:bodyPr/>
          <a:lstStyle/>
          <a:p>
            <a:pPr eaLnBrk="1" hangingPunct="1"/>
            <a:r>
              <a:rPr lang="en-US" altLang="en-US" sz="3000">
                <a:ea typeface="ＭＳ Ｐゴシック" panose="020B0600070205080204" pitchFamily="34" charset="-128"/>
              </a:rPr>
              <a:t>SHORTCOMINGS</a:t>
            </a:r>
          </a:p>
          <a:p>
            <a:pPr eaLnBrk="1" hangingPunct="1">
              <a:buFontTx/>
              <a:buNone/>
            </a:pPr>
            <a:endParaRPr lang="en-US" altLang="en-US" sz="100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Local Impacts Trump Global 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No Official Leadership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Wants to Avoid Activities That Produce Inequalities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 Will Limit Economic Production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F3847B-1F5F-40C4-93C0-611C2BC1D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>
                <a:ea typeface="ＭＳ Ｐゴシック" pitchFamily="-110" charset="-128"/>
                <a:cs typeface="ＭＳ Ｐゴシック" pitchFamily="-110" charset="-128"/>
              </a:rPr>
              <a:t>Individualism</a:t>
            </a:r>
          </a:p>
        </p:txBody>
      </p:sp>
      <p:sp>
        <p:nvSpPr>
          <p:cNvPr id="87043" name="Content Placeholder 4">
            <a:extLst>
              <a:ext uri="{FF2B5EF4-FFF2-40B4-BE49-F238E27FC236}">
                <a16:creationId xmlns:a16="http://schemas.microsoft.com/office/drawing/2014/main" id="{CE4772B2-B70F-4A6D-8047-0862601808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267200" cy="4983163"/>
          </a:xfrm>
        </p:spPr>
        <p:txBody>
          <a:bodyPr/>
          <a:lstStyle/>
          <a:p>
            <a:pPr eaLnBrk="1" hangingPunct="1"/>
            <a:r>
              <a:rPr lang="en-US" altLang="en-US" sz="3000">
                <a:ea typeface="ＭＳ Ｐゴシック" panose="020B0600070205080204" pitchFamily="34" charset="-128"/>
              </a:rPr>
              <a:t>STRONG AREAS</a:t>
            </a:r>
          </a:p>
          <a:p>
            <a:pPr eaLnBrk="1" hangingPunct="1">
              <a:buFontTx/>
              <a:buNone/>
            </a:pPr>
            <a:endParaRPr lang="en-US" altLang="en-US" sz="100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Can Increase Resources of People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Distrust of Central Control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Innovative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Well Organized and Disciplined</a:t>
            </a:r>
          </a:p>
          <a:p>
            <a:pPr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87044" name="Content Placeholder 5">
            <a:extLst>
              <a:ext uri="{FF2B5EF4-FFF2-40B4-BE49-F238E27FC236}">
                <a16:creationId xmlns:a16="http://schemas.microsoft.com/office/drawing/2014/main" id="{BD32C809-D9BD-4DAD-AD51-5B0702845F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4983163"/>
          </a:xfrm>
        </p:spPr>
        <p:txBody>
          <a:bodyPr/>
          <a:lstStyle/>
          <a:p>
            <a:pPr eaLnBrk="1" hangingPunct="1"/>
            <a:r>
              <a:rPr lang="en-US" altLang="en-US" sz="3000">
                <a:ea typeface="ＭＳ Ｐゴシック" panose="020B0600070205080204" pitchFamily="34" charset="-128"/>
              </a:rPr>
              <a:t>SHORTCOMINGS</a:t>
            </a:r>
          </a:p>
          <a:p>
            <a:pPr eaLnBrk="1" hangingPunct="1">
              <a:buFontTx/>
              <a:buNone/>
            </a:pPr>
            <a:endParaRPr lang="en-US" altLang="en-US" sz="100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Will Accumulate Resources Unequally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Lead To Social Instability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Does Not Recognize Environmental Damage as a Problem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Avoids Solutions That Involve Role for Govt.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C7C0A4-0699-4E7C-9594-65A1817A1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>
                <a:ea typeface="ＭＳ Ｐゴシック" pitchFamily="-110" charset="-128"/>
                <a:cs typeface="ＭＳ Ｐゴシック" pitchFamily="-110" charset="-128"/>
              </a:rPr>
              <a:t>Fatalistics</a:t>
            </a:r>
          </a:p>
        </p:txBody>
      </p:sp>
      <p:sp>
        <p:nvSpPr>
          <p:cNvPr id="88067" name="Content Placeholder 4">
            <a:extLst>
              <a:ext uri="{FF2B5EF4-FFF2-40B4-BE49-F238E27FC236}">
                <a16:creationId xmlns:a16="http://schemas.microsoft.com/office/drawing/2014/main" id="{65E25050-C7DD-4053-B2EC-ECFFBE8FB7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419600" cy="4983163"/>
          </a:xfrm>
        </p:spPr>
        <p:txBody>
          <a:bodyPr/>
          <a:lstStyle/>
          <a:p>
            <a:pPr eaLnBrk="1" hangingPunct="1"/>
            <a:r>
              <a:rPr lang="en-US" altLang="en-US" sz="3000">
                <a:ea typeface="ＭＳ Ｐゴシック" panose="020B0600070205080204" pitchFamily="34" charset="-128"/>
              </a:rPr>
              <a:t>STRONG AREAS</a:t>
            </a:r>
          </a:p>
          <a:p>
            <a:pPr eaLnBrk="1" hangingPunct="1">
              <a:buFontTx/>
              <a:buNone/>
            </a:pPr>
            <a:endParaRPr lang="en-US" altLang="en-US" sz="100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Can Strengthen Egalitarians by Continually Replenishing Moral Outrage to Keep Organization Together</a:t>
            </a:r>
          </a:p>
          <a:p>
            <a:pPr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88068" name="Content Placeholder 5">
            <a:extLst>
              <a:ext uri="{FF2B5EF4-FFF2-40B4-BE49-F238E27FC236}">
                <a16:creationId xmlns:a16="http://schemas.microsoft.com/office/drawing/2014/main" id="{A363D133-96AA-44C9-A252-AB6B6955D1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4400" y="1143000"/>
            <a:ext cx="3962400" cy="4983163"/>
          </a:xfrm>
        </p:spPr>
        <p:txBody>
          <a:bodyPr/>
          <a:lstStyle/>
          <a:p>
            <a:pPr eaLnBrk="1" hangingPunct="1"/>
            <a:r>
              <a:rPr lang="en-US" altLang="en-US" sz="3000">
                <a:ea typeface="ＭＳ Ｐゴシック" panose="020B0600070205080204" pitchFamily="34" charset="-128"/>
              </a:rPr>
              <a:t>SHORTCOMINGS</a:t>
            </a:r>
          </a:p>
          <a:p>
            <a:pPr eaLnBrk="1" hangingPunct="1">
              <a:buFontTx/>
              <a:buNone/>
            </a:pPr>
            <a:endParaRPr lang="en-US" altLang="en-US" sz="100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Can Not be Part of Any Constructive Solution to Any Problem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>
            <a:extLst>
              <a:ext uri="{FF2B5EF4-FFF2-40B4-BE49-F238E27FC236}">
                <a16:creationId xmlns:a16="http://schemas.microsoft.com/office/drawing/2014/main" id="{6FC9155A-CC9D-4FC0-B53F-072677306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Energy Tribes Views of </a:t>
            </a:r>
            <a:br>
              <a:rPr lang="en-US" altLang="en-US" sz="3200">
                <a:ea typeface="ＭＳ Ｐゴシック" panose="020B0600070205080204" pitchFamily="34" charset="-128"/>
              </a:rPr>
            </a:br>
            <a:r>
              <a:rPr lang="en-US" altLang="en-US" sz="3200">
                <a:ea typeface="ＭＳ Ｐゴシック" panose="020B0600070205080204" pitchFamily="34" charset="-128"/>
              </a:rPr>
              <a:t>Climate Change</a:t>
            </a:r>
            <a:br>
              <a:rPr lang="en-US" altLang="en-US" sz="3200">
                <a:ea typeface="ＭＳ Ｐゴシック" panose="020B0600070205080204" pitchFamily="34" charset="-128"/>
              </a:rPr>
            </a:br>
            <a:br>
              <a:rPr lang="en-US" altLang="en-US" sz="3200">
                <a:ea typeface="ＭＳ Ｐゴシック" panose="020B0600070205080204" pitchFamily="34" charset="-128"/>
              </a:rPr>
            </a:br>
            <a:r>
              <a:rPr lang="en-US" altLang="en-US" sz="3200">
                <a:ea typeface="ＭＳ Ｐゴシック" panose="020B0600070205080204" pitchFamily="34" charset="-128"/>
              </a:rPr>
              <a:t>- </a:t>
            </a:r>
            <a:r>
              <a:rPr lang="en-US" altLang="en-US" sz="2800">
                <a:ea typeface="ＭＳ Ｐゴシック" panose="020B0600070205080204" pitchFamily="34" charset="-128"/>
              </a:rPr>
              <a:t>Causes</a:t>
            </a:r>
            <a:br>
              <a:rPr lang="en-US" altLang="en-US" sz="2800">
                <a:ea typeface="ＭＳ Ｐゴシック" panose="020B0600070205080204" pitchFamily="34" charset="-128"/>
              </a:rPr>
            </a:br>
            <a:r>
              <a:rPr lang="en-US" altLang="en-US" sz="2800">
                <a:ea typeface="ＭＳ Ｐゴシック" panose="020B0600070205080204" pitchFamily="34" charset="-128"/>
              </a:rPr>
              <a:t> -  Solutions</a:t>
            </a:r>
            <a:endParaRPr lang="en-US" altLang="en-US" sz="3200">
              <a:ea typeface="ＭＳ Ｐゴシック" panose="020B0600070205080204" pitchFamily="34" charset="-128"/>
            </a:endParaRPr>
          </a:p>
        </p:txBody>
      </p:sp>
      <p:sp>
        <p:nvSpPr>
          <p:cNvPr id="89091" name="Slide Number Placeholder 3">
            <a:extLst>
              <a:ext uri="{FF2B5EF4-FFF2-40B4-BE49-F238E27FC236}">
                <a16:creationId xmlns:a16="http://schemas.microsoft.com/office/drawing/2014/main" id="{1B43D356-CE9A-477E-A865-33E723EB0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9EEEB0F-2AD4-4D97-9C4E-8BEFA2F6A4F0}" type="slidenum">
              <a:rPr lang="en-US" altLang="en-US" sz="1400"/>
              <a:pPr eaLnBrk="1" hangingPunct="1"/>
              <a:t>55</a:t>
            </a:fld>
            <a:endParaRPr lang="en-US" altLang="en-US" sz="140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>
            <a:extLst>
              <a:ext uri="{FF2B5EF4-FFF2-40B4-BE49-F238E27FC236}">
                <a16:creationId xmlns:a16="http://schemas.microsoft.com/office/drawing/2014/main" id="{232BCD4F-A04A-41DE-9E03-E6CC76982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How EGALITARIANS See Climate Change</a:t>
            </a:r>
          </a:p>
        </p:txBody>
      </p:sp>
      <p:sp>
        <p:nvSpPr>
          <p:cNvPr id="90115" name="Content Placeholder 2">
            <a:extLst>
              <a:ext uri="{FF2B5EF4-FFF2-40B4-BE49-F238E27FC236}">
                <a16:creationId xmlns:a16="http://schemas.microsoft.com/office/drawing/2014/main" id="{7A56C524-1FE6-45F6-A543-8F71CCC8B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864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Causes: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Profligate Consumption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Obsession with Economic Growth which Generates Great Inequities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Environmentally Unsustainable Production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Solutions: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Live in Harmony with Nature and Each Other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Solutions Must Be Proven to Have </a:t>
            </a:r>
            <a:r>
              <a:rPr lang="en-US" altLang="en-US" sz="2400" i="1">
                <a:ea typeface="ＭＳ Ｐゴシック" panose="020B0600070205080204" pitchFamily="34" charset="-128"/>
              </a:rPr>
              <a:t>Innocuous</a:t>
            </a:r>
            <a:r>
              <a:rPr lang="en-US" altLang="en-US" sz="2400">
                <a:ea typeface="ＭＳ Ｐゴシック" panose="020B0600070205080204" pitchFamily="34" charset="-128"/>
              </a:rPr>
              <a:t> Impacts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Approaches with any local impacts need to be excluded from contributing to global solutions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Industrialized Countries Need To Fundamentally Reform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 Political Institutions 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 Unsustainable Lifestyles</a:t>
            </a:r>
          </a:p>
        </p:txBody>
      </p:sp>
      <p:sp>
        <p:nvSpPr>
          <p:cNvPr id="90116" name="Slide Number Placeholder 3">
            <a:extLst>
              <a:ext uri="{FF2B5EF4-FFF2-40B4-BE49-F238E27FC236}">
                <a16:creationId xmlns:a16="http://schemas.microsoft.com/office/drawing/2014/main" id="{1C304C03-15D5-4253-A442-30FDA55E8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B99732E-814D-447B-AF42-888B83547CF0}" type="slidenum">
              <a:rPr lang="en-US" altLang="en-US" sz="1400"/>
              <a:pPr eaLnBrk="1" hangingPunct="1"/>
              <a:t>56</a:t>
            </a:fld>
            <a:endParaRPr lang="en-US" altLang="en-US" sz="140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>
            <a:extLst>
              <a:ext uri="{FF2B5EF4-FFF2-40B4-BE49-F238E27FC236}">
                <a16:creationId xmlns:a16="http://schemas.microsoft.com/office/drawing/2014/main" id="{632DCB78-E88B-4857-A25C-85F29A34A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How HIERARCHICALS See Climate Change</a:t>
            </a:r>
          </a:p>
        </p:txBody>
      </p:sp>
      <p:sp>
        <p:nvSpPr>
          <p:cNvPr id="91139" name="Content Placeholder 2">
            <a:extLst>
              <a:ext uri="{FF2B5EF4-FFF2-40B4-BE49-F238E27FC236}">
                <a16:creationId xmlns:a16="http://schemas.microsoft.com/office/drawing/2014/main" id="{080CEC5E-F5C0-4F93-A4E1-6AF37788E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1054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Causes: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Continued Use of Fossil Fuels Will Wreak Havoc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 Lack of Global Governance to Limit Global Markets and Protect Global Commons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Those Who Are Skeptical of Global Intergovernmental Treaties Based on Science and Expert Advice</a:t>
            </a:r>
          </a:p>
          <a:p>
            <a:pPr lvl="1"/>
            <a:endParaRPr lang="en-US" altLang="en-US" sz="10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Solutions: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To Limit Population Growth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To Limit Economic Growth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To Gradually Change to non-GHG Energy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All Governments Formally Agree on Emission Cuts</a:t>
            </a:r>
          </a:p>
          <a:p>
            <a:pPr lvl="1"/>
            <a:endParaRPr lang="en-US" altLang="en-US" sz="2000">
              <a:ea typeface="ＭＳ Ｐゴシック" panose="020B0600070205080204" pitchFamily="34" charset="-128"/>
            </a:endParaRPr>
          </a:p>
        </p:txBody>
      </p:sp>
      <p:sp>
        <p:nvSpPr>
          <p:cNvPr id="91140" name="Slide Number Placeholder 3">
            <a:extLst>
              <a:ext uri="{FF2B5EF4-FFF2-40B4-BE49-F238E27FC236}">
                <a16:creationId xmlns:a16="http://schemas.microsoft.com/office/drawing/2014/main" id="{014B93C9-2E4C-40C3-BA5D-36F152E83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23D7CE2-0FB7-4D55-8A05-9D3F01272125}" type="slidenum">
              <a:rPr lang="en-US" altLang="en-US" sz="1400"/>
              <a:pPr eaLnBrk="1" hangingPunct="1"/>
              <a:t>57</a:t>
            </a:fld>
            <a:endParaRPr lang="en-US" altLang="en-US" sz="140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>
            <a:extLst>
              <a:ext uri="{FF2B5EF4-FFF2-40B4-BE49-F238E27FC236}">
                <a16:creationId xmlns:a16="http://schemas.microsoft.com/office/drawing/2014/main" id="{147B2680-3ADB-4EF8-B632-13376F007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How INDIVIDUALISM See Climate Change</a:t>
            </a:r>
          </a:p>
        </p:txBody>
      </p:sp>
      <p:sp>
        <p:nvSpPr>
          <p:cNvPr id="92163" name="Content Placeholder 2">
            <a:extLst>
              <a:ext uri="{FF2B5EF4-FFF2-40B4-BE49-F238E27FC236}">
                <a16:creationId xmlns:a16="http://schemas.microsoft.com/office/drawing/2014/main" id="{041B0D4D-E972-49AC-A741-5270F8C78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1054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Causes: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Much Ado About Nothing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Naïve Eco-freaks Who Think the World Can Be Better by Wishing It So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International Bureaucrats Looking to Expand Budgets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Solutions: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Even If Climate Change Is Occurring, Results Not Catastrophic Nor All Negative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This Is Not New, i.e. we are faced with uncertainty and challenges that need to be tackled boldly by diverse competing agents for the benefit of all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Innovative Business As Usual</a:t>
            </a:r>
          </a:p>
          <a:p>
            <a:pPr lvl="1"/>
            <a:endParaRPr lang="en-US" altLang="en-US" sz="2000">
              <a:ea typeface="ＭＳ Ｐゴシック" panose="020B0600070205080204" pitchFamily="34" charset="-128"/>
            </a:endParaRPr>
          </a:p>
        </p:txBody>
      </p:sp>
      <p:sp>
        <p:nvSpPr>
          <p:cNvPr id="92164" name="Slide Number Placeholder 3">
            <a:extLst>
              <a:ext uri="{FF2B5EF4-FFF2-40B4-BE49-F238E27FC236}">
                <a16:creationId xmlns:a16="http://schemas.microsoft.com/office/drawing/2014/main" id="{8E0F4E86-8B51-4E58-ABD8-BB5903462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B7E1296-CE41-40A3-8A20-0F3C9194B5EB}" type="slidenum">
              <a:rPr lang="en-US" altLang="en-US" sz="1400"/>
              <a:pPr eaLnBrk="1" hangingPunct="1"/>
              <a:t>58</a:t>
            </a:fld>
            <a:endParaRPr lang="en-US" altLang="en-US" sz="140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>
            <a:extLst>
              <a:ext uri="{FF2B5EF4-FFF2-40B4-BE49-F238E27FC236}">
                <a16:creationId xmlns:a16="http://schemas.microsoft.com/office/drawing/2014/main" id="{C1EAF206-02EC-4333-8474-F7C4F7496D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905000"/>
          </a:xfrm>
        </p:spPr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Does Mother Nature Care About Tribal Perceptions ?</a:t>
            </a:r>
            <a:br>
              <a:rPr lang="en-US" altLang="en-US" sz="3200">
                <a:ea typeface="ＭＳ Ｐゴシック" panose="020B0600070205080204" pitchFamily="34" charset="-128"/>
              </a:rPr>
            </a:br>
            <a:endParaRPr lang="en-US" altLang="en-US" sz="3600">
              <a:ea typeface="ＭＳ Ｐゴシック" panose="020B0600070205080204" pitchFamily="34" charset="-128"/>
            </a:endParaRPr>
          </a:p>
        </p:txBody>
      </p:sp>
      <p:sp>
        <p:nvSpPr>
          <p:cNvPr id="93187" name="Subtitle 4">
            <a:extLst>
              <a:ext uri="{FF2B5EF4-FFF2-40B4-BE49-F238E27FC236}">
                <a16:creationId xmlns:a16="http://schemas.microsoft.com/office/drawing/2014/main" id="{D3978E4D-B412-4508-952C-36A4B58C7D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 Reality of What Is Happening Physically on the Planet Is Indifferent to Human Views</a:t>
            </a:r>
          </a:p>
        </p:txBody>
      </p:sp>
      <p:sp>
        <p:nvSpPr>
          <p:cNvPr id="93188" name="Slide Number Placeholder 3">
            <a:extLst>
              <a:ext uri="{FF2B5EF4-FFF2-40B4-BE49-F238E27FC236}">
                <a16:creationId xmlns:a16="http://schemas.microsoft.com/office/drawing/2014/main" id="{FE4BD26F-8B65-45D8-BD14-A2DF6A0B4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7FBCD0E-8B61-4EC7-8AF4-7C488E5F9A7E}" type="slidenum">
              <a:rPr lang="en-US" altLang="en-US" sz="1400"/>
              <a:pPr eaLnBrk="1" hangingPunct="1"/>
              <a:t>59</a:t>
            </a:fld>
            <a:endParaRPr lang="en-US" altLang="en-US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41A0C549-5889-4BB1-B89E-086A536F8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34E3970-7926-472E-BFA3-DE067A042C5B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DE0AAE01-8D93-46F0-B116-FF61D96B3C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People Causing Rapid Climate Change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99318701-EBCD-432B-A6C8-C3979582AE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Human Driven with 90% Probability </a:t>
            </a:r>
            <a:r>
              <a:rPr lang="en-US" altLang="en-US" sz="2000">
                <a:ea typeface="ＭＳ Ｐゴシック" panose="020B0600070205080204" pitchFamily="34" charset="-128"/>
              </a:rPr>
              <a:t>( IPCC,2007)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Carbon Dioxide (CO2) less than 300 ppm for last 650,000 yrs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Since 1750, CO2 from 280 to 380 pp (= </a:t>
            </a:r>
            <a:r>
              <a:rPr lang="en-US" altLang="en-US" sz="2400">
                <a:ea typeface="ＭＳ Ｐゴシック" panose="020B0600070205080204" pitchFamily="34" charset="-128"/>
              </a:rPr>
              <a:t>+ 0.5C)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100 ppm Swing Is a Large Number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Caused 1 Mile Thick Ice Over Chicago (280 to 180)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Without CO2 Reductions: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Unprecedented Warming with both flood and drought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Large Sea Level Rise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Large-Scale Species Extinctions --up to  80% by 2100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100s Millions of Climate Change Refugees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>
            <a:extLst>
              <a:ext uri="{FF2B5EF4-FFF2-40B4-BE49-F238E27FC236}">
                <a16:creationId xmlns:a16="http://schemas.microsoft.com/office/drawing/2014/main" id="{97548B4B-0C15-45DE-AEAA-462BD56DB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Examples of Overlap of Views </a:t>
            </a:r>
          </a:p>
        </p:txBody>
      </p:sp>
      <p:sp>
        <p:nvSpPr>
          <p:cNvPr id="94211" name="Content Placeholder 2">
            <a:extLst>
              <a:ext uri="{FF2B5EF4-FFF2-40B4-BE49-F238E27FC236}">
                <a16:creationId xmlns:a16="http://schemas.microsoft.com/office/drawing/2014/main" id="{BB70672E-611B-47DF-A01B-367572A75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endParaRPr lang="en-US" altLang="en-US" sz="2800">
              <a:ea typeface="ＭＳ Ｐゴシック" panose="020B0600070205080204" pitchFamily="34" charset="-128"/>
            </a:endParaRPr>
          </a:p>
          <a:p>
            <a:endParaRPr lang="en-US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94212" name="Slide Number Placeholder 3">
            <a:extLst>
              <a:ext uri="{FF2B5EF4-FFF2-40B4-BE49-F238E27FC236}">
                <a16:creationId xmlns:a16="http://schemas.microsoft.com/office/drawing/2014/main" id="{4371105D-1C05-4CAA-B114-19D27CC4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7DE66E7-4D3D-47B2-A110-ABEAA0433D80}" type="slidenum">
              <a:rPr lang="en-US" altLang="en-US" sz="1400"/>
              <a:pPr eaLnBrk="1" hangingPunct="1"/>
              <a:t>60</a:t>
            </a:fld>
            <a:endParaRPr lang="en-US" altLang="en-US" sz="140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73B33F1-867B-4CA4-A29C-8E60DFEFCF06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1219200"/>
          <a:ext cx="7924800" cy="5410200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470886428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3823695321"/>
                    </a:ext>
                  </a:extLst>
                </a:gridCol>
              </a:tblGrid>
              <a:tr h="8858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All Tribes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042755"/>
                  </a:ext>
                </a:extLst>
              </a:tr>
              <a:tr h="20732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Hierarchical &amp; Egalitarians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 Too Much Consumption/Fossil Use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Human Caused Climate Change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 Distributed PV and Solar Are Good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 Energy Efficiency Is Good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156792"/>
                  </a:ext>
                </a:extLst>
              </a:tr>
              <a:tr h="1279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Hierarchical &amp; Individualism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 Market Economics is Important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 Need to Minimize Barriers to Large Energy Projects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84262"/>
                  </a:ext>
                </a:extLst>
              </a:tr>
              <a:tr h="1171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Egalitarians &amp; Individualism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 Distrust Central Authority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03033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>
            <a:extLst>
              <a:ext uri="{FF2B5EF4-FFF2-40B4-BE49-F238E27FC236}">
                <a16:creationId xmlns:a16="http://schemas.microsoft.com/office/drawing/2014/main" id="{7F2F3C5D-E2D1-435C-B176-8BDEF7F24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altLang="en-US" sz="3400">
                <a:ea typeface="ＭＳ Ｐゴシック" panose="020B0600070205080204" pitchFamily="34" charset="-128"/>
              </a:rPr>
              <a:t>Characteristics of Energy Tribes Theory</a:t>
            </a:r>
          </a:p>
        </p:txBody>
      </p:sp>
      <p:sp>
        <p:nvSpPr>
          <p:cNvPr id="95235" name="Content Placeholder 2">
            <a:extLst>
              <a:ext uri="{FF2B5EF4-FFF2-40B4-BE49-F238E27FC236}">
                <a16:creationId xmlns:a16="http://schemas.microsoft.com/office/drawing/2014/main" id="{20CC0536-5E0E-4109-B93C-D72C41D3F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1816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Tribes arguing from different premises 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Will never fully agree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Each distils certain elements of experience and wisdom that are missed by the others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Each needs the others:</a:t>
            </a:r>
          </a:p>
          <a:p>
            <a:pPr lvl="1"/>
            <a:r>
              <a:rPr lang="en-US" altLang="en-US" sz="2600">
                <a:ea typeface="ＭＳ Ｐゴシック" panose="020B0600070205080204" pitchFamily="34" charset="-128"/>
              </a:rPr>
              <a:t>each is incomplete in some important aspect</a:t>
            </a:r>
          </a:p>
          <a:p>
            <a:pPr lvl="1"/>
            <a:r>
              <a:rPr lang="en-US" altLang="en-US" sz="2600">
                <a:ea typeface="ＭＳ Ｐゴシック" panose="020B0600070205080204" pitchFamily="34" charset="-128"/>
              </a:rPr>
              <a:t>each represents a part of what is needed </a:t>
            </a:r>
          </a:p>
          <a:p>
            <a:pPr lvl="1">
              <a:buFontTx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Unfortunately, Each Tribe Thinks It Is Complete In It’s World View, </a:t>
            </a:r>
          </a:p>
          <a:p>
            <a:pPr lvl="1"/>
            <a:r>
              <a:rPr lang="en-US" altLang="en-US" sz="2500">
                <a:ea typeface="ＭＳ Ｐゴシック" panose="020B0600070205080204" pitchFamily="34" charset="-128"/>
              </a:rPr>
              <a:t>it is almost a moral issue to violate any of its precepts</a:t>
            </a:r>
          </a:p>
        </p:txBody>
      </p:sp>
      <p:sp>
        <p:nvSpPr>
          <p:cNvPr id="95236" name="Slide Number Placeholder 3">
            <a:extLst>
              <a:ext uri="{FF2B5EF4-FFF2-40B4-BE49-F238E27FC236}">
                <a16:creationId xmlns:a16="http://schemas.microsoft.com/office/drawing/2014/main" id="{F73E65DB-A548-4A3C-A608-3BA993C0F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AD112DE-32AF-4D91-94C2-F87D13F09429}" type="slidenum">
              <a:rPr lang="en-US" altLang="en-US" sz="1400"/>
              <a:pPr eaLnBrk="1" hangingPunct="1"/>
              <a:t>61</a:t>
            </a:fld>
            <a:endParaRPr lang="en-US" altLang="en-US" sz="140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>
            <a:extLst>
              <a:ext uri="{FF2B5EF4-FFF2-40B4-BE49-F238E27FC236}">
                <a16:creationId xmlns:a16="http://schemas.microsoft.com/office/drawing/2014/main" id="{47D892D1-4DCA-496B-BB8D-3E5D37D4B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To Use Energy Tribes for Policy Framework</a:t>
            </a:r>
          </a:p>
        </p:txBody>
      </p:sp>
      <p:sp>
        <p:nvSpPr>
          <p:cNvPr id="96259" name="Content Placeholder 2">
            <a:extLst>
              <a:ext uri="{FF2B5EF4-FFF2-40B4-BE49-F238E27FC236}">
                <a16:creationId xmlns:a16="http://schemas.microsoft.com/office/drawing/2014/main" id="{4AEC8FE5-55E9-4D5B-9EFC-B1C39F4A3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66800"/>
            <a:ext cx="8763000" cy="5486400"/>
          </a:xfrm>
        </p:spPr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Policy Approach Should Be: 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Reviewed Through the “Eyes” of Each Energy Tribe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</a:rPr>
              <a:t>Reasonable to More Than One Particular Tribe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Any Short Comings from Tribe’s View Needs to Be: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 Acknowledged, and 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Accommodated To Some Extent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Overall Approach for Long Term Policy Stability: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All need to be respectful and inclusive,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KEEP EVERYONE in the (messy) PROCESS</a:t>
            </a:r>
          </a:p>
          <a:p>
            <a:pPr lvl="1">
              <a:buFontTx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Be</a:t>
            </a:r>
            <a:r>
              <a:rPr lang="en-US" altLang="en-US" sz="2800">
                <a:solidFill>
                  <a:srgbClr val="FFFF00"/>
                </a:solidFill>
                <a:ea typeface="ＭＳ Ｐゴシック" panose="020B0600070205080204" pitchFamily="34" charset="-128"/>
              </a:rPr>
              <a:t> Pragmatic </a:t>
            </a:r>
            <a:r>
              <a:rPr lang="en-US" altLang="en-US" sz="2800">
                <a:ea typeface="ＭＳ Ｐゴシック" panose="020B0600070205080204" pitchFamily="34" charset="-128"/>
              </a:rPr>
              <a:t>not Doctrinaire for the Long Haul</a:t>
            </a:r>
          </a:p>
          <a:p>
            <a:endParaRPr lang="en-US" altLang="en-US" sz="2400">
              <a:ea typeface="ＭＳ Ｐゴシック" panose="020B0600070205080204" pitchFamily="34" charset="-128"/>
            </a:endParaRPr>
          </a:p>
        </p:txBody>
      </p:sp>
      <p:sp>
        <p:nvSpPr>
          <p:cNvPr id="96260" name="Slide Number Placeholder 3">
            <a:extLst>
              <a:ext uri="{FF2B5EF4-FFF2-40B4-BE49-F238E27FC236}">
                <a16:creationId xmlns:a16="http://schemas.microsoft.com/office/drawing/2014/main" id="{40A9AEA6-5430-4C59-A4F7-B219559D3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B7C1167-04A7-4DE0-9C5E-3BA56DF94974}" type="slidenum">
              <a:rPr lang="en-US" altLang="en-US" sz="1400"/>
              <a:pPr eaLnBrk="1" hangingPunct="1"/>
              <a:t>62</a:t>
            </a:fld>
            <a:endParaRPr lang="en-US" altLang="en-US" sz="140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>
            <a:extLst>
              <a:ext uri="{FF2B5EF4-FFF2-40B4-BE49-F238E27FC236}">
                <a16:creationId xmlns:a16="http://schemas.microsoft.com/office/drawing/2014/main" id="{41B2AA4C-5B65-49BF-950F-7DB063C7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Limitation to Energy Tribe Framework</a:t>
            </a:r>
          </a:p>
        </p:txBody>
      </p:sp>
      <p:sp>
        <p:nvSpPr>
          <p:cNvPr id="97283" name="Content Placeholder 2">
            <a:extLst>
              <a:ext uri="{FF2B5EF4-FFF2-40B4-BE49-F238E27FC236}">
                <a16:creationId xmlns:a16="http://schemas.microsoft.com/office/drawing/2014/main" id="{21B64DF9-826A-4E7D-818C-07F19E881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181600"/>
          </a:xfrm>
        </p:spPr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Little Evidence That Different Energy Tribes Are Willing to Be Less Doctrinaire and More Pragmatic</a:t>
            </a:r>
          </a:p>
          <a:p>
            <a:pPr eaLnBrk="1" hangingPunct="1">
              <a:buFontTx/>
              <a:buNone/>
            </a:pPr>
            <a:endParaRPr lang="en-US" altLang="en-US" sz="100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U.S. Congress:</a:t>
            </a:r>
            <a:endParaRPr lang="en-US" altLang="en-US" sz="260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sz="2600">
                <a:ea typeface="ＭＳ Ｐゴシック" panose="020B0600070205080204" pitchFamily="34" charset="-128"/>
              </a:rPr>
              <a:t> Increasingly Stringent in Imposing Personal View on Entire Process</a:t>
            </a:r>
          </a:p>
          <a:p>
            <a:pPr lvl="1" eaLnBrk="1" hangingPunct="1"/>
            <a:r>
              <a:rPr lang="en-US" altLang="en-US" sz="2600">
                <a:ea typeface="ＭＳ Ｐゴシック" panose="020B0600070205080204" pitchFamily="34" charset="-128"/>
              </a:rPr>
              <a:t>Fails to See Need/Value of Other Views</a:t>
            </a:r>
          </a:p>
          <a:p>
            <a:pPr lvl="1" eaLnBrk="1" hangingPunct="1"/>
            <a:r>
              <a:rPr lang="en-US" altLang="en-US" sz="2600">
                <a:ea typeface="ＭＳ Ｐゴシック" panose="020B0600070205080204" pitchFamily="34" charset="-128"/>
              </a:rPr>
              <a:t>Fail to See Limits to Own Perceptions</a:t>
            </a:r>
          </a:p>
          <a:p>
            <a:pPr eaLnBrk="1" hangingPunct="1">
              <a:buFontTx/>
              <a:buNone/>
            </a:pPr>
            <a:endParaRPr lang="en-US" altLang="en-US" sz="100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If Pragmatism Is Required for the Long Haul, There is Little Basis for Optimism</a:t>
            </a:r>
          </a:p>
        </p:txBody>
      </p:sp>
      <p:sp>
        <p:nvSpPr>
          <p:cNvPr id="97284" name="Slide Number Placeholder 3">
            <a:extLst>
              <a:ext uri="{FF2B5EF4-FFF2-40B4-BE49-F238E27FC236}">
                <a16:creationId xmlns:a16="http://schemas.microsoft.com/office/drawing/2014/main" id="{8B6CAE36-D541-4CB7-A33A-849703338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AEAA846-34EC-45A4-9236-0A99A9475FB3}" type="slidenum">
              <a:rPr lang="en-US" altLang="en-US" sz="1400"/>
              <a:pPr eaLnBrk="1" hangingPunct="1"/>
              <a:t>63</a:t>
            </a:fld>
            <a:endParaRPr lang="en-US" altLang="en-US" sz="140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>
            <a:extLst>
              <a:ext uri="{FF2B5EF4-FFF2-40B4-BE49-F238E27FC236}">
                <a16:creationId xmlns:a16="http://schemas.microsoft.com/office/drawing/2014/main" id="{690BC8F8-FD69-425C-B466-5820237E1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Any Areas of Specific Agreement ?</a:t>
            </a:r>
          </a:p>
        </p:txBody>
      </p:sp>
      <p:sp>
        <p:nvSpPr>
          <p:cNvPr id="98307" name="Subtitle 4">
            <a:extLst>
              <a:ext uri="{FF2B5EF4-FFF2-40B4-BE49-F238E27FC236}">
                <a16:creationId xmlns:a16="http://schemas.microsoft.com/office/drawing/2014/main" id="{70F5DA94-8131-4E27-B2C6-DE2AA5741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181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When State/Federal Programs Stimulate RE and EE, an Area of Agreement Emerges: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On-site Distributed Solar, and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Energy Efficiency in Profit Making Situations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These Contribute to About 3/5s of the Solution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Reasons for Support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Egalitarians See It As  Having No Impacts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Individualism See It As a Business Opportunity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Hierarchicals See It As Part of Long Term Plan 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98308" name="Slide Number Placeholder 3">
            <a:extLst>
              <a:ext uri="{FF2B5EF4-FFF2-40B4-BE49-F238E27FC236}">
                <a16:creationId xmlns:a16="http://schemas.microsoft.com/office/drawing/2014/main" id="{FBE252ED-1566-4113-9A40-7BE546073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9612F55-8E28-4BDD-865A-8A5890E0F204}" type="slidenum">
              <a:rPr lang="en-US" altLang="en-US" sz="1400"/>
              <a:pPr eaLnBrk="1" hangingPunct="1"/>
              <a:t>64</a:t>
            </a:fld>
            <a:endParaRPr lang="en-US" altLang="en-US" sz="140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>
            <a:extLst>
              <a:ext uri="{FF2B5EF4-FFF2-40B4-BE49-F238E27FC236}">
                <a16:creationId xmlns:a16="http://schemas.microsoft.com/office/drawing/2014/main" id="{DB5695B4-2E2E-4932-A7C9-298B64F63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>
                <a:ea typeface="ＭＳ Ｐゴシック" panose="020B0600070205080204" pitchFamily="34" charset="-128"/>
              </a:rPr>
              <a:t>Can Lack of Pragmatism Be Overcome </a:t>
            </a:r>
            <a:br>
              <a:rPr lang="en-US" altLang="en-US" sz="3400">
                <a:ea typeface="ＭＳ Ｐゴシック" panose="020B0600070205080204" pitchFamily="34" charset="-128"/>
              </a:rPr>
            </a:br>
            <a:r>
              <a:rPr lang="en-US" altLang="en-US" sz="3400">
                <a:ea typeface="ＭＳ Ｐゴシック" panose="020B0600070205080204" pitchFamily="34" charset="-128"/>
              </a:rPr>
              <a:t>for Other 2/5 of Solution ?</a:t>
            </a:r>
          </a:p>
        </p:txBody>
      </p:sp>
      <p:sp>
        <p:nvSpPr>
          <p:cNvPr id="103427" name="Subtitle 4">
            <a:extLst>
              <a:ext uri="{FF2B5EF4-FFF2-40B4-BE49-F238E27FC236}">
                <a16:creationId xmlns:a16="http://schemas.microsoft.com/office/drawing/2014/main" id="{03F85D15-5C03-4367-8AF1-188947F53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1</a:t>
            </a:r>
            <a:r>
              <a:rPr lang="en-US" altLang="en-US" sz="3000">
                <a:ea typeface="ＭＳ Ｐゴシック" panose="020B0600070205080204" pitchFamily="34" charset="-128"/>
              </a:rPr>
              <a:t>.  Can a Public Education Program Encourage Citizens to:</a:t>
            </a:r>
          </a:p>
          <a:p>
            <a:pPr lvl="1"/>
            <a:r>
              <a:rPr lang="en-US" altLang="en-US" sz="2600">
                <a:ea typeface="ＭＳ Ｐゴシック" panose="020B0600070205080204" pitchFamily="34" charset="-128"/>
              </a:rPr>
              <a:t>Vote for Pragmatic (moderate) Candidates ???</a:t>
            </a:r>
          </a:p>
          <a:p>
            <a:pPr lvl="1"/>
            <a:r>
              <a:rPr lang="en-US" altLang="en-US" sz="2600">
                <a:ea typeface="ＭＳ Ｐゴシック" panose="020B0600070205080204" pitchFamily="34" charset="-128"/>
              </a:rPr>
              <a:t>Avoid Doctrinaire Candidates ???</a:t>
            </a:r>
          </a:p>
          <a:p>
            <a:pPr>
              <a:buFontTx/>
              <a:buNone/>
            </a:pPr>
            <a:r>
              <a:rPr lang="en-US" altLang="en-US" sz="3000">
                <a:ea typeface="ＭＳ Ｐゴシック" panose="020B0600070205080204" pitchFamily="34" charset="-128"/>
              </a:rPr>
              <a:t>2.  Can a 3</a:t>
            </a:r>
            <a:r>
              <a:rPr lang="en-US" altLang="en-US" sz="3000" baseline="30000">
                <a:ea typeface="ＭＳ Ｐゴシック" panose="020B0600070205080204" pitchFamily="34" charset="-128"/>
              </a:rPr>
              <a:t>rd</a:t>
            </a:r>
            <a:r>
              <a:rPr lang="en-US" altLang="en-US" sz="3000">
                <a:ea typeface="ＭＳ Ｐゴシック" panose="020B0600070205080204" pitchFamily="34" charset="-128"/>
              </a:rPr>
              <a:t> Political Party Be Formed ???</a:t>
            </a:r>
          </a:p>
          <a:p>
            <a:pPr>
              <a:buFontTx/>
              <a:buAutoNum type="arabicPeriod" startAt="3"/>
            </a:pPr>
            <a:r>
              <a:rPr lang="en-US" altLang="en-US" sz="3000">
                <a:ea typeface="ＭＳ Ｐゴシック" panose="020B0600070205080204" pitchFamily="34" charset="-128"/>
              </a:rPr>
              <a:t>Can We Build on This Initial Area of Overlap, e.g. Distributed Solar, EE, Bio-fuels ?</a:t>
            </a:r>
          </a:p>
          <a:p>
            <a:pPr>
              <a:buFontTx/>
              <a:buAutoNum type="arabicPeriod" startAt="3"/>
            </a:pPr>
            <a:r>
              <a:rPr lang="en-US" altLang="en-US" sz="3000">
                <a:ea typeface="ＭＳ Ｐゴシック" panose="020B0600070205080204" pitchFamily="34" charset="-128"/>
              </a:rPr>
              <a:t>Can a Proactive Program be Designed to  Reduce Conflicts Over Remaining RE ?</a:t>
            </a:r>
          </a:p>
          <a:p>
            <a:pPr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99332" name="Slide Number Placeholder 3">
            <a:extLst>
              <a:ext uri="{FF2B5EF4-FFF2-40B4-BE49-F238E27FC236}">
                <a16:creationId xmlns:a16="http://schemas.microsoft.com/office/drawing/2014/main" id="{178AC45D-9E4E-43AA-9DC5-B45BC1717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95ABE6F-0E9A-4B4A-9E49-8FA976A83289}" type="slidenum">
              <a:rPr lang="en-US" altLang="en-US" sz="1400"/>
              <a:pPr eaLnBrk="1" hangingPunct="1"/>
              <a:t>65</a:t>
            </a:fld>
            <a:endParaRPr lang="en-US" altLang="en-US" sz="140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>
            <a:extLst>
              <a:ext uri="{FF2B5EF4-FFF2-40B4-BE49-F238E27FC236}">
                <a16:creationId xmlns:a16="http://schemas.microsoft.com/office/drawing/2014/main" id="{B834CAF1-830D-4883-9E36-87E1FC183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Proposed Next Steps</a:t>
            </a:r>
          </a:p>
        </p:txBody>
      </p:sp>
      <p:sp>
        <p:nvSpPr>
          <p:cNvPr id="100355" name="Content Placeholder 2">
            <a:extLst>
              <a:ext uri="{FF2B5EF4-FFF2-40B4-BE49-F238E27FC236}">
                <a16:creationId xmlns:a16="http://schemas.microsoft.com/office/drawing/2014/main" id="{0D9778E6-30FB-431E-94A1-31979844C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Continue Support for On-site Solar and EE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Use Public Participation Process (PPP) to Encourage Support for Rest of Renewables</a:t>
            </a:r>
          </a:p>
          <a:p>
            <a:pPr marL="914400" lvl="1" indent="-514350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-  Focus on Areas of High Conflicts Such As: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Solar Power Plants 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Wind Farms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Waste Biomass Plants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Biomass Liquids from Wastes and Low Productivity Land 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Geothermal Plants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Transmission Lines</a:t>
            </a:r>
          </a:p>
          <a:p>
            <a:pPr marL="914400" lvl="1" indent="-514350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-  Bring Stakeholders Together in Different Conflict Zones</a:t>
            </a:r>
          </a:p>
          <a:p>
            <a:pPr marL="914400" lvl="1" indent="-514350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-  Use PPP Professional to Broker Dialogue and Develop Consensus</a:t>
            </a:r>
          </a:p>
        </p:txBody>
      </p:sp>
      <p:sp>
        <p:nvSpPr>
          <p:cNvPr id="100356" name="Slide Number Placeholder 3">
            <a:extLst>
              <a:ext uri="{FF2B5EF4-FFF2-40B4-BE49-F238E27FC236}">
                <a16:creationId xmlns:a16="http://schemas.microsoft.com/office/drawing/2014/main" id="{97A03609-0878-411E-8B4F-1FFDD93CE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B16DD02-71DC-4989-8444-A67A8E599512}" type="slidenum">
              <a:rPr lang="en-US" altLang="en-US" sz="1400"/>
              <a:pPr eaLnBrk="1" hangingPunct="1"/>
              <a:t>66</a:t>
            </a:fld>
            <a:endParaRPr lang="en-US" altLang="en-US" sz="140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>
            <a:extLst>
              <a:ext uri="{FF2B5EF4-FFF2-40B4-BE49-F238E27FC236}">
                <a16:creationId xmlns:a16="http://schemas.microsoft.com/office/drawing/2014/main" id="{2198DB2E-F703-4197-BB6E-1FC664AC5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Public Participation Process, continued</a:t>
            </a:r>
          </a:p>
        </p:txBody>
      </p:sp>
      <p:sp>
        <p:nvSpPr>
          <p:cNvPr id="101379" name="Subtitle 4">
            <a:extLst>
              <a:ext uri="{FF2B5EF4-FFF2-40B4-BE49-F238E27FC236}">
                <a16:creationId xmlns:a16="http://schemas.microsoft.com/office/drawing/2014/main" id="{7DEE2D28-837D-4FD3-A204-253ACC8E1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For Each Conflict Zone,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Find Areas To Be Placed Off Limits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Find Areas To Be Develop</a:t>
            </a:r>
          </a:p>
          <a:p>
            <a:pPr lvl="1">
              <a:buFontTx/>
              <a:buNone/>
            </a:pPr>
            <a:endParaRPr lang="en-US" altLang="en-US" sz="1000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Develop Each Opportunity with Multiple Energy Tribe Buy-in</a:t>
            </a:r>
          </a:p>
          <a:p>
            <a:endParaRPr lang="en-US" altLang="en-US" sz="1000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Streamline Approval Process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Example Is Desert RE Conservation Plan in CA</a:t>
            </a:r>
          </a:p>
        </p:txBody>
      </p:sp>
      <p:sp>
        <p:nvSpPr>
          <p:cNvPr id="101380" name="Slide Number Placeholder 3">
            <a:extLst>
              <a:ext uri="{FF2B5EF4-FFF2-40B4-BE49-F238E27FC236}">
                <a16:creationId xmlns:a16="http://schemas.microsoft.com/office/drawing/2014/main" id="{53966AC3-671F-4221-A05A-D12839B96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F2CC6F4-858A-4EE1-B971-EE7D002E7B67}" type="slidenum">
              <a:rPr lang="en-US" altLang="en-US" sz="1400"/>
              <a:pPr eaLnBrk="1" hangingPunct="1"/>
              <a:t>67</a:t>
            </a:fld>
            <a:endParaRPr lang="en-US" altLang="en-US" sz="140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>
            <a:extLst>
              <a:ext uri="{FF2B5EF4-FFF2-40B4-BE49-F238E27FC236}">
                <a16:creationId xmlns:a16="http://schemas.microsoft.com/office/drawing/2014/main" id="{B4DBB998-900C-4591-9F69-D4F885D70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CA Example: Desert RE Conservation Plan</a:t>
            </a:r>
          </a:p>
        </p:txBody>
      </p:sp>
      <p:sp>
        <p:nvSpPr>
          <p:cNvPr id="102403" name="Content Placeholder 2">
            <a:extLst>
              <a:ext uri="{FF2B5EF4-FFF2-40B4-BE49-F238E27FC236}">
                <a16:creationId xmlns:a16="http://schemas.microsoft.com/office/drawing/2014/main" id="{A28759AE-FA39-4F65-8D39-C5E9BB0BF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906963"/>
          </a:xfrm>
        </p:spPr>
        <p:txBody>
          <a:bodyPr/>
          <a:lstStyle/>
          <a:p>
            <a:r>
              <a:rPr lang="en-US" altLang="en-US" sz="3000">
                <a:ea typeface="ＭＳ Ｐゴシック" panose="020B0600070205080204" pitchFamily="34" charset="-128"/>
              </a:rPr>
              <a:t>Major Elements</a:t>
            </a:r>
          </a:p>
          <a:p>
            <a:pPr lvl="1"/>
            <a:r>
              <a:rPr lang="en-US" altLang="en-US" sz="2600">
                <a:ea typeface="ＭＳ Ｐゴシック" panose="020B0600070205080204" pitchFamily="34" charset="-128"/>
              </a:rPr>
              <a:t>Established by Governor  </a:t>
            </a:r>
          </a:p>
          <a:p>
            <a:pPr lvl="1"/>
            <a:r>
              <a:rPr lang="en-US" altLang="en-US" sz="2600">
                <a:ea typeface="ＭＳ Ｐゴシック" panose="020B0600070205080204" pitchFamily="34" charset="-128"/>
              </a:rPr>
              <a:t>35 Stakeholders plus federal and state agencies</a:t>
            </a:r>
          </a:p>
          <a:p>
            <a:pPr lvl="1"/>
            <a:r>
              <a:rPr lang="en-US" altLang="en-US" sz="2600">
                <a:ea typeface="ＭＳ Ｐゴシック" panose="020B0600070205080204" pitchFamily="34" charset="-128"/>
              </a:rPr>
              <a:t>Covers Mojave and Colorado Deserts </a:t>
            </a:r>
          </a:p>
          <a:p>
            <a:pPr lvl="1"/>
            <a:r>
              <a:rPr lang="en-US" altLang="en-US" sz="2600">
                <a:ea typeface="ＭＳ Ｐゴシック" panose="020B0600070205080204" pitchFamily="34" charset="-128"/>
              </a:rPr>
              <a:t>To provide binding, long-term endangered species permit assurances  </a:t>
            </a:r>
          </a:p>
          <a:p>
            <a:pPr lvl="1"/>
            <a:r>
              <a:rPr lang="en-US" altLang="en-US" sz="2600">
                <a:ea typeface="ＭＳ Ｐゴシック" panose="020B0600070205080204" pitchFamily="34" charset="-128"/>
              </a:rPr>
              <a:t>To facilitate renewable energy project review and approval processes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sz="3000">
                <a:ea typeface="ＭＳ Ｐゴシック" panose="020B0600070205080204" pitchFamily="34" charset="-128"/>
              </a:rPr>
              <a:t>Establishes Renewable Energy Action Team (REAT) To Oversee Implementation </a:t>
            </a:r>
          </a:p>
        </p:txBody>
      </p:sp>
      <p:sp>
        <p:nvSpPr>
          <p:cNvPr id="102404" name="Slide Number Placeholder 3">
            <a:extLst>
              <a:ext uri="{FF2B5EF4-FFF2-40B4-BE49-F238E27FC236}">
                <a16:creationId xmlns:a16="http://schemas.microsoft.com/office/drawing/2014/main" id="{101A504A-2C1A-49AD-A500-4EACC661F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1363E2A-3A29-427C-B306-5EDD57554DBF}" type="slidenum">
              <a:rPr lang="en-US" altLang="en-US" sz="1400"/>
              <a:pPr eaLnBrk="1" hangingPunct="1"/>
              <a:t>68</a:t>
            </a:fld>
            <a:endParaRPr lang="en-US" altLang="en-US" sz="140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>
            <a:extLst>
              <a:ext uri="{FF2B5EF4-FFF2-40B4-BE49-F238E27FC236}">
                <a16:creationId xmlns:a16="http://schemas.microsoft.com/office/drawing/2014/main" id="{9EAA2E44-F648-4BD5-AAB3-B91ADB084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Need to Extend This Process to All Renewables In Conflict in All Geographic Areas</a:t>
            </a:r>
          </a:p>
        </p:txBody>
      </p:sp>
      <p:sp>
        <p:nvSpPr>
          <p:cNvPr id="103427" name="Slide Number Placeholder 3">
            <a:extLst>
              <a:ext uri="{FF2B5EF4-FFF2-40B4-BE49-F238E27FC236}">
                <a16:creationId xmlns:a16="http://schemas.microsoft.com/office/drawing/2014/main" id="{17B856E2-D69C-44FB-8D39-B3BF8BEE5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D426660-4BD2-4A47-94F2-B9C3D9C29CD8}" type="slidenum">
              <a:rPr lang="en-US" altLang="en-US" sz="1400"/>
              <a:pPr eaLnBrk="1" hangingPunct="1"/>
              <a:t>69</a:t>
            </a:fld>
            <a:endParaRPr lang="en-US" altLang="en-US" sz="1400"/>
          </a:p>
        </p:txBody>
      </p:sp>
      <p:sp>
        <p:nvSpPr>
          <p:cNvPr id="103428" name="Content Placeholder 4">
            <a:extLst>
              <a:ext uri="{FF2B5EF4-FFF2-40B4-BE49-F238E27FC236}">
                <a16:creationId xmlns:a16="http://schemas.microsoft.com/office/drawing/2014/main" id="{2BCE7FAF-47F2-481C-8AB9-1A7D63656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5E675DA8-53AA-4CBE-A0B5-1637EBA58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People driven simulations correlate well with observed upper-level ocean temperatures</a:t>
            </a:r>
          </a:p>
        </p:txBody>
      </p:sp>
      <p:pic>
        <p:nvPicPr>
          <p:cNvPr id="23555" name="Content Placeholder 4" descr="Human Induced Warming Chart from Scripps.gif">
            <a:extLst>
              <a:ext uri="{FF2B5EF4-FFF2-40B4-BE49-F238E27FC236}">
                <a16:creationId xmlns:a16="http://schemas.microsoft.com/office/drawing/2014/main" id="{232FD347-9744-4E18-A2A6-00B595A79E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059" r="-15059"/>
          <a:stretch>
            <a:fillRect/>
          </a:stretch>
        </p:blipFill>
        <p:spPr>
          <a:xfrm>
            <a:off x="-609600" y="1371600"/>
            <a:ext cx="10439400" cy="5257800"/>
          </a:xfrm>
        </p:spPr>
      </p:pic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6F68901B-F497-4747-AE38-ADADE82FB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E93313C-E4A5-4712-8E3E-ABF2507BA37B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>
            <a:extLst>
              <a:ext uri="{FF2B5EF4-FFF2-40B4-BE49-F238E27FC236}">
                <a16:creationId xmlns:a16="http://schemas.microsoft.com/office/drawing/2014/main" id="{ABB667BE-F3CA-4B12-9BB2-4C8A0C6E6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References</a:t>
            </a:r>
          </a:p>
        </p:txBody>
      </p:sp>
      <p:sp>
        <p:nvSpPr>
          <p:cNvPr id="74755" name="Content Placeholder 2">
            <a:extLst>
              <a:ext uri="{FF2B5EF4-FFF2-40B4-BE49-F238E27FC236}">
                <a16:creationId xmlns:a16="http://schemas.microsoft.com/office/drawing/2014/main" id="{9E11B336-32AF-4147-A69F-F5C37B828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buFontTx/>
              <a:buAutoNum type="arabicPeriod"/>
              <a:defRPr/>
            </a:pPr>
            <a:r>
              <a:rPr lang="en-US" sz="1500" dirty="0">
                <a:ea typeface="ＭＳ Ｐゴシック" charset="-128"/>
                <a:cs typeface="ＭＳ Ｐゴシック" charset="-128"/>
              </a:rPr>
              <a:t>Caputo,R., </a:t>
            </a:r>
            <a:r>
              <a:rPr lang="en-US" sz="1500" i="1" dirty="0">
                <a:ea typeface="ＭＳ Ｐゴシック" charset="-128"/>
                <a:cs typeface="ＭＳ Ｐゴシック" charset="-128"/>
              </a:rPr>
              <a:t>Hitting the Wall: A Vision of a Secure Energy Future</a:t>
            </a:r>
            <a:r>
              <a:rPr lang="en-US" sz="1500" dirty="0">
                <a:ea typeface="ＭＳ Ｐゴシック" charset="-128"/>
                <a:cs typeface="ＭＳ Ｐゴシック" charset="-128"/>
              </a:rPr>
              <a:t>, Morgan and Claypool, Dec. 08</a:t>
            </a:r>
          </a:p>
          <a:p>
            <a:pPr>
              <a:buFontTx/>
              <a:buAutoNum type="arabicPeriod"/>
              <a:defRPr/>
            </a:pPr>
            <a:r>
              <a:rPr lang="en-US" sz="1500" dirty="0">
                <a:ea typeface="ＭＳ Ｐゴシック" charset="-128"/>
                <a:cs typeface="ＭＳ Ｐゴシック" charset="-128"/>
              </a:rPr>
              <a:t>Tackling Climate Change, Chuck Kutschler, editor, American Solar Energy Society, Jan. 2007</a:t>
            </a:r>
          </a:p>
          <a:p>
            <a:pPr>
              <a:buFontTx/>
              <a:buNone/>
              <a:defRPr/>
            </a:pPr>
            <a:r>
              <a:rPr lang="en-US" sz="1500" dirty="0">
                <a:ea typeface="ＭＳ Ｐゴシック" charset="-128"/>
                <a:cs typeface="ＭＳ Ｐゴシック" charset="-128"/>
              </a:rPr>
              <a:t>3. San Diego Regional Renewable Energy Study Group, Potential for Renewable Energy in the San Diego Region, August 2005</a:t>
            </a:r>
          </a:p>
          <a:p>
            <a:pPr>
              <a:buFontTx/>
              <a:buNone/>
              <a:defRPr/>
            </a:pPr>
            <a:r>
              <a:rPr lang="en-US" sz="1500" dirty="0">
                <a:ea typeface="ＭＳ Ｐゴシック" charset="-128"/>
                <a:cs typeface="ＭＳ Ｐゴシック" charset="-128"/>
              </a:rPr>
              <a:t>4. Promise of Renewable Energy in San Diego, SANDAG Energy Working Group, Renewable Energy Team, Butler,B., R. Caputo, S. Fralick, S. Debenham, 5June06</a:t>
            </a:r>
          </a:p>
          <a:p>
            <a:pPr>
              <a:buFontTx/>
              <a:buNone/>
              <a:defRPr/>
            </a:pPr>
            <a:r>
              <a:rPr lang="en-US" sz="1500" dirty="0">
                <a:ea typeface="ＭＳ Ｐゴシック" charset="-128"/>
                <a:cs typeface="ＭＳ Ｐゴシック" charset="-128"/>
              </a:rPr>
              <a:t>5. Powers, B., San Diego Smart Energy 2020, E-Tech International, Oct. 2007</a:t>
            </a:r>
          </a:p>
          <a:p>
            <a:pPr>
              <a:buFontTx/>
              <a:buNone/>
              <a:defRPr/>
            </a:pPr>
            <a:r>
              <a:rPr lang="en-US" sz="1500" dirty="0">
                <a:ea typeface="ＭＳ Ｐゴシック" charset="-128"/>
                <a:cs typeface="ＭＳ Ｐゴシック" charset="-128"/>
              </a:rPr>
              <a:t>6. Comparative Costs of California Central Station Electricity Generation Technologies, CEC-200-2009-017-SD,Aug.2009</a:t>
            </a:r>
          </a:p>
          <a:p>
            <a:pPr>
              <a:buFontTx/>
              <a:buNone/>
              <a:defRPr/>
            </a:pPr>
            <a:r>
              <a:rPr lang="en-US" sz="1500" dirty="0">
                <a:ea typeface="ＭＳ Ｐゴシック" charset="-128"/>
                <a:cs typeface="ＭＳ Ｐゴシック" charset="-128"/>
              </a:rPr>
              <a:t>7. Solar Advisor Model (SAM), version 2010.4.12, </a:t>
            </a:r>
          </a:p>
          <a:p>
            <a:pPr>
              <a:buFontTx/>
              <a:buNone/>
              <a:defRPr/>
            </a:pPr>
            <a:r>
              <a:rPr lang="en-US" sz="1500" dirty="0">
                <a:ea typeface="ＭＳ Ｐゴシック" charset="-128"/>
                <a:cs typeface="ＭＳ Ｐゴシック" charset="-128"/>
              </a:rPr>
              <a:t>8. Potential for Renewable Energy in San Diego County, Scott Anders et al, San Diego Rnewable Energy Group, Aug 2005</a:t>
            </a:r>
          </a:p>
          <a:p>
            <a:pPr>
              <a:buFontTx/>
              <a:buNone/>
              <a:defRPr/>
            </a:pPr>
            <a:r>
              <a:rPr lang="en-US" sz="1500" dirty="0">
                <a:ea typeface="ＭＳ Ｐゴシック" charset="-128"/>
                <a:cs typeface="ＭＳ Ｐゴシック" charset="-128"/>
              </a:rPr>
              <a:t>9. Wiser,R., et al, Tracking the Sun: The Installed Cost of Photovoltaics in the U.S. from 1998 to 2007, Lawrence Berkeley Laboratory, Feb 2009</a:t>
            </a:r>
          </a:p>
          <a:p>
            <a:pPr>
              <a:buFontTx/>
              <a:buNone/>
              <a:defRPr/>
            </a:pPr>
            <a:r>
              <a:rPr lang="en-US" sz="1500" dirty="0">
                <a:ea typeface="ＭＳ Ｐゴシック" charset="-128"/>
                <a:cs typeface="ＭＳ Ｐゴシック" charset="-128"/>
              </a:rPr>
              <a:t>10. Caputo,R., Butler,B., The Use of “Energy Parks” to Balance Renewable Energy in the San Diego Region, ASES Solar2007 Conference, Cleveland, July 2007</a:t>
            </a:r>
          </a:p>
          <a:p>
            <a:pPr>
              <a:buFontTx/>
              <a:buNone/>
              <a:defRPr/>
            </a:pPr>
            <a:r>
              <a:rPr lang="en-US" sz="1500" dirty="0">
                <a:ea typeface="ＭＳ Ｐゴシック" charset="-128"/>
                <a:cs typeface="ＭＳ Ｐゴシック" charset="-128"/>
              </a:rPr>
              <a:t>11. Anders, S., Bialek, T., Technical Potential for Rooftop PV in the San Diego Region, 2010</a:t>
            </a:r>
          </a:p>
          <a:p>
            <a:pPr>
              <a:buFontTx/>
              <a:buNone/>
              <a:defRPr/>
            </a:pPr>
            <a:r>
              <a:rPr lang="en-US" sz="1500" dirty="0">
                <a:ea typeface="ＭＳ Ｐゴシック" charset="-128"/>
                <a:cs typeface="ＭＳ Ｐゴシック" charset="-128"/>
              </a:rPr>
              <a:t>12. </a:t>
            </a:r>
            <a:r>
              <a:rPr lang="en-US" sz="1500" dirty="0">
                <a:ln>
                  <a:solidFill>
                    <a:schemeClr val="bg1"/>
                  </a:solidFill>
                </a:ln>
                <a:ea typeface="ＭＳ Ｐゴシック" charset="-128"/>
                <a:cs typeface="ＭＳ Ｐゴシック" charset="-128"/>
                <a:hlinkClick r:id="rId2"/>
              </a:rPr>
              <a:t>www.gosolarcalifornia.ca.gov/</a:t>
            </a:r>
            <a:endParaRPr lang="en-US" sz="1500" dirty="0">
              <a:ln>
                <a:solidFill>
                  <a:schemeClr val="bg1"/>
                </a:solidFill>
              </a:ln>
              <a:ea typeface="ＭＳ Ｐゴシック" charset="-128"/>
              <a:cs typeface="ＭＳ Ｐゴシック" charset="-128"/>
            </a:endParaRPr>
          </a:p>
          <a:p>
            <a:pPr>
              <a:buFontTx/>
              <a:buNone/>
              <a:defRPr/>
            </a:pPr>
            <a:r>
              <a:rPr lang="en-US" sz="1500" dirty="0">
                <a:ea typeface="ＭＳ Ｐゴシック" charset="-128"/>
                <a:cs typeface="ＭＳ Ｐゴシック" charset="-128"/>
              </a:rPr>
              <a:t>13. Herig, C., Using Photovoltaics to Preserve California’s Electric Capacity Reserves, NREL/BR-520—32279, Sept 2001</a:t>
            </a:r>
          </a:p>
        </p:txBody>
      </p:sp>
      <p:sp>
        <p:nvSpPr>
          <p:cNvPr id="104452" name="Slide Number Placeholder 3">
            <a:extLst>
              <a:ext uri="{FF2B5EF4-FFF2-40B4-BE49-F238E27FC236}">
                <a16:creationId xmlns:a16="http://schemas.microsoft.com/office/drawing/2014/main" id="{53FA473A-FBB3-415C-A4F7-2AF97C21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1AA2D78-1710-4656-A583-E6A950F3A208}" type="slidenum">
              <a:rPr lang="en-US" altLang="en-US" sz="1400"/>
              <a:pPr eaLnBrk="1" hangingPunct="1"/>
              <a:t>70</a:t>
            </a:fld>
            <a:endParaRPr lang="en-US" altLang="en-US" sz="140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4">
            <a:extLst>
              <a:ext uri="{FF2B5EF4-FFF2-40B4-BE49-F238E27FC236}">
                <a16:creationId xmlns:a16="http://schemas.microsoft.com/office/drawing/2014/main" id="{9824F258-235A-4C90-A3E8-4B462C694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5486400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Richard Caputo</a:t>
            </a:r>
            <a:br>
              <a:rPr lang="en-US" altLang="en-US" sz="2400">
                <a:ea typeface="ＭＳ Ｐゴシック" panose="020B0600070205080204" pitchFamily="34" charset="-128"/>
              </a:rPr>
            </a:br>
            <a:r>
              <a:rPr lang="en-US" altLang="en-US" sz="2400">
                <a:ea typeface="ＭＳ Ｐゴシック" panose="020B0600070205080204" pitchFamily="34" charset="-128"/>
              </a:rPr>
              <a:t>P.O. Box 1660</a:t>
            </a:r>
            <a:br>
              <a:rPr lang="en-US" altLang="en-US" sz="2400">
                <a:ea typeface="ＭＳ Ｐゴシック" panose="020B0600070205080204" pitchFamily="34" charset="-128"/>
              </a:rPr>
            </a:br>
            <a:r>
              <a:rPr lang="en-US" altLang="en-US" sz="2400">
                <a:ea typeface="ＭＳ Ｐゴシック" panose="020B0600070205080204" pitchFamily="34" charset="-128"/>
              </a:rPr>
              <a:t>Julian, CA 92036</a:t>
            </a:r>
            <a:br>
              <a:rPr lang="en-US" altLang="en-US" sz="2400">
                <a:ea typeface="ＭＳ Ｐゴシック" panose="020B0600070205080204" pitchFamily="34" charset="-128"/>
              </a:rPr>
            </a:br>
            <a:r>
              <a:rPr lang="en-US" altLang="en-US" sz="2400">
                <a:ea typeface="ＭＳ Ｐゴシック" panose="020B0600070205080204" pitchFamily="34" charset="-128"/>
              </a:rPr>
              <a:t>760-765-3157</a:t>
            </a:r>
            <a:br>
              <a:rPr lang="en-US" altLang="en-US" sz="2400">
                <a:ea typeface="ＭＳ Ｐゴシック" panose="020B0600070205080204" pitchFamily="34" charset="-128"/>
              </a:rPr>
            </a:br>
            <a:r>
              <a:rPr lang="en-US" altLang="en-US" sz="2400">
                <a:ea typeface="ＭＳ Ｐゴシック" panose="020B0600070205080204" pitchFamily="34" charset="-128"/>
              </a:rPr>
              <a:t>richardcaputo@sbcglobal.net</a:t>
            </a:r>
            <a:br>
              <a:rPr lang="en-US" altLang="en-US" sz="2400">
                <a:ea typeface="ＭＳ Ｐゴシック" panose="020B0600070205080204" pitchFamily="34" charset="-128"/>
              </a:rPr>
            </a:br>
            <a:r>
              <a:rPr lang="en-US" altLang="en-US" sz="2400">
                <a:ea typeface="ＭＳ Ｐゴシック" panose="020B0600070205080204" pitchFamily="34" charset="-128"/>
              </a:rPr>
              <a:t>www.sdres.org</a:t>
            </a:r>
            <a:br>
              <a:rPr lang="en-US" altLang="en-US" sz="2400">
                <a:ea typeface="ＭＳ Ｐゴシック" panose="020B0600070205080204" pitchFamily="34" charset="-128"/>
              </a:rPr>
            </a:br>
            <a:r>
              <a:rPr lang="en-US" altLang="en-US" sz="2400">
                <a:ea typeface="ＭＳ Ｐゴシック" panose="020B0600070205080204" pitchFamily="34" charset="-128"/>
              </a:rPr>
              <a:t>www.ases.org</a:t>
            </a:r>
            <a:br>
              <a:rPr lang="en-US" altLang="en-US" sz="2800">
                <a:ea typeface="ＭＳ Ｐゴシック" panose="020B0600070205080204" pitchFamily="34" charset="-128"/>
              </a:rPr>
            </a:br>
            <a:endParaRPr lang="en-US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105475" name="Slide Number Placeholder 3">
            <a:extLst>
              <a:ext uri="{FF2B5EF4-FFF2-40B4-BE49-F238E27FC236}">
                <a16:creationId xmlns:a16="http://schemas.microsoft.com/office/drawing/2014/main" id="{6F87E0CF-45F8-4149-BD27-688CFE5C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EA6A200-FB36-4FF6-B528-8B042BDA1C31}" type="slidenum">
              <a:rPr lang="en-US" altLang="en-US" sz="1400"/>
              <a:pPr eaLnBrk="1" hangingPunct="1"/>
              <a:t>71</a:t>
            </a:fld>
            <a:endParaRPr lang="en-US" altLang="en-US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92313386-394D-4CBA-8256-96C10C3CB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0D09E47-E7FB-44DF-9B11-1309CCD340EB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604F834-59F9-4F57-BC62-963D8C44BB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82000" cy="5486400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Being paid by the fossil industry to introduce “doubt”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Most Who Own or Work in the Fossil Industry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Those Who Feel That </a:t>
            </a:r>
            <a:r>
              <a:rPr lang="en-US" altLang="en-US" sz="2400" i="1">
                <a:ea typeface="ＭＳ Ｐゴシック" panose="020B0600070205080204" pitchFamily="34" charset="-128"/>
              </a:rPr>
              <a:t>Anything</a:t>
            </a:r>
            <a:r>
              <a:rPr lang="en-US" altLang="en-US" sz="2400">
                <a:ea typeface="ＭＳ Ｐゴシック" panose="020B0600070205080204" pitchFamily="34" charset="-128"/>
              </a:rPr>
              <a:t> That Leads to a Greater Role for Government Should Not Be Supported     e.g. smoking causes cancer, humans causing CC, etc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About 30% of U.S. Public Responding to General Media Saying Climate Change Is Due to Natural Variability, Scientists Seeking More Grants, or a Hoax, etc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AAPG</a:t>
            </a:r>
            <a:r>
              <a:rPr lang="en-US" altLang="en-US" sz="26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(American Asso. of Petroleum Geologists) is the only scientific body of national or international standing known to reject the basic findings of human influence 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Independent Skeptics Who Break with Scientific Establishment and Go It Alone, e.g. </a:t>
            </a:r>
          </a:p>
          <a:p>
            <a:pPr marL="914400" lvl="1" indent="-514350" eaLnBrk="1" hangingPunct="1">
              <a:buFontTx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-  Freeman Dyson, Don Rapp, etc</a:t>
            </a:r>
            <a:endParaRPr lang="en-US" altLang="en-US" sz="2200">
              <a:ea typeface="ＭＳ Ｐゴシック" panose="020B0600070205080204" pitchFamily="34" charset="-128"/>
            </a:endParaRPr>
          </a:p>
          <a:p>
            <a:pPr marL="514350" indent="-514350" eaLnBrk="1" hangingPunct="1">
              <a:buFontTx/>
              <a:buAutoNum type="arabicPeriod"/>
            </a:pPr>
            <a:endParaRPr lang="en-US" altLang="en-US" sz="2000">
              <a:ea typeface="ＭＳ Ｐゴシック" panose="020B0600070205080204" pitchFamily="34" charset="-128"/>
            </a:endParaRPr>
          </a:p>
          <a:p>
            <a:pPr marL="514350" indent="-514350" eaLnBrk="1" hangingPunct="1">
              <a:buFontTx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marL="514350" indent="-514350" eaLnBrk="1" hangingPunct="1"/>
            <a:endParaRPr lang="en-US" altLang="en-US" sz="2400">
              <a:ea typeface="ＭＳ Ｐゴシック" panose="020B0600070205080204" pitchFamily="34" charset="-128"/>
            </a:endParaRPr>
          </a:p>
        </p:txBody>
      </p:sp>
      <p:sp>
        <p:nvSpPr>
          <p:cNvPr id="24580" name="Title 4">
            <a:extLst>
              <a:ext uri="{FF2B5EF4-FFF2-40B4-BE49-F238E27FC236}">
                <a16:creationId xmlns:a16="http://schemas.microsoft.com/office/drawing/2014/main" id="{F0F85BDF-C3D7-43EE-BB3B-31C333310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Who Are Skeptics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B649647E-A7DE-49BB-BEA4-7537037D6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1041C53-0A27-4E33-85F5-DF437B196D21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EA7E83B-9604-4F96-8B90-94710B959C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n-US" altLang="en-US" sz="2600">
                <a:ea typeface="ＭＳ Ｐゴシック" panose="020B0600070205080204" pitchFamily="34" charset="-128"/>
              </a:rPr>
              <a:t>IPCC – Intergovernmental Panel on Climate Change Made Up of ~ 2500 Scientists in the Field</a:t>
            </a:r>
          </a:p>
          <a:p>
            <a:pPr marL="914400" lvl="1" indent="-514350" eaLnBrk="1" hangingPunct="1">
              <a:buFontTx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-	4</a:t>
            </a:r>
            <a:r>
              <a:rPr lang="en-US" altLang="en-US" sz="2200" baseline="30000">
                <a:ea typeface="ＭＳ Ｐゴシック" panose="020B0600070205080204" pitchFamily="34" charset="-128"/>
              </a:rPr>
              <a:t>th</a:t>
            </a:r>
            <a:r>
              <a:rPr lang="en-US" altLang="en-US" sz="2200">
                <a:ea typeface="ＭＳ Ｐゴシック" panose="020B0600070205080204" pitchFamily="34" charset="-128"/>
              </a:rPr>
              <a:t> Assessment Report finds that human actions are "very likely" (90% probability) the cause of global warming”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600">
                <a:ea typeface="ＭＳ Ｐゴシック" panose="020B0600070205080204" pitchFamily="34" charset="-128"/>
              </a:rPr>
              <a:t>Signatories of Kyoto Agreement</a:t>
            </a:r>
          </a:p>
          <a:p>
            <a:pPr marL="514350" indent="-514350" eaLnBrk="1" hangingPunct="1">
              <a:buFontTx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	- </a:t>
            </a:r>
            <a:r>
              <a:rPr lang="en-US" altLang="en-US" sz="2200">
                <a:ea typeface="ＭＳ Ｐゴシック" panose="020B0600070205080204" pitchFamily="34" charset="-128"/>
              </a:rPr>
              <a:t>187 Nations Signed and Ratified</a:t>
            </a:r>
          </a:p>
          <a:p>
            <a:pPr marL="514350" indent="-514350" eaLnBrk="1" hangingPunct="1">
              <a:buFontTx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	- 1 Nation Signed but Not Intending to Ratify (U.S.)</a:t>
            </a:r>
          </a:p>
          <a:p>
            <a:pPr marL="514350" indent="-514350" eaLnBrk="1" hangingPunct="1">
              <a:buFontTx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	- 2 Nations Have No Position (Afghanistan &amp; San Marino) </a:t>
            </a:r>
          </a:p>
          <a:p>
            <a:pPr marL="514350" indent="-514350" eaLnBrk="1" hangingPunct="1">
              <a:buFontTx/>
              <a:buAutoNum type="arabicPeriod" startAt="3"/>
            </a:pPr>
            <a:r>
              <a:rPr lang="en-US" altLang="en-US" sz="2600">
                <a:ea typeface="ＭＳ Ｐゴシック" panose="020B0600070205080204" pitchFamily="34" charset="-128"/>
              </a:rPr>
              <a:t>32 National Science Academies</a:t>
            </a:r>
          </a:p>
          <a:p>
            <a:pPr marL="514350" indent="-514350" eaLnBrk="1" hangingPunct="1">
              <a:buFontTx/>
              <a:buAutoNum type="arabicPeriod" startAt="3"/>
            </a:pPr>
            <a:r>
              <a:rPr lang="en-US" altLang="en-US" sz="2600">
                <a:ea typeface="ＭＳ Ｐゴシック" panose="020B0600070205080204" pitchFamily="34" charset="-128"/>
              </a:rPr>
              <a:t>American Scientific Organizations such as: AAAS, ACS, AGU, AMS, AIP, APS, GSA, IUGG, AMS, AQA, ASM, SAF, AAP, ACPM, AMA, etc. </a:t>
            </a:r>
          </a:p>
          <a:p>
            <a:pPr marL="514350" indent="-514350" eaLnBrk="1" hangingPunct="1"/>
            <a:endParaRPr lang="en-US" altLang="en-US" sz="2400">
              <a:ea typeface="ＭＳ Ｐゴシック" panose="020B0600070205080204" pitchFamily="34" charset="-128"/>
            </a:endParaRPr>
          </a:p>
        </p:txBody>
      </p:sp>
      <p:sp>
        <p:nvSpPr>
          <p:cNvPr id="26628" name="Title 4">
            <a:extLst>
              <a:ext uri="{FF2B5EF4-FFF2-40B4-BE49-F238E27FC236}">
                <a16:creationId xmlns:a16="http://schemas.microsoft.com/office/drawing/2014/main" id="{E83DF1EA-D6CF-4579-BCE2-243A506B7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Who Believes Humans Causing CC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35090</TotalTime>
  <Words>4581</Words>
  <Application>Microsoft Office PowerPoint</Application>
  <PresentationFormat>On-screen Show (4:3)</PresentationFormat>
  <Paragraphs>1021</Paragraphs>
  <Slides>71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5" baseType="lpstr">
      <vt:lpstr>Arial</vt:lpstr>
      <vt:lpstr>ＭＳ Ｐゴシック</vt:lpstr>
      <vt:lpstr>Verdana</vt:lpstr>
      <vt:lpstr>Default Design</vt:lpstr>
      <vt:lpstr>Strategy for Renewable Electricity in San Diego by 2020</vt:lpstr>
      <vt:lpstr>OUTLINE</vt:lpstr>
      <vt:lpstr>APPROACH</vt:lpstr>
      <vt:lpstr>Why This Approach ?</vt:lpstr>
      <vt:lpstr>A Particular Point of View</vt:lpstr>
      <vt:lpstr>People Causing Rapid Climate Change</vt:lpstr>
      <vt:lpstr>People driven simulations correlate well with observed upper-level ocean temperatures</vt:lpstr>
      <vt:lpstr>Who Are Skeptics</vt:lpstr>
      <vt:lpstr>Who Believes Humans Causing CC</vt:lpstr>
      <vt:lpstr>National Assessment </vt:lpstr>
      <vt:lpstr>Contributors for Non-Carbon Sources  </vt:lpstr>
      <vt:lpstr>U.S. Carbon Emissions 2030 Potential</vt:lpstr>
      <vt:lpstr>GOOD NEWS</vt:lpstr>
      <vt:lpstr>Renewable Contributions</vt:lpstr>
      <vt:lpstr>Conclusions</vt:lpstr>
      <vt:lpstr>Conclusions, continued</vt:lpstr>
      <vt:lpstr>??? </vt:lpstr>
      <vt:lpstr> Apply to San Diego Region</vt:lpstr>
      <vt:lpstr>Overview of Perceptions and Conflicts Over Energy Issues</vt:lpstr>
      <vt:lpstr>Major RE Power System Goals</vt:lpstr>
      <vt:lpstr>San Diego Regional Energy</vt:lpstr>
      <vt:lpstr>SD Region RESOURCE MAGNITUDE, MW (5,8,10,11,12)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Contribution to Peak Power for RE with 500 MW Name Plate Rating, Approximation Based on Arizona Utility</vt:lpstr>
      <vt:lpstr>Goal of Balanced RE Grid</vt:lpstr>
      <vt:lpstr>Renewable Energy COST, cents/kWh (6, 7,9) levelized with current subsidies extended, 2009$</vt:lpstr>
      <vt:lpstr>2020 Energy Cost Without Current Subsidies, cents/kWh</vt:lpstr>
      <vt:lpstr>Delivered Energy Cost from Utility Battery Storage</vt:lpstr>
      <vt:lpstr>Using Battery Storage </vt:lpstr>
      <vt:lpstr>Environmental Impacts</vt:lpstr>
      <vt:lpstr>PowerPoint Presentation</vt:lpstr>
      <vt:lpstr>PowerPoint Presentation</vt:lpstr>
      <vt:lpstr>PowerPoint Presentation</vt:lpstr>
      <vt:lpstr>PowerPoint Presentation</vt:lpstr>
      <vt:lpstr>2020 RE Projection</vt:lpstr>
      <vt:lpstr>Projection of SD Region Renewable Energy Sources, 2020          Avg Capacity Factor = 0.37</vt:lpstr>
      <vt:lpstr>SD County Share of Total Renewables</vt:lpstr>
      <vt:lpstr>Results by 2020</vt:lpstr>
      <vt:lpstr>Results, continued</vt:lpstr>
      <vt:lpstr>Barrier to Long Term Solution to CC </vt:lpstr>
      <vt:lpstr>A Framework for Conflicts Over Energy </vt:lpstr>
      <vt:lpstr>HIERARCHICAL</vt:lpstr>
      <vt:lpstr>EGALITARIAN (core ecologists)</vt:lpstr>
      <vt:lpstr>INDIVIDUALISM</vt:lpstr>
      <vt:lpstr>FATALISTIC</vt:lpstr>
      <vt:lpstr>EACH ENERGY TRIBE NOT COMPLETE</vt:lpstr>
      <vt:lpstr>Hierarchicals</vt:lpstr>
      <vt:lpstr>Egalitarians</vt:lpstr>
      <vt:lpstr>Individualism</vt:lpstr>
      <vt:lpstr>Fatalistics</vt:lpstr>
      <vt:lpstr>Energy Tribes Views of  Climate Change  - Causes  -  Solutions</vt:lpstr>
      <vt:lpstr>How EGALITARIANS See Climate Change</vt:lpstr>
      <vt:lpstr>How HIERARCHICALS See Climate Change</vt:lpstr>
      <vt:lpstr>How INDIVIDUALISM See Climate Change</vt:lpstr>
      <vt:lpstr>Does Mother Nature Care About Tribal Perceptions ? </vt:lpstr>
      <vt:lpstr>Examples of Overlap of Views </vt:lpstr>
      <vt:lpstr>Characteristics of Energy Tribes Theory</vt:lpstr>
      <vt:lpstr>To Use Energy Tribes for Policy Framework</vt:lpstr>
      <vt:lpstr>Limitation to Energy Tribe Framework</vt:lpstr>
      <vt:lpstr>Any Areas of Specific Agreement ?</vt:lpstr>
      <vt:lpstr>Can Lack of Pragmatism Be Overcome  for Other 2/5 of Solution ?</vt:lpstr>
      <vt:lpstr>Proposed Next Steps</vt:lpstr>
      <vt:lpstr>Public Participation Process, continued</vt:lpstr>
      <vt:lpstr>CA Example: Desert RE Conservation Plan</vt:lpstr>
      <vt:lpstr>Need to Extend This Process to All Renewables In Conflict in All Geographic Areas</vt:lpstr>
      <vt:lpstr>References</vt:lpstr>
      <vt:lpstr>Richard Caputo P.O. Box 1660 Julian, CA 92036 760-765-3157 richardcaputo@sbcglobal.net www.sdres.org www.ases.org </vt:lpstr>
    </vt:vector>
  </TitlesOfParts>
  <Company>nrel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Tackling Global Warming with Energy Efficiency and Renewable Energy: U.S. Wedges</dc:title>
  <dc:creator>Rich</dc:creator>
  <cp:lastModifiedBy>Linh Nguyen</cp:lastModifiedBy>
  <cp:revision>547</cp:revision>
  <cp:lastPrinted>2010-08-22T19:05:27Z</cp:lastPrinted>
  <dcterms:created xsi:type="dcterms:W3CDTF">2010-09-13T03:26:25Z</dcterms:created>
  <dcterms:modified xsi:type="dcterms:W3CDTF">2019-05-01T19:46:16Z</dcterms:modified>
</cp:coreProperties>
</file>