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256" r:id="rId2"/>
    <p:sldId id="354" r:id="rId3"/>
    <p:sldId id="353" r:id="rId4"/>
    <p:sldId id="356" r:id="rId5"/>
    <p:sldId id="355" r:id="rId6"/>
    <p:sldId id="359" r:id="rId7"/>
    <p:sldId id="358" r:id="rId8"/>
    <p:sldId id="360" r:id="rId9"/>
    <p:sldId id="357" r:id="rId10"/>
    <p:sldId id="361" r:id="rId11"/>
    <p:sldId id="367" r:id="rId12"/>
    <p:sldId id="338" r:id="rId13"/>
    <p:sldId id="339" r:id="rId14"/>
    <p:sldId id="350" r:id="rId15"/>
    <p:sldId id="330" r:id="rId16"/>
    <p:sldId id="332" r:id="rId17"/>
    <p:sldId id="341" r:id="rId18"/>
    <p:sldId id="340" r:id="rId19"/>
    <p:sldId id="351" r:id="rId20"/>
    <p:sldId id="349" r:id="rId21"/>
    <p:sldId id="344" r:id="rId22"/>
    <p:sldId id="343" r:id="rId23"/>
    <p:sldId id="333" r:id="rId24"/>
    <p:sldId id="348" r:id="rId25"/>
    <p:sldId id="331" r:id="rId26"/>
    <p:sldId id="366" r:id="rId27"/>
    <p:sldId id="365" r:id="rId28"/>
    <p:sldId id="362" r:id="rId29"/>
    <p:sldId id="352" r:id="rId30"/>
  </p:sldIdLst>
  <p:sldSz cx="9144000" cy="6858000" type="screen4x3"/>
  <p:notesSz cx="7077075" cy="9051925"/>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3"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3"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3"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3"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3" charset="-128"/>
        <a:cs typeface="+mn-cs"/>
      </a:defRPr>
    </a:lvl5pPr>
    <a:lvl6pPr marL="2286000" algn="l" defTabSz="914400" rtl="0" eaLnBrk="1" latinLnBrk="0" hangingPunct="1">
      <a:defRPr kern="1200">
        <a:solidFill>
          <a:schemeClr val="tx1"/>
        </a:solidFill>
        <a:latin typeface="Arial" pitchFamily="34" charset="0"/>
        <a:ea typeface="ＭＳ Ｐゴシック" pitchFamily="33" charset="-128"/>
        <a:cs typeface="+mn-cs"/>
      </a:defRPr>
    </a:lvl6pPr>
    <a:lvl7pPr marL="2743200" algn="l" defTabSz="914400" rtl="0" eaLnBrk="1" latinLnBrk="0" hangingPunct="1">
      <a:defRPr kern="1200">
        <a:solidFill>
          <a:schemeClr val="tx1"/>
        </a:solidFill>
        <a:latin typeface="Arial" pitchFamily="34" charset="0"/>
        <a:ea typeface="ＭＳ Ｐゴシック" pitchFamily="33" charset="-128"/>
        <a:cs typeface="+mn-cs"/>
      </a:defRPr>
    </a:lvl7pPr>
    <a:lvl8pPr marL="3200400" algn="l" defTabSz="914400" rtl="0" eaLnBrk="1" latinLnBrk="0" hangingPunct="1">
      <a:defRPr kern="1200">
        <a:solidFill>
          <a:schemeClr val="tx1"/>
        </a:solidFill>
        <a:latin typeface="Arial" pitchFamily="34" charset="0"/>
        <a:ea typeface="ＭＳ Ｐゴシック" pitchFamily="33" charset="-128"/>
        <a:cs typeface="+mn-cs"/>
      </a:defRPr>
    </a:lvl8pPr>
    <a:lvl9pPr marL="3657600" algn="l" defTabSz="914400" rtl="0" eaLnBrk="1" latinLnBrk="0" hangingPunct="1">
      <a:defRPr kern="1200">
        <a:solidFill>
          <a:schemeClr val="tx1"/>
        </a:solidFill>
        <a:latin typeface="Arial" pitchFamily="34" charset="0"/>
        <a:ea typeface="ＭＳ Ｐゴシック" pitchFamily="33"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84848"/>
    <a:srgbClr val="CC3300"/>
    <a:srgbClr val="EBE3E5"/>
    <a:srgbClr val="FF33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9" autoAdjust="0"/>
    <p:restoredTop sz="94660"/>
  </p:normalViewPr>
  <p:slideViewPr>
    <p:cSldViewPr>
      <p:cViewPr varScale="1">
        <p:scale>
          <a:sx n="40" d="100"/>
          <a:sy n="40" d="100"/>
        </p:scale>
        <p:origin x="-816" y="-114"/>
      </p:cViewPr>
      <p:guideLst>
        <p:guide orient="horz" pos="2160"/>
        <p:guide pos="2880"/>
      </p:guideLst>
    </p:cSldViewPr>
  </p:slideViewPr>
  <p:outlineViewPr>
    <p:cViewPr>
      <p:scale>
        <a:sx n="33" d="100"/>
        <a:sy n="33" d="100"/>
      </p:scale>
      <p:origin x="0" y="12318"/>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9" d="100"/>
          <a:sy n="69" d="100"/>
        </p:scale>
        <p:origin x="-2658" y="-96"/>
      </p:cViewPr>
      <p:guideLst>
        <p:guide orient="horz" pos="2851"/>
        <p:guide pos="2229"/>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66733" cy="45283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08705" y="1"/>
            <a:ext cx="3066733" cy="452833"/>
          </a:xfrm>
          <a:prstGeom prst="rect">
            <a:avLst/>
          </a:prstGeom>
        </p:spPr>
        <p:txBody>
          <a:bodyPr vert="horz" lIns="91440" tIns="45720" rIns="91440" bIns="45720" rtlCol="0"/>
          <a:lstStyle>
            <a:lvl1pPr algn="r">
              <a:defRPr sz="1200"/>
            </a:lvl1pPr>
          </a:lstStyle>
          <a:p>
            <a:fld id="{8BB66648-AF28-469C-89B7-36C7B2338005}" type="datetimeFigureOut">
              <a:rPr lang="en-US" smtClean="0"/>
              <a:pPr/>
              <a:t>5/15/2013</a:t>
            </a:fld>
            <a:endParaRPr lang="en-US"/>
          </a:p>
        </p:txBody>
      </p:sp>
      <p:sp>
        <p:nvSpPr>
          <p:cNvPr id="4" name="Footer Placeholder 3"/>
          <p:cNvSpPr>
            <a:spLocks noGrp="1"/>
          </p:cNvSpPr>
          <p:nvPr>
            <p:ph type="ftr" sz="quarter" idx="2"/>
          </p:nvPr>
        </p:nvSpPr>
        <p:spPr>
          <a:xfrm>
            <a:off x="0" y="8597514"/>
            <a:ext cx="3066733" cy="45283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597514"/>
            <a:ext cx="3066733" cy="452832"/>
          </a:xfrm>
          <a:prstGeom prst="rect">
            <a:avLst/>
          </a:prstGeom>
        </p:spPr>
        <p:txBody>
          <a:bodyPr vert="horz" lIns="91440" tIns="45720" rIns="91440" bIns="45720" rtlCol="0" anchor="b"/>
          <a:lstStyle>
            <a:lvl1pPr algn="r">
              <a:defRPr sz="1200"/>
            </a:lvl1pPr>
          </a:lstStyle>
          <a:p>
            <a:fld id="{914655FA-EBC1-4F1A-A57D-6B66E088C5BF}" type="slidenum">
              <a:rPr lang="en-US" smtClean="0"/>
              <a:pPr/>
              <a:t>‹#›</a:t>
            </a:fld>
            <a:endParaRPr lang="en-US"/>
          </a:p>
        </p:txBody>
      </p:sp>
    </p:spTree>
    <p:extLst>
      <p:ext uri="{BB962C8B-B14F-4D97-AF65-F5344CB8AC3E}">
        <p14:creationId xmlns:p14="http://schemas.microsoft.com/office/powerpoint/2010/main" xmlns="" val="6749214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66733" cy="452833"/>
          </a:xfrm>
          <a:prstGeom prst="rect">
            <a:avLst/>
          </a:prstGeom>
        </p:spPr>
        <p:txBody>
          <a:bodyPr vert="horz" wrap="square" lIns="91440" tIns="45720" rIns="91440" bIns="45720" numCol="1" anchor="t" anchorCtr="0" compatLnSpc="1">
            <a:prstTxWarp prst="textNoShape">
              <a:avLst/>
            </a:prstTxWarp>
          </a:bodyPr>
          <a:lstStyle>
            <a:lvl1pPr>
              <a:defRPr sz="1200" smtClean="0">
                <a:latin typeface="Calibri" pitchFamily="34" charset="0"/>
              </a:defRPr>
            </a:lvl1pPr>
          </a:lstStyle>
          <a:p>
            <a:pPr>
              <a:defRPr/>
            </a:pPr>
            <a:endParaRPr lang="en-US"/>
          </a:p>
        </p:txBody>
      </p:sp>
      <p:sp>
        <p:nvSpPr>
          <p:cNvPr id="3" name="Date Placeholder 2"/>
          <p:cNvSpPr>
            <a:spLocks noGrp="1"/>
          </p:cNvSpPr>
          <p:nvPr>
            <p:ph type="dt" idx="1"/>
          </p:nvPr>
        </p:nvSpPr>
        <p:spPr>
          <a:xfrm>
            <a:off x="4008705" y="1"/>
            <a:ext cx="3066733" cy="452833"/>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Calibri" pitchFamily="34" charset="0"/>
              </a:defRPr>
            </a:lvl1pPr>
          </a:lstStyle>
          <a:p>
            <a:pPr>
              <a:defRPr/>
            </a:pPr>
            <a:fld id="{62B81379-49D6-4E57-9ADB-3DE4146FBA89}" type="datetime1">
              <a:rPr lang="en-US"/>
              <a:pPr>
                <a:defRPr/>
              </a:pPr>
              <a:t>5/15/2013</a:t>
            </a:fld>
            <a:endParaRPr lang="en-US"/>
          </a:p>
        </p:txBody>
      </p:sp>
      <p:sp>
        <p:nvSpPr>
          <p:cNvPr id="4" name="Slide Image Placeholder 3"/>
          <p:cNvSpPr>
            <a:spLocks noGrp="1" noRot="1" noChangeAspect="1"/>
          </p:cNvSpPr>
          <p:nvPr>
            <p:ph type="sldImg" idx="2"/>
          </p:nvPr>
        </p:nvSpPr>
        <p:spPr>
          <a:xfrm>
            <a:off x="1274763" y="677863"/>
            <a:ext cx="4527550" cy="3395662"/>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smtClean="0"/>
          </a:p>
        </p:txBody>
      </p:sp>
      <p:sp>
        <p:nvSpPr>
          <p:cNvPr id="5" name="Notes Placeholder 4"/>
          <p:cNvSpPr>
            <a:spLocks noGrp="1"/>
          </p:cNvSpPr>
          <p:nvPr>
            <p:ph type="body" sz="quarter" idx="3"/>
          </p:nvPr>
        </p:nvSpPr>
        <p:spPr>
          <a:xfrm>
            <a:off x="707708" y="4299547"/>
            <a:ext cx="5661660" cy="4073918"/>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597514"/>
            <a:ext cx="3066733" cy="452832"/>
          </a:xfrm>
          <a:prstGeom prst="rect">
            <a:avLst/>
          </a:prstGeom>
        </p:spPr>
        <p:txBody>
          <a:bodyPr vert="horz" wrap="square" lIns="91440" tIns="45720" rIns="91440" bIns="45720" numCol="1" anchor="b" anchorCtr="0" compatLnSpc="1">
            <a:prstTxWarp prst="textNoShape">
              <a:avLst/>
            </a:prstTxWarp>
          </a:bodyPr>
          <a:lstStyle>
            <a:lvl1pPr>
              <a:defRPr sz="1200" smtClean="0">
                <a:latin typeface="Calibri" pitchFamily="34" charset="0"/>
              </a:defRPr>
            </a:lvl1pPr>
          </a:lstStyle>
          <a:p>
            <a:pPr>
              <a:defRPr/>
            </a:pPr>
            <a:endParaRPr lang="en-US"/>
          </a:p>
        </p:txBody>
      </p:sp>
      <p:sp>
        <p:nvSpPr>
          <p:cNvPr id="7" name="Slide Number Placeholder 6"/>
          <p:cNvSpPr>
            <a:spLocks noGrp="1"/>
          </p:cNvSpPr>
          <p:nvPr>
            <p:ph type="sldNum" sz="quarter" idx="5"/>
          </p:nvPr>
        </p:nvSpPr>
        <p:spPr>
          <a:xfrm>
            <a:off x="4008705" y="8597514"/>
            <a:ext cx="3066733" cy="452832"/>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Calibri" pitchFamily="34" charset="0"/>
              </a:defRPr>
            </a:lvl1pPr>
          </a:lstStyle>
          <a:p>
            <a:pPr>
              <a:defRPr/>
            </a:pPr>
            <a:fld id="{A38CC850-D692-48BB-8DB6-5FF9BA24F867}" type="slidenum">
              <a:rPr lang="en-US"/>
              <a:pPr>
                <a:defRPr/>
              </a:pPr>
              <a:t>‹#›</a:t>
            </a:fld>
            <a:endParaRPr lang="en-US"/>
          </a:p>
        </p:txBody>
      </p:sp>
    </p:spTree>
    <p:extLst>
      <p:ext uri="{BB962C8B-B14F-4D97-AF65-F5344CB8AC3E}">
        <p14:creationId xmlns:p14="http://schemas.microsoft.com/office/powerpoint/2010/main" xmlns="" val="38633381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48" charset="-128"/>
        <a:cs typeface="ＭＳ Ｐゴシック" pitchFamily="48" charset="-128"/>
      </a:defRPr>
    </a:lvl1pPr>
    <a:lvl2pPr marL="457200" algn="l" rtl="0" eaLnBrk="0" fontAlgn="base" hangingPunct="0">
      <a:spcBef>
        <a:spcPct val="30000"/>
      </a:spcBef>
      <a:spcAft>
        <a:spcPct val="0"/>
      </a:spcAft>
      <a:defRPr sz="1200" kern="1200">
        <a:solidFill>
          <a:schemeClr val="tx1"/>
        </a:solidFill>
        <a:latin typeface="+mn-lt"/>
        <a:ea typeface="ＭＳ Ｐゴシック" pitchFamily="48"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48"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48"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48"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a:lstStyle/>
          <a:p>
            <a:r>
              <a:rPr lang="en-US" dirty="0" smtClean="0">
                <a:ea typeface="ＭＳ Ｐゴシック" pitchFamily="33" charset="-128"/>
              </a:rPr>
              <a:t>Thank you. I’m Paul Jablonski, CEO of the Metropolitan Transit System</a:t>
            </a:r>
          </a:p>
        </p:txBody>
      </p:sp>
      <p:sp>
        <p:nvSpPr>
          <p:cNvPr id="31748" name="Slide Number Placeholder 3"/>
          <p:cNvSpPr>
            <a:spLocks noGrp="1"/>
          </p:cNvSpPr>
          <p:nvPr>
            <p:ph type="sldNum" sz="quarter" idx="5"/>
          </p:nvPr>
        </p:nvSpPr>
        <p:spPr bwMode="auto">
          <a:noFill/>
          <a:ln>
            <a:miter lim="800000"/>
            <a:headEnd/>
            <a:tailEnd/>
          </a:ln>
        </p:spPr>
        <p:txBody>
          <a:bodyPr/>
          <a:lstStyle/>
          <a:p>
            <a:fld id="{39224497-0A27-4DF6-A39F-09D2FC7226A8}" type="slidenum">
              <a:rPr lang="en-US"/>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171450" indent="-171450">
              <a:buFont typeface="Arial" pitchFamily="34" charset="0"/>
              <a:buChar char="•"/>
            </a:pPr>
            <a:r>
              <a:rPr lang="en-US" sz="2000" dirty="0" smtClean="0"/>
              <a:t>After about 30 years, our freeways were overcrowded</a:t>
            </a:r>
          </a:p>
          <a:p>
            <a:pPr marL="171450" indent="-171450">
              <a:buFont typeface="Arial" pitchFamily="34" charset="0"/>
              <a:buChar char="•"/>
            </a:pPr>
            <a:r>
              <a:rPr lang="en-US" sz="2000" dirty="0" smtClean="0"/>
              <a:t>A new push to reintroduce light rails started here in San Diego</a:t>
            </a:r>
          </a:p>
          <a:p>
            <a:pPr marL="171450" indent="-171450">
              <a:buFont typeface="Arial" pitchFamily="34" charset="0"/>
              <a:buChar char="•"/>
            </a:pPr>
            <a:r>
              <a:rPr lang="en-US" sz="2000" dirty="0" smtClean="0"/>
              <a:t>In 1981,the South Line, as it was called then, led the nation’s renaissance of light rail development.</a:t>
            </a:r>
          </a:p>
          <a:p>
            <a:pPr marL="171450" indent="-171450">
              <a:buFont typeface="Arial" pitchFamily="34" charset="0"/>
              <a:buChar char="•"/>
            </a:pPr>
            <a:r>
              <a:rPr lang="en-US" sz="2000" dirty="0" smtClean="0"/>
              <a:t>It is still held up as a national model, studied by every system that has built light rail since. And there are more than 20 cities now with light rail systems.</a:t>
            </a:r>
          </a:p>
          <a:p>
            <a:pPr marL="171450" indent="-171450">
              <a:buFont typeface="Arial" pitchFamily="34" charset="0"/>
              <a:buChar char="•"/>
            </a:pPr>
            <a:r>
              <a:rPr lang="en-US" sz="2000" dirty="0" smtClean="0"/>
              <a:t>We have expanded the system incrementally over the  last 30 years</a:t>
            </a:r>
            <a:endParaRPr lang="en-US" sz="2000" dirty="0"/>
          </a:p>
        </p:txBody>
      </p:sp>
      <p:sp>
        <p:nvSpPr>
          <p:cNvPr id="4" name="Slide Number Placeholder 3"/>
          <p:cNvSpPr>
            <a:spLocks noGrp="1"/>
          </p:cNvSpPr>
          <p:nvPr>
            <p:ph type="sldNum" sz="quarter" idx="10"/>
          </p:nvPr>
        </p:nvSpPr>
        <p:spPr/>
        <p:txBody>
          <a:bodyPr/>
          <a:lstStyle/>
          <a:p>
            <a:pPr>
              <a:defRPr/>
            </a:pPr>
            <a:fld id="{A38CC850-D692-48BB-8DB6-5FF9BA24F867}" type="slidenum">
              <a:rPr lang="en-US" smtClean="0"/>
              <a:pPr>
                <a:defRPr/>
              </a:pPr>
              <a:t>10</a:t>
            </a:fld>
            <a:endParaRPr lang="en-US"/>
          </a:p>
        </p:txBody>
      </p:sp>
    </p:spTree>
    <p:extLst>
      <p:ext uri="{BB962C8B-B14F-4D97-AF65-F5344CB8AC3E}">
        <p14:creationId xmlns:p14="http://schemas.microsoft.com/office/powerpoint/2010/main" xmlns="" val="1425805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sz="2400" dirty="0" smtClean="0"/>
              <a:t>So this is where we are today…</a:t>
            </a:r>
          </a:p>
          <a:p>
            <a:pPr marL="171450" indent="-171450">
              <a:buFont typeface="Arial" pitchFamily="34" charset="0"/>
              <a:buChar char="•"/>
            </a:pPr>
            <a:r>
              <a:rPr lang="en-US" sz="2400" dirty="0" smtClean="0"/>
              <a:t>Three lines (describe)</a:t>
            </a:r>
          </a:p>
          <a:p>
            <a:pPr marL="171450" indent="-171450">
              <a:buFont typeface="Arial" pitchFamily="34" charset="0"/>
              <a:buChar char="•"/>
            </a:pPr>
            <a:r>
              <a:rPr lang="en-US" sz="2400" dirty="0" smtClean="0"/>
              <a:t>And recently, we have updated our entire fleet)</a:t>
            </a:r>
            <a:endParaRPr lang="en-US" sz="2400" dirty="0"/>
          </a:p>
        </p:txBody>
      </p:sp>
      <p:sp>
        <p:nvSpPr>
          <p:cNvPr id="4" name="Slide Number Placeholder 3"/>
          <p:cNvSpPr>
            <a:spLocks noGrp="1"/>
          </p:cNvSpPr>
          <p:nvPr>
            <p:ph type="sldNum" sz="quarter" idx="10"/>
          </p:nvPr>
        </p:nvSpPr>
        <p:spPr/>
        <p:txBody>
          <a:bodyPr/>
          <a:lstStyle/>
          <a:p>
            <a:pPr>
              <a:defRPr/>
            </a:pPr>
            <a:fld id="{A38CC850-D692-48BB-8DB6-5FF9BA24F867}" type="slidenum">
              <a:rPr lang="en-US" smtClean="0"/>
              <a:pPr>
                <a:defRPr/>
              </a:pPr>
              <a:t>11</a:t>
            </a:fld>
            <a:endParaRPr lang="en-US"/>
          </a:p>
        </p:txBody>
      </p:sp>
    </p:spTree>
    <p:extLst>
      <p:ext uri="{BB962C8B-B14F-4D97-AF65-F5344CB8AC3E}">
        <p14:creationId xmlns:p14="http://schemas.microsoft.com/office/powerpoint/2010/main" xmlns="" val="2934228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sz="2800" dirty="0" smtClean="0"/>
              <a:t>Today, we have a very healthy mix of modes</a:t>
            </a:r>
          </a:p>
          <a:p>
            <a:pPr marL="171450" indent="-171450">
              <a:buFont typeface="Arial" pitchFamily="34" charset="0"/>
              <a:buChar char="•"/>
            </a:pPr>
            <a:r>
              <a:rPr lang="en-US" sz="2800" dirty="0" smtClean="0"/>
              <a:t>53 miles of track</a:t>
            </a:r>
          </a:p>
          <a:p>
            <a:pPr marL="171450" indent="-171450">
              <a:buFont typeface="Arial" pitchFamily="34" charset="0"/>
              <a:buChar char="•"/>
            </a:pPr>
            <a:r>
              <a:rPr lang="en-US" sz="2800" dirty="0" smtClean="0"/>
              <a:t>90+ bus routes</a:t>
            </a:r>
          </a:p>
          <a:p>
            <a:pPr marL="171450" indent="-171450">
              <a:buFont typeface="Arial" pitchFamily="34" charset="0"/>
              <a:buChar char="•"/>
            </a:pPr>
            <a:r>
              <a:rPr lang="en-US" sz="2800" dirty="0" smtClean="0"/>
              <a:t>$250 million operating budget</a:t>
            </a:r>
          </a:p>
          <a:p>
            <a:pPr marL="171450" indent="-171450">
              <a:buFont typeface="Arial" pitchFamily="34" charset="0"/>
              <a:buChar char="•"/>
            </a:pPr>
            <a:r>
              <a:rPr lang="en-US" sz="2800" dirty="0" smtClean="0"/>
              <a:t>1,500 employees</a:t>
            </a:r>
          </a:p>
          <a:p>
            <a:pPr marL="171450" indent="-171450">
              <a:buFont typeface="Arial" pitchFamily="34" charset="0"/>
              <a:buChar char="•"/>
            </a:pPr>
            <a:r>
              <a:rPr lang="en-US" sz="2800" dirty="0" smtClean="0"/>
              <a:t>1,000 contract employees</a:t>
            </a:r>
          </a:p>
        </p:txBody>
      </p:sp>
      <p:sp>
        <p:nvSpPr>
          <p:cNvPr id="4" name="Slide Number Placeholder 3"/>
          <p:cNvSpPr>
            <a:spLocks noGrp="1"/>
          </p:cNvSpPr>
          <p:nvPr>
            <p:ph type="sldNum" sz="quarter" idx="10"/>
          </p:nvPr>
        </p:nvSpPr>
        <p:spPr/>
        <p:txBody>
          <a:bodyPr/>
          <a:lstStyle/>
          <a:p>
            <a:pPr>
              <a:defRPr/>
            </a:pPr>
            <a:fld id="{A38CC850-D692-48BB-8DB6-5FF9BA24F867}" type="slidenum">
              <a:rPr lang="en-US" smtClean="0"/>
              <a:pPr>
                <a:defRPr/>
              </a:pPr>
              <a:t>12</a:t>
            </a:fld>
            <a:endParaRPr lang="en-US"/>
          </a:p>
        </p:txBody>
      </p:sp>
    </p:spTree>
    <p:extLst>
      <p:ext uri="{BB962C8B-B14F-4D97-AF65-F5344CB8AC3E}">
        <p14:creationId xmlns:p14="http://schemas.microsoft.com/office/powerpoint/2010/main" xmlns="" val="2379561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sz="2400" dirty="0" smtClean="0"/>
              <a:t>But no matter how big or small, the key to public transportation and to sustainability is operating efficiency</a:t>
            </a:r>
          </a:p>
          <a:p>
            <a:pPr marL="171450" indent="-171450">
              <a:buFont typeface="Arial" pitchFamily="34" charset="0"/>
              <a:buChar char="•"/>
            </a:pPr>
            <a:r>
              <a:rPr lang="en-US" sz="2400" dirty="0" smtClean="0"/>
              <a:t>This chart , compiled by a third-party audit committee, has all the key indicators for MTS and compares it to other similar transit agencies….</a:t>
            </a:r>
          </a:p>
          <a:p>
            <a:endParaRPr lang="en-US" dirty="0"/>
          </a:p>
        </p:txBody>
      </p:sp>
      <p:sp>
        <p:nvSpPr>
          <p:cNvPr id="4" name="Slide Number Placeholder 3"/>
          <p:cNvSpPr>
            <a:spLocks noGrp="1"/>
          </p:cNvSpPr>
          <p:nvPr>
            <p:ph type="sldNum" sz="quarter" idx="10"/>
          </p:nvPr>
        </p:nvSpPr>
        <p:spPr/>
        <p:txBody>
          <a:bodyPr/>
          <a:lstStyle/>
          <a:p>
            <a:pPr>
              <a:defRPr/>
            </a:pPr>
            <a:fld id="{A38CC850-D692-48BB-8DB6-5FF9BA24F867}" type="slidenum">
              <a:rPr lang="en-US" smtClean="0"/>
              <a:pPr>
                <a:defRPr/>
              </a:pPr>
              <a:t>13</a:t>
            </a:fld>
            <a:endParaRPr lang="en-US"/>
          </a:p>
        </p:txBody>
      </p:sp>
    </p:spTree>
    <p:extLst>
      <p:ext uri="{BB962C8B-B14F-4D97-AF65-F5344CB8AC3E}">
        <p14:creationId xmlns:p14="http://schemas.microsoft.com/office/powerpoint/2010/main" xmlns="" val="1380431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sz="2400" dirty="0" smtClean="0"/>
              <a:t>We have got a handle on our pension obligations….</a:t>
            </a:r>
            <a:endParaRPr lang="en-US" sz="2400" dirty="0"/>
          </a:p>
        </p:txBody>
      </p:sp>
      <p:sp>
        <p:nvSpPr>
          <p:cNvPr id="4" name="Slide Number Placeholder 3"/>
          <p:cNvSpPr>
            <a:spLocks noGrp="1"/>
          </p:cNvSpPr>
          <p:nvPr>
            <p:ph type="sldNum" sz="quarter" idx="10"/>
          </p:nvPr>
        </p:nvSpPr>
        <p:spPr/>
        <p:txBody>
          <a:bodyPr/>
          <a:lstStyle/>
          <a:p>
            <a:pPr>
              <a:defRPr/>
            </a:pPr>
            <a:fld id="{A38CC850-D692-48BB-8DB6-5FF9BA24F867}" type="slidenum">
              <a:rPr lang="en-US" smtClean="0"/>
              <a:pPr>
                <a:defRPr/>
              </a:pPr>
              <a:t>14</a:t>
            </a:fld>
            <a:endParaRPr lang="en-US"/>
          </a:p>
        </p:txBody>
      </p:sp>
    </p:spTree>
    <p:extLst>
      <p:ext uri="{BB962C8B-B14F-4D97-AF65-F5344CB8AC3E}">
        <p14:creationId xmlns:p14="http://schemas.microsoft.com/office/powerpoint/2010/main" xmlns="" val="1444146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171450" lvl="0" indent="-171450">
              <a:buFont typeface="Arial" pitchFamily="34" charset="0"/>
              <a:buChar char="•"/>
            </a:pPr>
            <a:r>
              <a:rPr lang="en-US" sz="1900" dirty="0" smtClean="0"/>
              <a:t>Sustainability is also taking care of what you already have…</a:t>
            </a:r>
          </a:p>
          <a:p>
            <a:pPr marL="171450" lvl="0" indent="-171450">
              <a:buFont typeface="Arial" pitchFamily="34" charset="0"/>
              <a:buChar char="•"/>
            </a:pPr>
            <a:r>
              <a:rPr lang="en-US" sz="1900" dirty="0" smtClean="0"/>
              <a:t>Our biggest project right now is the rebuilding of our Trolley Blue Line.</a:t>
            </a:r>
          </a:p>
          <a:p>
            <a:pPr marL="171450" lvl="0" indent="-171450">
              <a:buFont typeface="Arial" pitchFamily="34" charset="0"/>
              <a:buChar char="•"/>
            </a:pPr>
            <a:r>
              <a:rPr lang="en-US" sz="1900" dirty="0" smtClean="0"/>
              <a:t>First built in 1981 on an existing rail line, many of its components are at the end of their useful life.</a:t>
            </a:r>
          </a:p>
          <a:p>
            <a:pPr marL="171450" lvl="0" indent="-171450">
              <a:buFont typeface="Arial" pitchFamily="34" charset="0"/>
              <a:buChar char="•"/>
            </a:pPr>
            <a:r>
              <a:rPr lang="en-US" sz="1900" dirty="0" smtClean="0"/>
              <a:t>We are replacing overhead catenary, installing new track, new  crossovers, new signals, new grade crossings and new substations. There also will be new station platforms from Old Town through Downtown, out to La Mesa and down to the border.</a:t>
            </a:r>
          </a:p>
          <a:p>
            <a:pPr marL="171450" lvl="0" indent="-171450">
              <a:buFont typeface="Arial" pitchFamily="34" charset="0"/>
              <a:buChar char="•"/>
            </a:pPr>
            <a:r>
              <a:rPr lang="en-US" sz="1900" dirty="0" smtClean="0"/>
              <a:t>It’s all to thoroughly modernize our nation’s oldest light rail line and to bring low floor cars to our entire system.</a:t>
            </a:r>
          </a:p>
          <a:p>
            <a:pPr marL="171450" lvl="0" indent="-171450">
              <a:buFont typeface="Arial" pitchFamily="34" charset="0"/>
              <a:buChar char="•"/>
            </a:pPr>
            <a:r>
              <a:rPr lang="en-US" sz="1900" dirty="0" smtClean="0"/>
              <a:t>We are already operating low-floor cars on the Green Line and Orange Line. </a:t>
            </a:r>
          </a:p>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A38CC850-D692-48BB-8DB6-5FF9BA24F867}"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171450" indent="-171450">
              <a:buFont typeface="Arial" pitchFamily="34" charset="0"/>
              <a:buChar char="•"/>
            </a:pPr>
            <a:r>
              <a:rPr lang="en-US" sz="2400" dirty="0" smtClean="0"/>
              <a:t>It is a project that will approach $600 million</a:t>
            </a:r>
          </a:p>
          <a:p>
            <a:pPr marL="171450" indent="-171450">
              <a:buFont typeface="Arial" pitchFamily="34" charset="0"/>
              <a:buChar char="•"/>
            </a:pPr>
            <a:r>
              <a:rPr lang="en-US" sz="2400" dirty="0" err="1" smtClean="0"/>
              <a:t>UsedARRA</a:t>
            </a:r>
            <a:r>
              <a:rPr lang="en-US" sz="2400" dirty="0" smtClean="0"/>
              <a:t> money, State bond money and local taxes</a:t>
            </a:r>
          </a:p>
          <a:p>
            <a:pPr marL="171450" indent="-171450">
              <a:buFont typeface="Arial" pitchFamily="34" charset="0"/>
              <a:buChar char="•"/>
            </a:pPr>
            <a:r>
              <a:rPr lang="en-US" sz="2400" dirty="0" smtClean="0"/>
              <a:t>Great example between agencies to identify funds and to coordinate construction</a:t>
            </a:r>
          </a:p>
        </p:txBody>
      </p:sp>
      <p:sp>
        <p:nvSpPr>
          <p:cNvPr id="4" name="Slide Number Placeholder 3"/>
          <p:cNvSpPr>
            <a:spLocks noGrp="1"/>
          </p:cNvSpPr>
          <p:nvPr>
            <p:ph type="sldNum" sz="quarter" idx="10"/>
          </p:nvPr>
        </p:nvSpPr>
        <p:spPr/>
        <p:txBody>
          <a:bodyPr/>
          <a:lstStyle/>
          <a:p>
            <a:pPr>
              <a:defRPr/>
            </a:pPr>
            <a:fld id="{A38CC850-D692-48BB-8DB6-5FF9BA24F867}"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sz="2400" dirty="0" smtClean="0"/>
              <a:t>Replaced shelters and platforms in 2011 along the Green and Orange Lines</a:t>
            </a:r>
            <a:endParaRPr lang="en-US" sz="2400" dirty="0"/>
          </a:p>
        </p:txBody>
      </p:sp>
      <p:sp>
        <p:nvSpPr>
          <p:cNvPr id="4" name="Slide Number Placeholder 3"/>
          <p:cNvSpPr>
            <a:spLocks noGrp="1"/>
          </p:cNvSpPr>
          <p:nvPr>
            <p:ph type="sldNum" sz="quarter" idx="10"/>
          </p:nvPr>
        </p:nvSpPr>
        <p:spPr/>
        <p:txBody>
          <a:bodyPr/>
          <a:lstStyle/>
          <a:p>
            <a:pPr>
              <a:defRPr/>
            </a:pPr>
            <a:fld id="{A38CC850-D692-48BB-8DB6-5FF9BA24F867}" type="slidenum">
              <a:rPr lang="en-US" smtClean="0"/>
              <a:pPr>
                <a:defRPr/>
              </a:pPr>
              <a:t>17</a:t>
            </a:fld>
            <a:endParaRPr lang="en-US"/>
          </a:p>
        </p:txBody>
      </p:sp>
    </p:spTree>
    <p:extLst>
      <p:ext uri="{BB962C8B-B14F-4D97-AF65-F5344CB8AC3E}">
        <p14:creationId xmlns:p14="http://schemas.microsoft.com/office/powerpoint/2010/main" xmlns="" val="16762790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sz="2400" dirty="0" err="1" smtClean="0"/>
              <a:t>Relaigned</a:t>
            </a:r>
            <a:r>
              <a:rPr lang="en-US" sz="2400" dirty="0" smtClean="0"/>
              <a:t> Green Line to have go through Old Town all the way to Downtown in 2012</a:t>
            </a:r>
          </a:p>
          <a:p>
            <a:endParaRPr lang="en-US" sz="2400" dirty="0"/>
          </a:p>
        </p:txBody>
      </p:sp>
      <p:sp>
        <p:nvSpPr>
          <p:cNvPr id="4" name="Slide Number Placeholder 3"/>
          <p:cNvSpPr>
            <a:spLocks noGrp="1"/>
          </p:cNvSpPr>
          <p:nvPr>
            <p:ph type="sldNum" sz="quarter" idx="10"/>
          </p:nvPr>
        </p:nvSpPr>
        <p:spPr/>
        <p:txBody>
          <a:bodyPr/>
          <a:lstStyle/>
          <a:p>
            <a:pPr>
              <a:defRPr/>
            </a:pPr>
            <a:fld id="{A38CC850-D692-48BB-8DB6-5FF9BA24F867}" type="slidenum">
              <a:rPr lang="en-US" smtClean="0"/>
              <a:pPr>
                <a:defRPr/>
              </a:pPr>
              <a:t>18</a:t>
            </a:fld>
            <a:endParaRPr lang="en-US"/>
          </a:p>
        </p:txBody>
      </p:sp>
    </p:spTree>
    <p:extLst>
      <p:ext uri="{BB962C8B-B14F-4D97-AF65-F5344CB8AC3E}">
        <p14:creationId xmlns:p14="http://schemas.microsoft.com/office/powerpoint/2010/main" xmlns="" val="31259876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sz="2400" dirty="0" smtClean="0"/>
              <a:t>Opened Orange Line in January 2013</a:t>
            </a:r>
            <a:endParaRPr lang="en-US" sz="2400" dirty="0"/>
          </a:p>
        </p:txBody>
      </p:sp>
      <p:sp>
        <p:nvSpPr>
          <p:cNvPr id="4" name="Slide Number Placeholder 3"/>
          <p:cNvSpPr>
            <a:spLocks noGrp="1"/>
          </p:cNvSpPr>
          <p:nvPr>
            <p:ph type="sldNum" sz="quarter" idx="10"/>
          </p:nvPr>
        </p:nvSpPr>
        <p:spPr/>
        <p:txBody>
          <a:bodyPr/>
          <a:lstStyle/>
          <a:p>
            <a:pPr>
              <a:defRPr/>
            </a:pPr>
            <a:fld id="{A38CC850-D692-48BB-8DB6-5FF9BA24F867}" type="slidenum">
              <a:rPr lang="en-US" smtClean="0"/>
              <a:pPr>
                <a:defRPr/>
              </a:pPr>
              <a:t>19</a:t>
            </a:fld>
            <a:endParaRPr lang="en-US"/>
          </a:p>
        </p:txBody>
      </p:sp>
    </p:spTree>
    <p:extLst>
      <p:ext uri="{BB962C8B-B14F-4D97-AF65-F5344CB8AC3E}">
        <p14:creationId xmlns:p14="http://schemas.microsoft.com/office/powerpoint/2010/main" xmlns="" val="3434895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171450" indent="-171450">
              <a:buFont typeface="Arial" pitchFamily="34" charset="0"/>
              <a:buChar char="•"/>
            </a:pPr>
            <a:r>
              <a:rPr lang="en-US" sz="2400" dirty="0" smtClean="0"/>
              <a:t>Pleasure to be here</a:t>
            </a:r>
          </a:p>
          <a:p>
            <a:pPr marL="171450" indent="-171450">
              <a:buFont typeface="Arial" pitchFamily="34" charset="0"/>
              <a:buChar char="•"/>
            </a:pPr>
            <a:r>
              <a:rPr lang="en-US" sz="2400" dirty="0" smtClean="0"/>
              <a:t>Transit is my passion</a:t>
            </a:r>
          </a:p>
          <a:p>
            <a:pPr marL="171450" indent="-171450">
              <a:buFont typeface="Arial" pitchFamily="34" charset="0"/>
              <a:buChar char="•"/>
            </a:pPr>
            <a:r>
              <a:rPr lang="en-US" sz="2400" dirty="0" smtClean="0"/>
              <a:t>Key to establishing sustainable economies, growth  strategies  and ecologies</a:t>
            </a:r>
          </a:p>
          <a:p>
            <a:pPr marL="171450" indent="-171450">
              <a:buFont typeface="Arial" pitchFamily="34" charset="0"/>
              <a:buChar char="•"/>
            </a:pPr>
            <a:r>
              <a:rPr lang="en-US" sz="2400" dirty="0" smtClean="0"/>
              <a:t>Will focus on these four topics:</a:t>
            </a:r>
          </a:p>
          <a:p>
            <a:pPr marL="628650" lvl="1" indent="-171450">
              <a:buFont typeface="Arial" pitchFamily="34" charset="0"/>
              <a:buChar char="•"/>
            </a:pPr>
            <a:r>
              <a:rPr lang="en-US" sz="2400" dirty="0" smtClean="0"/>
              <a:t>We’re we’ve been</a:t>
            </a:r>
          </a:p>
          <a:p>
            <a:pPr marL="628650" lvl="1" indent="-171450">
              <a:buFont typeface="Arial" pitchFamily="34" charset="0"/>
              <a:buChar char="•"/>
            </a:pPr>
            <a:r>
              <a:rPr lang="en-US" sz="2400" dirty="0" smtClean="0"/>
              <a:t>A look at today’s MTS system</a:t>
            </a:r>
          </a:p>
          <a:p>
            <a:pPr marL="628650" lvl="1" indent="-171450">
              <a:buFont typeface="Arial" pitchFamily="34" charset="0"/>
              <a:buChar char="•"/>
            </a:pPr>
            <a:r>
              <a:rPr lang="en-US" sz="2400" dirty="0" smtClean="0"/>
              <a:t>Where we’re headed</a:t>
            </a:r>
          </a:p>
          <a:p>
            <a:pPr marL="628650" lvl="1" indent="-171450">
              <a:buFont typeface="Arial" pitchFamily="34" charset="0"/>
              <a:buChar char="•"/>
            </a:pPr>
            <a:r>
              <a:rPr lang="en-US" sz="2400" dirty="0" smtClean="0"/>
              <a:t>The sustainability challenges we face</a:t>
            </a:r>
          </a:p>
          <a:p>
            <a:endParaRPr lang="en-US" dirty="0"/>
          </a:p>
        </p:txBody>
      </p:sp>
      <p:sp>
        <p:nvSpPr>
          <p:cNvPr id="4" name="Slide Number Placeholder 3"/>
          <p:cNvSpPr>
            <a:spLocks noGrp="1"/>
          </p:cNvSpPr>
          <p:nvPr>
            <p:ph type="sldNum" sz="quarter" idx="10"/>
          </p:nvPr>
        </p:nvSpPr>
        <p:spPr/>
        <p:txBody>
          <a:bodyPr/>
          <a:lstStyle/>
          <a:p>
            <a:pPr>
              <a:defRPr/>
            </a:pPr>
            <a:fld id="{A38CC850-D692-48BB-8DB6-5FF9BA24F867}" type="slidenum">
              <a:rPr lang="en-US" smtClean="0"/>
              <a:pPr>
                <a:defRPr/>
              </a:pPr>
              <a:t>2</a:t>
            </a:fld>
            <a:endParaRPr lang="en-US"/>
          </a:p>
        </p:txBody>
      </p:sp>
    </p:spTree>
    <p:extLst>
      <p:ext uri="{BB962C8B-B14F-4D97-AF65-F5344CB8AC3E}">
        <p14:creationId xmlns:p14="http://schemas.microsoft.com/office/powerpoint/2010/main" xmlns="" val="6594578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sz="2400" dirty="0" smtClean="0"/>
              <a:t>Will start Blue Line work next month and expect to begin low-floor operations in fall 2014</a:t>
            </a:r>
            <a:endParaRPr lang="en-US" sz="2400" dirty="0"/>
          </a:p>
        </p:txBody>
      </p:sp>
      <p:sp>
        <p:nvSpPr>
          <p:cNvPr id="4" name="Slide Number Placeholder 3"/>
          <p:cNvSpPr>
            <a:spLocks noGrp="1"/>
          </p:cNvSpPr>
          <p:nvPr>
            <p:ph type="sldNum" sz="quarter" idx="10"/>
          </p:nvPr>
        </p:nvSpPr>
        <p:spPr/>
        <p:txBody>
          <a:bodyPr/>
          <a:lstStyle/>
          <a:p>
            <a:pPr>
              <a:defRPr/>
            </a:pPr>
            <a:fld id="{A38CC850-D692-48BB-8DB6-5FF9BA24F867}" type="slidenum">
              <a:rPr lang="en-US" smtClean="0"/>
              <a:pPr>
                <a:defRPr/>
              </a:pPr>
              <a:t>20</a:t>
            </a:fld>
            <a:endParaRPr lang="en-US"/>
          </a:p>
        </p:txBody>
      </p:sp>
    </p:spTree>
    <p:extLst>
      <p:ext uri="{BB962C8B-B14F-4D97-AF65-F5344CB8AC3E}">
        <p14:creationId xmlns:p14="http://schemas.microsoft.com/office/powerpoint/2010/main" xmlns="" val="1393240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sz="2400" dirty="0" smtClean="0"/>
              <a:t>We’ve also invested in new buses</a:t>
            </a:r>
          </a:p>
          <a:p>
            <a:pPr marL="171450" indent="-171450">
              <a:buFont typeface="Arial" pitchFamily="34" charset="0"/>
              <a:buChar char="•"/>
            </a:pPr>
            <a:r>
              <a:rPr lang="en-US" sz="2400" dirty="0" smtClean="0"/>
              <a:t>Fleet is now 80 percent CNG</a:t>
            </a:r>
          </a:p>
          <a:p>
            <a:pPr marL="171450" indent="-171450">
              <a:buFont typeface="Arial" pitchFamily="34" charset="0"/>
              <a:buChar char="•"/>
            </a:pPr>
            <a:r>
              <a:rPr lang="en-US" sz="2400" dirty="0" smtClean="0"/>
              <a:t>We have some gas hybrids</a:t>
            </a:r>
          </a:p>
          <a:p>
            <a:pPr marL="171450" indent="-171450">
              <a:buFont typeface="Arial" pitchFamily="34" charset="0"/>
              <a:buChar char="•"/>
            </a:pPr>
            <a:r>
              <a:rPr lang="en-US" sz="2400" dirty="0" smtClean="0"/>
              <a:t>Fleet has never been cleaner or better maintained</a:t>
            </a:r>
            <a:endParaRPr lang="en-US" sz="2400" dirty="0"/>
          </a:p>
        </p:txBody>
      </p:sp>
      <p:sp>
        <p:nvSpPr>
          <p:cNvPr id="4" name="Slide Number Placeholder 3"/>
          <p:cNvSpPr>
            <a:spLocks noGrp="1"/>
          </p:cNvSpPr>
          <p:nvPr>
            <p:ph type="sldNum" sz="quarter" idx="10"/>
          </p:nvPr>
        </p:nvSpPr>
        <p:spPr/>
        <p:txBody>
          <a:bodyPr/>
          <a:lstStyle/>
          <a:p>
            <a:pPr>
              <a:defRPr/>
            </a:pPr>
            <a:fld id="{A38CC850-D692-48BB-8DB6-5FF9BA24F867}" type="slidenum">
              <a:rPr lang="en-US" smtClean="0"/>
              <a:pPr>
                <a:defRPr/>
              </a:pPr>
              <a:t>21</a:t>
            </a:fld>
            <a:endParaRPr lang="en-US"/>
          </a:p>
        </p:txBody>
      </p:sp>
    </p:spTree>
    <p:extLst>
      <p:ext uri="{BB962C8B-B14F-4D97-AF65-F5344CB8AC3E}">
        <p14:creationId xmlns:p14="http://schemas.microsoft.com/office/powerpoint/2010/main" xmlns="" val="27405800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sz="2400" dirty="0" smtClean="0"/>
              <a:t>Also investing in our real estate assets</a:t>
            </a:r>
          </a:p>
          <a:p>
            <a:pPr marL="171450" indent="-171450">
              <a:buFont typeface="Arial" pitchFamily="34" charset="0"/>
              <a:buChar char="•"/>
            </a:pPr>
            <a:r>
              <a:rPr lang="en-US" sz="2400" dirty="0" smtClean="0"/>
              <a:t>New South Bay Maintenance Facility</a:t>
            </a:r>
          </a:p>
          <a:p>
            <a:pPr marL="171450" indent="-171450">
              <a:buFont typeface="Arial" pitchFamily="34" charset="0"/>
              <a:buChar char="•"/>
            </a:pPr>
            <a:r>
              <a:rPr lang="en-US" sz="2400" dirty="0" smtClean="0"/>
              <a:t>This is a rendering of our new facility in El Cajon, which will have a Silver LEED designation</a:t>
            </a:r>
            <a:endParaRPr lang="en-US" sz="2400" dirty="0"/>
          </a:p>
        </p:txBody>
      </p:sp>
      <p:sp>
        <p:nvSpPr>
          <p:cNvPr id="4" name="Slide Number Placeholder 3"/>
          <p:cNvSpPr>
            <a:spLocks noGrp="1"/>
          </p:cNvSpPr>
          <p:nvPr>
            <p:ph type="sldNum" sz="quarter" idx="10"/>
          </p:nvPr>
        </p:nvSpPr>
        <p:spPr/>
        <p:txBody>
          <a:bodyPr/>
          <a:lstStyle/>
          <a:p>
            <a:pPr>
              <a:defRPr/>
            </a:pPr>
            <a:fld id="{A38CC850-D692-48BB-8DB6-5FF9BA24F867}" type="slidenum">
              <a:rPr lang="en-US" smtClean="0"/>
              <a:pPr>
                <a:defRPr/>
              </a:pPr>
              <a:t>22</a:t>
            </a:fld>
            <a:endParaRPr lang="en-US"/>
          </a:p>
        </p:txBody>
      </p:sp>
    </p:spTree>
    <p:extLst>
      <p:ext uri="{BB962C8B-B14F-4D97-AF65-F5344CB8AC3E}">
        <p14:creationId xmlns:p14="http://schemas.microsoft.com/office/powerpoint/2010/main" xmlns="" val="38930367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sz="2400" dirty="0" smtClean="0"/>
              <a:t>So what likes ahead</a:t>
            </a:r>
          </a:p>
          <a:p>
            <a:pPr marL="171450" indent="-171450">
              <a:buFont typeface="Arial" pitchFamily="34" charset="0"/>
              <a:buChar char="•"/>
            </a:pPr>
            <a:r>
              <a:rPr lang="en-US" sz="2400" dirty="0" smtClean="0"/>
              <a:t>Mid-Coast Trolley</a:t>
            </a:r>
          </a:p>
          <a:p>
            <a:pPr marL="171450" indent="-171450">
              <a:buFont typeface="Arial" pitchFamily="34" charset="0"/>
              <a:buChar char="•"/>
            </a:pPr>
            <a:r>
              <a:rPr lang="en-US" sz="2400" dirty="0" smtClean="0"/>
              <a:t>11.6 miles from Old Town to UTC through UC San Diego</a:t>
            </a:r>
          </a:p>
          <a:p>
            <a:pPr marL="171450" indent="-171450">
              <a:buFont typeface="Arial" pitchFamily="34" charset="0"/>
              <a:buChar char="•"/>
            </a:pPr>
            <a:r>
              <a:rPr lang="en-US" sz="2400" dirty="0" smtClean="0"/>
              <a:t>Supported by all stakeholders</a:t>
            </a:r>
            <a:endParaRPr lang="en-US" sz="2400" dirty="0"/>
          </a:p>
        </p:txBody>
      </p:sp>
      <p:sp>
        <p:nvSpPr>
          <p:cNvPr id="4" name="Slide Number Placeholder 3"/>
          <p:cNvSpPr>
            <a:spLocks noGrp="1"/>
          </p:cNvSpPr>
          <p:nvPr>
            <p:ph type="sldNum" sz="quarter" idx="10"/>
          </p:nvPr>
        </p:nvSpPr>
        <p:spPr/>
        <p:txBody>
          <a:bodyPr/>
          <a:lstStyle/>
          <a:p>
            <a:pPr>
              <a:defRPr/>
            </a:pPr>
            <a:fld id="{A38CC850-D692-48BB-8DB6-5FF9BA24F867}"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sz="2400" dirty="0" smtClean="0"/>
              <a:t>Bus Rapid Transit routes will be introduced next year</a:t>
            </a:r>
          </a:p>
          <a:p>
            <a:pPr marL="171450" indent="-171450">
              <a:buFont typeface="Arial" pitchFamily="34" charset="0"/>
              <a:buChar char="•"/>
            </a:pPr>
            <a:r>
              <a:rPr lang="en-US" sz="2400" dirty="0" smtClean="0"/>
              <a:t>New level of service</a:t>
            </a:r>
          </a:p>
          <a:p>
            <a:pPr marL="171450" indent="-171450">
              <a:buFont typeface="Arial" pitchFamily="34" charset="0"/>
              <a:buChar char="•"/>
            </a:pPr>
            <a:r>
              <a:rPr lang="en-US" sz="2400" dirty="0" smtClean="0"/>
              <a:t>Higher frequency, center platforms on I-15 in mid-city, dedicated lanes in the South Bay, signal prioritization on El Cajon Blvd., next arrival signs and more.</a:t>
            </a:r>
          </a:p>
          <a:p>
            <a:pPr marL="171450" indent="-171450">
              <a:buFont typeface="Arial" pitchFamily="34" charset="0"/>
              <a:buChar char="•"/>
            </a:pPr>
            <a:endParaRPr lang="en-US" sz="2400" dirty="0"/>
          </a:p>
        </p:txBody>
      </p:sp>
      <p:sp>
        <p:nvSpPr>
          <p:cNvPr id="4" name="Slide Number Placeholder 3"/>
          <p:cNvSpPr>
            <a:spLocks noGrp="1"/>
          </p:cNvSpPr>
          <p:nvPr>
            <p:ph type="sldNum" sz="quarter" idx="10"/>
          </p:nvPr>
        </p:nvSpPr>
        <p:spPr/>
        <p:txBody>
          <a:bodyPr/>
          <a:lstStyle/>
          <a:p>
            <a:pPr>
              <a:defRPr/>
            </a:pPr>
            <a:fld id="{A38CC850-D692-48BB-8DB6-5FF9BA24F867}" type="slidenum">
              <a:rPr lang="en-US" smtClean="0"/>
              <a:pPr>
                <a:defRPr/>
              </a:pPr>
              <a:t>24</a:t>
            </a:fld>
            <a:endParaRPr lang="en-US"/>
          </a:p>
        </p:txBody>
      </p:sp>
    </p:spTree>
    <p:extLst>
      <p:ext uri="{BB962C8B-B14F-4D97-AF65-F5344CB8AC3E}">
        <p14:creationId xmlns:p14="http://schemas.microsoft.com/office/powerpoint/2010/main" xmlns="" val="39682909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7708" y="4298758"/>
            <a:ext cx="5661660" cy="4073918"/>
          </a:xfrm>
        </p:spPr>
        <p:txBody>
          <a:bodyPr>
            <a:normAutofit lnSpcReduction="10000"/>
          </a:bodyPr>
          <a:lstStyle/>
          <a:p>
            <a:pPr marL="171450" indent="-171450">
              <a:buFont typeface="Arial" pitchFamily="34" charset="0"/>
              <a:buChar char="•"/>
            </a:pPr>
            <a:r>
              <a:rPr lang="en-US" sz="2400" dirty="0" smtClean="0"/>
              <a:t>This is the 2050 plan for public transit.</a:t>
            </a:r>
          </a:p>
          <a:p>
            <a:pPr marL="171450" indent="-171450">
              <a:buFont typeface="Arial" pitchFamily="34" charset="0"/>
              <a:buChar char="•"/>
            </a:pPr>
            <a:r>
              <a:rPr lang="en-US" sz="2400" dirty="0" smtClean="0"/>
              <a:t>More rail.</a:t>
            </a:r>
          </a:p>
          <a:p>
            <a:pPr marL="171450" indent="-171450">
              <a:buFont typeface="Arial" pitchFamily="34" charset="0"/>
              <a:buChar char="•"/>
            </a:pPr>
            <a:r>
              <a:rPr lang="en-US" sz="2400" dirty="0" smtClean="0"/>
              <a:t>More BRT.</a:t>
            </a:r>
          </a:p>
          <a:p>
            <a:pPr marL="171450" indent="-171450">
              <a:buFont typeface="Arial" pitchFamily="34" charset="0"/>
              <a:buChar char="•"/>
            </a:pPr>
            <a:r>
              <a:rPr lang="en-US" sz="2400" dirty="0" smtClean="0"/>
              <a:t>More frequency.</a:t>
            </a:r>
          </a:p>
          <a:p>
            <a:pPr marL="171450" indent="-171450">
              <a:buFont typeface="Arial" pitchFamily="34" charset="0"/>
              <a:buChar char="•"/>
            </a:pPr>
            <a:r>
              <a:rPr lang="en-US" sz="2400" dirty="0" smtClean="0"/>
              <a:t>Longer span of service.</a:t>
            </a:r>
          </a:p>
          <a:p>
            <a:pPr marL="171450" indent="-171450">
              <a:buFont typeface="Arial" pitchFamily="34" charset="0"/>
              <a:buChar char="•"/>
            </a:pPr>
            <a:r>
              <a:rPr lang="en-US" sz="2400" dirty="0" smtClean="0"/>
              <a:t>All the things we need to encourage an even higher use of public transportation.</a:t>
            </a:r>
          </a:p>
          <a:p>
            <a:pPr marL="171450" indent="-171450">
              <a:buFont typeface="Arial" pitchFamily="34" charset="0"/>
              <a:buChar char="•"/>
            </a:pPr>
            <a:r>
              <a:rPr lang="en-US" sz="2400" dirty="0"/>
              <a:t>It is a good vision of how we can evolve and provide a greater share of the region’s transportation needs.</a:t>
            </a:r>
          </a:p>
          <a:p>
            <a:pPr marL="171450" indent="-171450">
              <a:buFont typeface="Arial" pitchFamily="34" charset="0"/>
              <a:buChar char="•"/>
            </a:pPr>
            <a:endParaRPr lang="en-US" sz="2400" dirty="0"/>
          </a:p>
        </p:txBody>
      </p:sp>
      <p:sp>
        <p:nvSpPr>
          <p:cNvPr id="4" name="Slide Number Placeholder 3"/>
          <p:cNvSpPr>
            <a:spLocks noGrp="1"/>
          </p:cNvSpPr>
          <p:nvPr>
            <p:ph type="sldNum" sz="quarter" idx="10"/>
          </p:nvPr>
        </p:nvSpPr>
        <p:spPr/>
        <p:txBody>
          <a:bodyPr/>
          <a:lstStyle/>
          <a:p>
            <a:pPr>
              <a:defRPr/>
            </a:pPr>
            <a:fld id="{A38CC850-D692-48BB-8DB6-5FF9BA24F867}"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sz="2000" dirty="0" smtClean="0"/>
              <a:t>In addressing sustainability, I think the question could be flipped:</a:t>
            </a:r>
          </a:p>
          <a:p>
            <a:pPr marL="171450" indent="-171450">
              <a:buFont typeface="Arial" pitchFamily="34" charset="0"/>
              <a:buChar char="•"/>
            </a:pPr>
            <a:r>
              <a:rPr lang="en-US" sz="2000" dirty="0" smtClean="0"/>
              <a:t>How will our region’s sustainability goals be achieved </a:t>
            </a:r>
            <a:r>
              <a:rPr lang="en-US" sz="2000" dirty="0" err="1" smtClean="0"/>
              <a:t>withhout</a:t>
            </a:r>
            <a:r>
              <a:rPr lang="en-US" sz="2000" dirty="0" smtClean="0"/>
              <a:t> transit.</a:t>
            </a:r>
          </a:p>
          <a:p>
            <a:pPr marL="171450" indent="-171450">
              <a:buFont typeface="Arial" pitchFamily="34" charset="0"/>
              <a:buChar char="•"/>
            </a:pPr>
            <a:r>
              <a:rPr lang="en-US" sz="2000" dirty="0" smtClean="0"/>
              <a:t>The environment will definitely suffer without more people using transit.</a:t>
            </a:r>
          </a:p>
          <a:p>
            <a:pPr marL="171450" indent="-171450">
              <a:buFont typeface="Arial" pitchFamily="34" charset="0"/>
              <a:buChar char="•"/>
            </a:pPr>
            <a:r>
              <a:rPr lang="en-US" sz="2000" dirty="0" smtClean="0"/>
              <a:t>If you want to lower your individual carbon footprint, there is no bigger way to make a positive impact than to give up your car and ride transit…</a:t>
            </a:r>
          </a:p>
          <a:p>
            <a:pPr marL="171450" indent="-171450">
              <a:buFont typeface="Arial" pitchFamily="34" charset="0"/>
              <a:buChar char="•"/>
            </a:pPr>
            <a:r>
              <a:rPr lang="en-US" sz="2000" dirty="0" smtClean="0"/>
              <a:t>It is astounding how much greenhouse gases are put into the air by each car.</a:t>
            </a:r>
          </a:p>
          <a:p>
            <a:pPr marL="171450" indent="-171450">
              <a:buFont typeface="Arial" pitchFamily="34" charset="0"/>
              <a:buChar char="•"/>
            </a:pPr>
            <a:endParaRPr lang="en-US" sz="2000" dirty="0" smtClean="0"/>
          </a:p>
          <a:p>
            <a:endParaRPr lang="en-US" dirty="0"/>
          </a:p>
        </p:txBody>
      </p:sp>
      <p:sp>
        <p:nvSpPr>
          <p:cNvPr id="4" name="Slide Number Placeholder 3"/>
          <p:cNvSpPr>
            <a:spLocks noGrp="1"/>
          </p:cNvSpPr>
          <p:nvPr>
            <p:ph type="sldNum" sz="quarter" idx="10"/>
          </p:nvPr>
        </p:nvSpPr>
        <p:spPr/>
        <p:txBody>
          <a:bodyPr/>
          <a:lstStyle/>
          <a:p>
            <a:pPr>
              <a:defRPr/>
            </a:pPr>
            <a:fld id="{A38CC850-D692-48BB-8DB6-5FF9BA24F867}" type="slidenum">
              <a:rPr lang="en-US" smtClean="0"/>
              <a:pPr>
                <a:defRPr/>
              </a:pPr>
              <a:t>26</a:t>
            </a:fld>
            <a:endParaRPr lang="en-US"/>
          </a:p>
        </p:txBody>
      </p:sp>
    </p:spTree>
    <p:extLst>
      <p:ext uri="{BB962C8B-B14F-4D97-AF65-F5344CB8AC3E}">
        <p14:creationId xmlns:p14="http://schemas.microsoft.com/office/powerpoint/2010/main" xmlns="" val="5689853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2537" y="639762"/>
            <a:ext cx="4527550" cy="3395662"/>
          </a:xfrm>
        </p:spPr>
      </p:sp>
      <p:sp>
        <p:nvSpPr>
          <p:cNvPr id="3" name="Notes Placeholder 2"/>
          <p:cNvSpPr>
            <a:spLocks noGrp="1"/>
          </p:cNvSpPr>
          <p:nvPr>
            <p:ph type="body" idx="1"/>
          </p:nvPr>
        </p:nvSpPr>
        <p:spPr/>
        <p:txBody>
          <a:bodyPr>
            <a:normAutofit fontScale="92500"/>
          </a:bodyPr>
          <a:lstStyle/>
          <a:p>
            <a:pPr marL="171450" indent="-171450">
              <a:buFont typeface="Arial" pitchFamily="34" charset="0"/>
              <a:buChar char="•"/>
            </a:pPr>
            <a:r>
              <a:rPr lang="en-US" sz="1400" dirty="0" smtClean="0"/>
              <a:t>Our built environment will suffer.</a:t>
            </a:r>
          </a:p>
          <a:p>
            <a:pPr marL="171450" indent="-171450">
              <a:buFont typeface="Arial" pitchFamily="34" charset="0"/>
              <a:buChar char="•"/>
            </a:pPr>
            <a:r>
              <a:rPr lang="en-US" sz="1400" dirty="0" smtClean="0"/>
              <a:t>Some people oppose our BRT project because buses use Broadway. They are opposed to utilizing off-street parking for bus layovers. </a:t>
            </a:r>
            <a:endParaRPr lang="en-US" sz="1400" dirty="0"/>
          </a:p>
          <a:p>
            <a:pPr marL="171450" indent="-171450">
              <a:buFont typeface="Arial" pitchFamily="34" charset="0"/>
              <a:buChar char="•"/>
            </a:pPr>
            <a:r>
              <a:rPr lang="en-US" sz="1400" dirty="0" smtClean="0"/>
              <a:t>They want our buses and trolleys to stop at the outskirts of downtown and have everyone transfer to small fans just minutes from their final stop.</a:t>
            </a:r>
          </a:p>
          <a:p>
            <a:pPr marL="171450" indent="-171450">
              <a:buFont typeface="Arial" pitchFamily="34" charset="0"/>
              <a:buChar char="•"/>
            </a:pPr>
            <a:r>
              <a:rPr lang="en-US" sz="1400" dirty="0" smtClean="0"/>
              <a:t>This picture illustrates two things…</a:t>
            </a:r>
          </a:p>
          <a:p>
            <a:pPr marL="228600" indent="-228600">
              <a:buFont typeface="Arial" pitchFamily="34" charset="0"/>
              <a:buChar char="•"/>
            </a:pPr>
            <a:r>
              <a:rPr lang="en-US" sz="1400" dirty="0" smtClean="0"/>
              <a:t>Buses transport many more people and have a far less impact on the downtown environment than cars</a:t>
            </a:r>
          </a:p>
          <a:p>
            <a:pPr marL="228600" indent="-228600">
              <a:buFont typeface="Arial" pitchFamily="34" charset="0"/>
              <a:buChar char="•"/>
            </a:pPr>
            <a:r>
              <a:rPr lang="en-US" sz="1400" dirty="0" smtClean="0"/>
              <a:t>Secondly, downtown San Diego is expected to grow by tens of thousands of people over the next couple of decades…. That growth cannot be supported without public transportation. Streets would be gridlock. Parking would be insufficient and if you could lease a space, the cost would be astronomical.</a:t>
            </a:r>
          </a:p>
          <a:p>
            <a:pPr marL="171450" indent="-171450">
              <a:buFont typeface="Arial" pitchFamily="34" charset="0"/>
              <a:buChar char="•"/>
            </a:pPr>
            <a:r>
              <a:rPr lang="en-US" sz="1400" dirty="0" smtClean="0"/>
              <a:t>2008 study revealed that a downtown development scenario relying more heavily on transit could eliminate the need for 21,000 new parking spaces.</a:t>
            </a:r>
          </a:p>
          <a:p>
            <a:pPr marL="171450" indent="-171450">
              <a:buFont typeface="Arial" pitchFamily="34" charset="0"/>
              <a:buChar char="•"/>
            </a:pPr>
            <a:r>
              <a:rPr lang="en-US" sz="1400" dirty="0" smtClean="0"/>
              <a:t>At about $20k per space (in an above-ground structure)O that’s  a savings of about $450 million. That buys a lot of transit. </a:t>
            </a:r>
            <a:endParaRPr lang="en-US" dirty="0"/>
          </a:p>
        </p:txBody>
      </p:sp>
      <p:sp>
        <p:nvSpPr>
          <p:cNvPr id="4" name="Slide Number Placeholder 3"/>
          <p:cNvSpPr>
            <a:spLocks noGrp="1"/>
          </p:cNvSpPr>
          <p:nvPr>
            <p:ph type="sldNum" sz="quarter" idx="10"/>
          </p:nvPr>
        </p:nvSpPr>
        <p:spPr/>
        <p:txBody>
          <a:bodyPr/>
          <a:lstStyle/>
          <a:p>
            <a:pPr>
              <a:defRPr/>
            </a:pPr>
            <a:fld id="{A38CC850-D692-48BB-8DB6-5FF9BA24F867}" type="slidenum">
              <a:rPr lang="en-US" smtClean="0"/>
              <a:pPr>
                <a:defRPr/>
              </a:pPr>
              <a:t>27</a:t>
            </a:fld>
            <a:endParaRPr lang="en-US"/>
          </a:p>
        </p:txBody>
      </p:sp>
    </p:spTree>
    <p:extLst>
      <p:ext uri="{BB962C8B-B14F-4D97-AF65-F5344CB8AC3E}">
        <p14:creationId xmlns:p14="http://schemas.microsoft.com/office/powerpoint/2010/main" xmlns="" val="10565119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171450" indent="-171450">
              <a:buFont typeface="Arial" pitchFamily="34" charset="0"/>
              <a:buChar char="•"/>
            </a:pPr>
            <a:r>
              <a:rPr lang="en-US" sz="2400" dirty="0" smtClean="0"/>
              <a:t>The real threat is money</a:t>
            </a:r>
          </a:p>
          <a:p>
            <a:pPr marL="171450" indent="-171450">
              <a:buFont typeface="Arial" pitchFamily="34" charset="0"/>
              <a:buChar char="•"/>
            </a:pPr>
            <a:r>
              <a:rPr lang="en-US" sz="2400" dirty="0" smtClean="0"/>
              <a:t>The state robbed us of taxes that caused us to raise fares and cut service.</a:t>
            </a:r>
          </a:p>
          <a:p>
            <a:pPr marL="171450" indent="-171450">
              <a:buFont typeface="Arial" pitchFamily="34" charset="0"/>
              <a:buChar char="•"/>
            </a:pPr>
            <a:r>
              <a:rPr lang="en-US" sz="2400" dirty="0" smtClean="0"/>
              <a:t>That has been resolved, but that source of funds is always at risk.</a:t>
            </a:r>
          </a:p>
          <a:p>
            <a:pPr marL="171450" indent="-171450">
              <a:buFont typeface="Arial" pitchFamily="34" charset="0"/>
              <a:buChar char="•"/>
            </a:pPr>
            <a:r>
              <a:rPr lang="en-US" sz="2400" dirty="0" smtClean="0"/>
              <a:t>Level of public subsidy is very low in San Diego compared to other systems.</a:t>
            </a:r>
          </a:p>
          <a:p>
            <a:pPr marL="171450" indent="-171450">
              <a:buFont typeface="Arial" pitchFamily="34" charset="0"/>
              <a:buChar char="•"/>
            </a:pPr>
            <a:r>
              <a:rPr lang="en-US" sz="2400" dirty="0" smtClean="0"/>
              <a:t>So, to ensure that our system is sustainable, I urge you all to support more transit, vote for initiatives that pay for more transit, and ride transit as often as </a:t>
            </a:r>
            <a:r>
              <a:rPr lang="en-US" sz="2400" smtClean="0"/>
              <a:t>you can.</a:t>
            </a:r>
            <a:endParaRPr lang="en-US" sz="2400" dirty="0" smtClean="0"/>
          </a:p>
        </p:txBody>
      </p:sp>
      <p:sp>
        <p:nvSpPr>
          <p:cNvPr id="4" name="Slide Number Placeholder 3"/>
          <p:cNvSpPr>
            <a:spLocks noGrp="1"/>
          </p:cNvSpPr>
          <p:nvPr>
            <p:ph type="sldNum" sz="quarter" idx="10"/>
          </p:nvPr>
        </p:nvSpPr>
        <p:spPr/>
        <p:txBody>
          <a:bodyPr/>
          <a:lstStyle/>
          <a:p>
            <a:pPr>
              <a:defRPr/>
            </a:pPr>
            <a:fld id="{A38CC850-D692-48BB-8DB6-5FF9BA24F867}" type="slidenum">
              <a:rPr lang="en-US" smtClean="0"/>
              <a:pPr>
                <a:defRPr/>
              </a:pPr>
              <a:t>28</a:t>
            </a:fld>
            <a:endParaRPr lang="en-US"/>
          </a:p>
        </p:txBody>
      </p:sp>
    </p:spTree>
    <p:extLst>
      <p:ext uri="{BB962C8B-B14F-4D97-AF65-F5344CB8AC3E}">
        <p14:creationId xmlns:p14="http://schemas.microsoft.com/office/powerpoint/2010/main" xmlns="" val="85824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a:lstStyle/>
          <a:p>
            <a:endParaRPr lang="en-US" dirty="0" smtClean="0">
              <a:ea typeface="ＭＳ Ｐゴシック" pitchFamily="33" charset="-128"/>
            </a:endParaRPr>
          </a:p>
        </p:txBody>
      </p:sp>
      <p:sp>
        <p:nvSpPr>
          <p:cNvPr id="31748" name="Slide Number Placeholder 3"/>
          <p:cNvSpPr>
            <a:spLocks noGrp="1"/>
          </p:cNvSpPr>
          <p:nvPr>
            <p:ph type="sldNum" sz="quarter" idx="5"/>
          </p:nvPr>
        </p:nvSpPr>
        <p:spPr bwMode="auto">
          <a:noFill/>
          <a:ln>
            <a:miter lim="800000"/>
            <a:headEnd/>
            <a:tailEnd/>
          </a:ln>
        </p:spPr>
        <p:txBody>
          <a:bodyPr/>
          <a:lstStyle/>
          <a:p>
            <a:fld id="{39224497-0A27-4DF6-A39F-09D2FC7226A8}" type="slidenum">
              <a:rPr lang="en-US"/>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sz="2400" dirty="0" smtClean="0"/>
              <a:t>Here’s how it all started…</a:t>
            </a:r>
          </a:p>
          <a:p>
            <a:pPr marL="171450" indent="-171450">
              <a:buFont typeface="Arial" pitchFamily="34" charset="0"/>
              <a:buChar char="•"/>
            </a:pPr>
            <a:r>
              <a:rPr lang="en-US" sz="2400" dirty="0" smtClean="0"/>
              <a:t>1886, horse drawn vehicle up Broadway</a:t>
            </a:r>
          </a:p>
          <a:p>
            <a:pPr marL="171450" indent="-171450">
              <a:buFont typeface="Arial" pitchFamily="34" charset="0"/>
              <a:buChar char="•"/>
            </a:pPr>
            <a:r>
              <a:rPr lang="en-US" sz="2400" dirty="0" smtClean="0"/>
              <a:t>Upper left--- fifth avenue</a:t>
            </a:r>
          </a:p>
          <a:p>
            <a:pPr marL="171450" indent="-171450">
              <a:buFont typeface="Arial" pitchFamily="34" charset="0"/>
              <a:buChar char="•"/>
            </a:pPr>
            <a:r>
              <a:rPr lang="en-US" sz="2400" dirty="0" smtClean="0"/>
              <a:t>Lower left – one of the first San Diego Electric Railway cars, which started operating in the late 1800s</a:t>
            </a:r>
          </a:p>
        </p:txBody>
      </p:sp>
      <p:sp>
        <p:nvSpPr>
          <p:cNvPr id="4" name="Slide Number Placeholder 3"/>
          <p:cNvSpPr>
            <a:spLocks noGrp="1"/>
          </p:cNvSpPr>
          <p:nvPr>
            <p:ph type="sldNum" sz="quarter" idx="10"/>
          </p:nvPr>
        </p:nvSpPr>
        <p:spPr/>
        <p:txBody>
          <a:bodyPr/>
          <a:lstStyle/>
          <a:p>
            <a:pPr>
              <a:defRPr/>
            </a:pPr>
            <a:fld id="{A38CC850-D692-48BB-8DB6-5FF9BA24F867}" type="slidenum">
              <a:rPr lang="en-US" smtClean="0"/>
              <a:pPr>
                <a:defRPr/>
              </a:pPr>
              <a:t>3</a:t>
            </a:fld>
            <a:endParaRPr lang="en-US"/>
          </a:p>
        </p:txBody>
      </p:sp>
    </p:spTree>
    <p:extLst>
      <p:ext uri="{BB962C8B-B14F-4D97-AF65-F5344CB8AC3E}">
        <p14:creationId xmlns:p14="http://schemas.microsoft.com/office/powerpoint/2010/main" xmlns="" val="1143672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sz="2400" dirty="0" smtClean="0"/>
              <a:t>By 1915, big network of streetcars</a:t>
            </a:r>
          </a:p>
          <a:p>
            <a:pPr marL="171450" indent="-171450">
              <a:buFont typeface="Arial" pitchFamily="34" charset="0"/>
              <a:buChar char="•"/>
            </a:pPr>
            <a:r>
              <a:rPr lang="en-US" sz="2400" dirty="0" smtClean="0"/>
              <a:t>Border to downtown</a:t>
            </a:r>
          </a:p>
          <a:p>
            <a:pPr marL="171450" indent="-171450">
              <a:buFont typeface="Arial" pitchFamily="34" charset="0"/>
              <a:buChar char="•"/>
            </a:pPr>
            <a:r>
              <a:rPr lang="en-US" sz="2400" dirty="0" smtClean="0"/>
              <a:t>Point Loma to El Cajon</a:t>
            </a:r>
          </a:p>
          <a:p>
            <a:pPr marL="171450" indent="-171450">
              <a:buFont typeface="Arial" pitchFamily="34" charset="0"/>
              <a:buChar char="•"/>
            </a:pPr>
            <a:r>
              <a:rPr lang="en-US" sz="2400" dirty="0" smtClean="0"/>
              <a:t>Up to La Jolla over a causeway at the opening of Mission Bay</a:t>
            </a:r>
          </a:p>
          <a:p>
            <a:pPr marL="171450" indent="-171450">
              <a:buFont typeface="Arial" pitchFamily="34" charset="0"/>
              <a:buChar char="•"/>
            </a:pPr>
            <a:r>
              <a:rPr lang="en-US" sz="2400" dirty="0" err="1" smtClean="0"/>
              <a:t>Spreckles</a:t>
            </a:r>
            <a:r>
              <a:rPr lang="en-US" sz="2400" dirty="0" smtClean="0"/>
              <a:t> built to promote development along El Cajon Boulevard</a:t>
            </a:r>
          </a:p>
        </p:txBody>
      </p:sp>
      <p:sp>
        <p:nvSpPr>
          <p:cNvPr id="4" name="Slide Number Placeholder 3"/>
          <p:cNvSpPr>
            <a:spLocks noGrp="1"/>
          </p:cNvSpPr>
          <p:nvPr>
            <p:ph type="sldNum" sz="quarter" idx="10"/>
          </p:nvPr>
        </p:nvSpPr>
        <p:spPr/>
        <p:txBody>
          <a:bodyPr/>
          <a:lstStyle/>
          <a:p>
            <a:pPr>
              <a:defRPr/>
            </a:pPr>
            <a:fld id="{A38CC850-D692-48BB-8DB6-5FF9BA24F867}" type="slidenum">
              <a:rPr lang="en-US" smtClean="0"/>
              <a:pPr>
                <a:defRPr/>
              </a:pPr>
              <a:t>4</a:t>
            </a:fld>
            <a:endParaRPr lang="en-US"/>
          </a:p>
        </p:txBody>
      </p:sp>
    </p:spTree>
    <p:extLst>
      <p:ext uri="{BB962C8B-B14F-4D97-AF65-F5344CB8AC3E}">
        <p14:creationId xmlns:p14="http://schemas.microsoft.com/office/powerpoint/2010/main" xmlns="" val="3232725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47737" y="4373562"/>
            <a:ext cx="5661660" cy="4073918"/>
          </a:xfrm>
        </p:spPr>
        <p:txBody>
          <a:bodyPr>
            <a:normAutofit fontScale="77500" lnSpcReduction="20000"/>
          </a:bodyPr>
          <a:lstStyle/>
          <a:p>
            <a:pPr marL="171450" indent="-171450">
              <a:buFont typeface="Arial" pitchFamily="34" charset="0"/>
              <a:buChar char="•"/>
            </a:pPr>
            <a:r>
              <a:rPr lang="en-US" sz="2800" dirty="0" smtClean="0"/>
              <a:t>Light rail use expanded  until the early 1920s…</a:t>
            </a:r>
          </a:p>
          <a:p>
            <a:pPr marL="171450" indent="-171450">
              <a:buFont typeface="Arial" pitchFamily="34" charset="0"/>
              <a:buChar char="•"/>
            </a:pPr>
            <a:r>
              <a:rPr lang="en-US" sz="2800" dirty="0" smtClean="0"/>
              <a:t>In the late 20s, buses began to displace rail lines.</a:t>
            </a:r>
          </a:p>
          <a:p>
            <a:pPr marL="171450" indent="-171450">
              <a:buFont typeface="Arial" pitchFamily="34" charset="0"/>
              <a:buChar char="•"/>
            </a:pPr>
            <a:r>
              <a:rPr lang="en-US" sz="2800" dirty="0" smtClean="0"/>
              <a:t>One-by-one rail lines were discontinued.</a:t>
            </a:r>
          </a:p>
          <a:p>
            <a:pPr marL="171450" indent="-171450">
              <a:buFont typeface="Arial" pitchFamily="34" charset="0"/>
              <a:buChar char="•"/>
            </a:pPr>
            <a:r>
              <a:rPr lang="en-US" sz="2800" dirty="0" smtClean="0"/>
              <a:t>Our bus routes 2, 7 and 11 were all old route numbers for trolley lines.</a:t>
            </a:r>
          </a:p>
          <a:p>
            <a:pPr marL="171450" indent="-171450">
              <a:buFont typeface="Arial" pitchFamily="34" charset="0"/>
              <a:buChar char="•"/>
            </a:pPr>
            <a:r>
              <a:rPr lang="en-US" sz="2800" dirty="0" smtClean="0"/>
              <a:t>Finally, on April 23, 1949, the last San Diego Street Car made its run up Route  7 from San Diego to La Mesa.</a:t>
            </a:r>
          </a:p>
          <a:p>
            <a:pPr marL="171450" indent="-171450">
              <a:buFont typeface="Arial" pitchFamily="34" charset="0"/>
              <a:buChar char="•"/>
            </a:pPr>
            <a:r>
              <a:rPr lang="en-US" sz="2800" dirty="0" smtClean="0"/>
              <a:t>That day, a bus parade up Broadway, led by the last trolley car, ushered in a new era for transportation.</a:t>
            </a:r>
          </a:p>
          <a:p>
            <a:endParaRPr lang="en-US" dirty="0" smtClean="0"/>
          </a:p>
        </p:txBody>
      </p:sp>
      <p:sp>
        <p:nvSpPr>
          <p:cNvPr id="4" name="Slide Number Placeholder 3"/>
          <p:cNvSpPr>
            <a:spLocks noGrp="1"/>
          </p:cNvSpPr>
          <p:nvPr>
            <p:ph type="sldNum" sz="quarter" idx="10"/>
          </p:nvPr>
        </p:nvSpPr>
        <p:spPr/>
        <p:txBody>
          <a:bodyPr/>
          <a:lstStyle/>
          <a:p>
            <a:pPr>
              <a:defRPr/>
            </a:pPr>
            <a:fld id="{A38CC850-D692-48BB-8DB6-5FF9BA24F867}" type="slidenum">
              <a:rPr lang="en-US" smtClean="0"/>
              <a:pPr>
                <a:defRPr/>
              </a:pPr>
              <a:t>5</a:t>
            </a:fld>
            <a:endParaRPr lang="en-US"/>
          </a:p>
        </p:txBody>
      </p:sp>
    </p:spTree>
    <p:extLst>
      <p:ext uri="{BB962C8B-B14F-4D97-AF65-F5344CB8AC3E}">
        <p14:creationId xmlns:p14="http://schemas.microsoft.com/office/powerpoint/2010/main" xmlns="" val="4110981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171450" indent="-171450">
              <a:buFont typeface="Arial" pitchFamily="34" charset="0"/>
              <a:buChar char="•"/>
            </a:pPr>
            <a:r>
              <a:rPr lang="en-US" sz="1600" dirty="0" smtClean="0"/>
              <a:t>Quick diversion</a:t>
            </a:r>
          </a:p>
          <a:p>
            <a:pPr marL="171450" indent="-171450">
              <a:buFont typeface="Arial" pitchFamily="34" charset="0"/>
              <a:buChar char="•"/>
            </a:pPr>
            <a:r>
              <a:rPr lang="en-US" sz="1600" dirty="0" smtClean="0"/>
              <a:t>About 15 years after this region went to buses, </a:t>
            </a:r>
            <a:r>
              <a:rPr lang="en-US" sz="1600" dirty="0" err="1" smtClean="0"/>
              <a:t>Curiitiba</a:t>
            </a:r>
            <a:r>
              <a:rPr lang="en-US" sz="1600" dirty="0" smtClean="0"/>
              <a:t>, Brazil, made a drastically different decision</a:t>
            </a:r>
          </a:p>
          <a:p>
            <a:pPr marL="171450" indent="-171450">
              <a:buFont typeface="Arial" pitchFamily="34" charset="0"/>
              <a:buChar char="•"/>
            </a:pPr>
            <a:r>
              <a:rPr lang="en-US" sz="1600" dirty="0" smtClean="0"/>
              <a:t>“Why can’t you be like Curitiba,” people ask. </a:t>
            </a:r>
          </a:p>
          <a:p>
            <a:pPr marL="171450" indent="-171450">
              <a:buFont typeface="Arial" pitchFamily="34" charset="0"/>
              <a:buChar char="•"/>
            </a:pPr>
            <a:r>
              <a:rPr lang="en-US" sz="1600" dirty="0" smtClean="0"/>
              <a:t>It all has to do with planning.</a:t>
            </a:r>
          </a:p>
          <a:p>
            <a:pPr marL="171450" indent="-171450">
              <a:buFont typeface="Arial" pitchFamily="34" charset="0"/>
              <a:buChar char="•"/>
            </a:pPr>
            <a:r>
              <a:rPr lang="en-US" sz="1600" dirty="0" smtClean="0"/>
              <a:t>In 1965 ,Curitiba, knowing it was going to grow rapidly, decided that public transportation would be the backbone of its city….</a:t>
            </a:r>
          </a:p>
          <a:p>
            <a:pPr marL="171450" indent="-171450">
              <a:buFont typeface="Arial" pitchFamily="34" charset="0"/>
              <a:buChar char="•"/>
            </a:pPr>
            <a:r>
              <a:rPr lang="en-US" sz="1600" dirty="0" smtClean="0"/>
              <a:t>Today, the urban core of Curitiba is about 166 square miles.</a:t>
            </a:r>
          </a:p>
          <a:p>
            <a:pPr marL="171450" indent="-171450">
              <a:buFont typeface="Arial" pitchFamily="34" charset="0"/>
              <a:buChar char="•"/>
            </a:pPr>
            <a:r>
              <a:rPr lang="en-US" sz="1600" dirty="0" smtClean="0"/>
              <a:t>1.7 million people live there.</a:t>
            </a:r>
          </a:p>
          <a:p>
            <a:pPr marL="171450" indent="-171450">
              <a:buFont typeface="Arial" pitchFamily="34" charset="0"/>
              <a:buChar char="•"/>
            </a:pPr>
            <a:r>
              <a:rPr lang="en-US" sz="1600" dirty="0" smtClean="0"/>
              <a:t>No parking is allowed in the city core.,</a:t>
            </a:r>
          </a:p>
          <a:p>
            <a:pPr marL="171450" indent="-171450">
              <a:buFont typeface="Arial" pitchFamily="34" charset="0"/>
              <a:buChar char="•"/>
            </a:pPr>
            <a:r>
              <a:rPr lang="en-US" sz="1600" dirty="0" smtClean="0"/>
              <a:t>As a result that have 1,600 buses carrying about 2 million people a day.</a:t>
            </a:r>
            <a:endParaRPr lang="en-US" sz="1600" dirty="0"/>
          </a:p>
        </p:txBody>
      </p:sp>
      <p:sp>
        <p:nvSpPr>
          <p:cNvPr id="4" name="Slide Number Placeholder 3"/>
          <p:cNvSpPr>
            <a:spLocks noGrp="1"/>
          </p:cNvSpPr>
          <p:nvPr>
            <p:ph type="sldNum" sz="quarter" idx="10"/>
          </p:nvPr>
        </p:nvSpPr>
        <p:spPr/>
        <p:txBody>
          <a:bodyPr/>
          <a:lstStyle/>
          <a:p>
            <a:pPr>
              <a:defRPr/>
            </a:pPr>
            <a:fld id="{A38CC850-D692-48BB-8DB6-5FF9BA24F867}" type="slidenum">
              <a:rPr lang="en-US" smtClean="0"/>
              <a:pPr>
                <a:defRPr/>
              </a:pPr>
              <a:t>6</a:t>
            </a:fld>
            <a:endParaRPr lang="en-US"/>
          </a:p>
        </p:txBody>
      </p:sp>
    </p:spTree>
    <p:extLst>
      <p:ext uri="{BB962C8B-B14F-4D97-AF65-F5344CB8AC3E}">
        <p14:creationId xmlns:p14="http://schemas.microsoft.com/office/powerpoint/2010/main" xmlns="" val="3752423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sz="2400" dirty="0" smtClean="0"/>
              <a:t>Here’s what it looks like,</a:t>
            </a:r>
          </a:p>
          <a:p>
            <a:pPr marL="171450" indent="-171450">
              <a:buFont typeface="Arial" pitchFamily="34" charset="0"/>
              <a:buChar char="•"/>
            </a:pPr>
            <a:r>
              <a:rPr lang="en-US" sz="2400" dirty="0" smtClean="0"/>
              <a:t>And the inset shows one of its rail-like Bus Rapid Transit stations.</a:t>
            </a:r>
            <a:endParaRPr lang="en-US" sz="2400" dirty="0"/>
          </a:p>
        </p:txBody>
      </p:sp>
      <p:sp>
        <p:nvSpPr>
          <p:cNvPr id="4" name="Slide Number Placeholder 3"/>
          <p:cNvSpPr>
            <a:spLocks noGrp="1"/>
          </p:cNvSpPr>
          <p:nvPr>
            <p:ph type="sldNum" sz="quarter" idx="10"/>
          </p:nvPr>
        </p:nvSpPr>
        <p:spPr/>
        <p:txBody>
          <a:bodyPr/>
          <a:lstStyle/>
          <a:p>
            <a:pPr>
              <a:defRPr/>
            </a:pPr>
            <a:fld id="{A38CC850-D692-48BB-8DB6-5FF9BA24F867}" type="slidenum">
              <a:rPr lang="en-US" smtClean="0"/>
              <a:pPr>
                <a:defRPr/>
              </a:pPr>
              <a:t>7</a:t>
            </a:fld>
            <a:endParaRPr lang="en-US"/>
          </a:p>
        </p:txBody>
      </p:sp>
    </p:spTree>
    <p:extLst>
      <p:ext uri="{BB962C8B-B14F-4D97-AF65-F5344CB8AC3E}">
        <p14:creationId xmlns:p14="http://schemas.microsoft.com/office/powerpoint/2010/main" xmlns="" val="2713365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indent="-342900">
              <a:buFont typeface="Arial" pitchFamily="34" charset="0"/>
              <a:buChar char="•"/>
            </a:pPr>
            <a:r>
              <a:rPr lang="en-US" sz="2400" dirty="0" smtClean="0"/>
              <a:t>About the same time, San Diego, and the rest of the nation, was busy building freeways.</a:t>
            </a:r>
          </a:p>
          <a:p>
            <a:pPr marL="342900" indent="-342900">
              <a:buFont typeface="Arial" pitchFamily="34" charset="0"/>
              <a:buChar char="•"/>
            </a:pPr>
            <a:r>
              <a:rPr lang="en-US" sz="2400" dirty="0" smtClean="0"/>
              <a:t>Our region sprawled.</a:t>
            </a:r>
          </a:p>
          <a:p>
            <a:pPr marL="342900" indent="-342900">
              <a:buFont typeface="Arial" pitchFamily="34" charset="0"/>
              <a:buChar char="•"/>
            </a:pPr>
            <a:r>
              <a:rPr lang="en-US" sz="2400" dirty="0" smtClean="0"/>
              <a:t>Today, about the same population is spread over a much wider area.</a:t>
            </a:r>
          </a:p>
          <a:p>
            <a:pPr marL="342900" indent="-342900">
              <a:buFont typeface="Arial" pitchFamily="34" charset="0"/>
              <a:buChar char="•"/>
            </a:pPr>
            <a:r>
              <a:rPr lang="en-US" sz="2400" dirty="0" smtClean="0"/>
              <a:t>Our density is about 20% of Curitiba’s.</a:t>
            </a:r>
          </a:p>
          <a:p>
            <a:pPr marL="342900" indent="-342900">
              <a:buFont typeface="Arial" pitchFamily="34" charset="0"/>
              <a:buChar char="•"/>
            </a:pPr>
            <a:r>
              <a:rPr lang="en-US" sz="2400" dirty="0" smtClean="0"/>
              <a:t>It is a much hard region to serve with public transit.</a:t>
            </a:r>
            <a:endParaRPr lang="en-US" sz="2400" dirty="0"/>
          </a:p>
        </p:txBody>
      </p:sp>
      <p:sp>
        <p:nvSpPr>
          <p:cNvPr id="4" name="Slide Number Placeholder 3"/>
          <p:cNvSpPr>
            <a:spLocks noGrp="1"/>
          </p:cNvSpPr>
          <p:nvPr>
            <p:ph type="sldNum" sz="quarter" idx="10"/>
          </p:nvPr>
        </p:nvSpPr>
        <p:spPr/>
        <p:txBody>
          <a:bodyPr/>
          <a:lstStyle/>
          <a:p>
            <a:pPr>
              <a:defRPr/>
            </a:pPr>
            <a:fld id="{A38CC850-D692-48BB-8DB6-5FF9BA24F867}" type="slidenum">
              <a:rPr lang="en-US" smtClean="0"/>
              <a:pPr>
                <a:defRPr/>
              </a:pPr>
              <a:t>8</a:t>
            </a:fld>
            <a:endParaRPr lang="en-US"/>
          </a:p>
        </p:txBody>
      </p:sp>
    </p:spTree>
    <p:extLst>
      <p:ext uri="{BB962C8B-B14F-4D97-AF65-F5344CB8AC3E}">
        <p14:creationId xmlns:p14="http://schemas.microsoft.com/office/powerpoint/2010/main" xmlns="" val="4285646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95337" y="4449762"/>
            <a:ext cx="5661660" cy="4073918"/>
          </a:xfrm>
        </p:spPr>
        <p:txBody>
          <a:bodyPr>
            <a:normAutofit/>
          </a:bodyPr>
          <a:lstStyle/>
          <a:p>
            <a:pPr marL="171450" indent="-171450">
              <a:buFont typeface="Arial" pitchFamily="34" charset="0"/>
              <a:buChar char="•"/>
            </a:pPr>
            <a:r>
              <a:rPr lang="en-US" sz="2400" dirty="0" smtClean="0"/>
              <a:t>As a result of the path we chose, we now have a built environment that is much harder to serve with transit.</a:t>
            </a:r>
          </a:p>
          <a:p>
            <a:pPr marL="171450" indent="-171450">
              <a:buFont typeface="Arial" pitchFamily="34" charset="0"/>
              <a:buChar char="•"/>
            </a:pPr>
            <a:r>
              <a:rPr lang="en-US" sz="2400" dirty="0" smtClean="0"/>
              <a:t>Neither path is right or wrong, it just the result of different choices.</a:t>
            </a:r>
            <a:endParaRPr lang="en-US" sz="2400" dirty="0"/>
          </a:p>
        </p:txBody>
      </p:sp>
      <p:sp>
        <p:nvSpPr>
          <p:cNvPr id="4" name="Slide Number Placeholder 3"/>
          <p:cNvSpPr>
            <a:spLocks noGrp="1"/>
          </p:cNvSpPr>
          <p:nvPr>
            <p:ph type="sldNum" sz="quarter" idx="10"/>
          </p:nvPr>
        </p:nvSpPr>
        <p:spPr/>
        <p:txBody>
          <a:bodyPr/>
          <a:lstStyle/>
          <a:p>
            <a:pPr>
              <a:defRPr/>
            </a:pPr>
            <a:fld id="{A38CC850-D692-48BB-8DB6-5FF9BA24F867}" type="slidenum">
              <a:rPr lang="en-US" smtClean="0"/>
              <a:pPr>
                <a:defRPr/>
              </a:pPr>
              <a:t>9</a:t>
            </a:fld>
            <a:endParaRPr lang="en-US"/>
          </a:p>
        </p:txBody>
      </p:sp>
    </p:spTree>
    <p:extLst>
      <p:ext uri="{BB962C8B-B14F-4D97-AF65-F5344CB8AC3E}">
        <p14:creationId xmlns:p14="http://schemas.microsoft.com/office/powerpoint/2010/main" xmlns="" val="3728160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4A128A4B-ED00-4166-857D-5BC49FC0D177}" type="datetime1">
              <a:rPr lang="en-US"/>
              <a:pPr>
                <a:defRPr/>
              </a:pPr>
              <a:t>5/15/2013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555D7854-8C17-4E8E-888E-A35A17AE63F8}"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93AED85D-D431-4977-98E7-FB17422AC65E}" type="datetime1">
              <a:rPr lang="en-US"/>
              <a:pPr>
                <a:defRPr/>
              </a:pPr>
              <a:t>5/15/2013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8A293B58-6EDD-4790-879D-E0CA6AF9189E}"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B714880E-E9D1-4A4F-8DA4-D944BEC48E35}" type="datetime1">
              <a:rPr lang="en-US"/>
              <a:pPr>
                <a:defRPr/>
              </a:pPr>
              <a:t>5/15/2013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8DB95E1E-E3A2-4F08-9A5D-58ACF9C360B0}"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1199B95E-B4AD-4042-B3DC-4D089D727786}" type="datetime1">
              <a:rPr lang="en-US"/>
              <a:pPr>
                <a:defRPr/>
              </a:pPr>
              <a:t>5/15/2013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176C6B95-5407-4535-93BF-34DD543837B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8D887B6B-DBF8-44C0-9C6D-E262F2DAB136}" type="datetime1">
              <a:rPr lang="en-US"/>
              <a:pPr>
                <a:defRPr/>
              </a:pPr>
              <a:t>5/15/2013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1C26FC0B-2CA1-4FB0-A09B-DA9C9508867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253E31CF-C5B7-49B7-AD9C-1CB6CFE090AA}" type="datetime1">
              <a:rPr lang="en-US"/>
              <a:pPr>
                <a:defRPr/>
              </a:pPr>
              <a:t>5/15/2013</a:t>
            </a:fld>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endParaRPr lang="en-US"/>
          </a:p>
        </p:txBody>
      </p:sp>
      <p:sp>
        <p:nvSpPr>
          <p:cNvPr id="7"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2D123546-9F13-47FC-BEB1-46F92135C2D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B307E82B-08C2-4CBC-9CA2-AACAA5CFD798}" type="datetime1">
              <a:rPr lang="en-US"/>
              <a:pPr>
                <a:defRPr/>
              </a:pPr>
              <a:t>5/15/2013</a:t>
            </a:fld>
            <a:endParaRPr lang="en-US"/>
          </a:p>
        </p:txBody>
      </p:sp>
      <p:sp>
        <p:nvSpPr>
          <p:cNvPr id="8"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endParaRPr lang="en-US"/>
          </a:p>
        </p:txBody>
      </p:sp>
      <p:sp>
        <p:nvSpPr>
          <p:cNvPr id="9"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29AA49CA-C068-47C6-9C9B-B9F3D19BEAB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B3838F5B-0F01-4319-8457-7CAC683A6732}" type="datetime1">
              <a:rPr lang="en-US"/>
              <a:pPr>
                <a:defRPr/>
              </a:pPr>
              <a:t>5/15/2013</a:t>
            </a:fld>
            <a:endParaRPr lang="en-US"/>
          </a:p>
        </p:txBody>
      </p:sp>
      <p:sp>
        <p:nvSpPr>
          <p:cNvPr id="4"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endParaRPr lang="en-US"/>
          </a:p>
        </p:txBody>
      </p:sp>
      <p:sp>
        <p:nvSpPr>
          <p:cNvPr id="5"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7379EDC9-4F6A-4974-B29B-62EC5E2AB8D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71A071F0-6DC6-425B-85BA-1D1D168C185C}" type="datetime1">
              <a:rPr lang="en-US"/>
              <a:pPr>
                <a:defRPr/>
              </a:pPr>
              <a:t>5/15/2013</a:t>
            </a:fld>
            <a:endParaRPr lang="en-US"/>
          </a:p>
        </p:txBody>
      </p:sp>
      <p:sp>
        <p:nvSpPr>
          <p:cNvPr id="3"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7CEFCC45-ADE1-4ACD-9A61-5268898C688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037216E9-1B17-46F9-996D-65A0584BAA5F}" type="datetime1">
              <a:rPr lang="en-US"/>
              <a:pPr>
                <a:defRPr/>
              </a:pPr>
              <a:t>5/15/2013</a:t>
            </a:fld>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endParaRPr lang="en-US"/>
          </a:p>
        </p:txBody>
      </p:sp>
      <p:sp>
        <p:nvSpPr>
          <p:cNvPr id="7"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788F65A8-2284-45D6-8D63-213B2B3BC6C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688F4881-7A93-4933-8668-362A7B3CBF62}" type="datetime1">
              <a:rPr lang="en-US"/>
              <a:pPr>
                <a:defRPr/>
              </a:pPr>
              <a:t>5/15/2013</a:t>
            </a:fld>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endParaRPr lang="en-US"/>
          </a:p>
        </p:txBody>
      </p:sp>
      <p:sp>
        <p:nvSpPr>
          <p:cNvPr id="7"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A5A1421E-7F74-4D1D-A4B1-C946541ABC5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4" descr="Radial7.jpg"/>
          <p:cNvPicPr>
            <a:picLocks noChangeAspect="1"/>
          </p:cNvPicPr>
          <p:nvPr userDrawn="1"/>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a:t>
            </a:r>
          </a:p>
        </p:txBody>
      </p:sp>
      <p:sp>
        <p:nvSpPr>
          <p:cNvPr id="1028" name="Text Placeholder 2"/>
          <p:cNvSpPr>
            <a:spLocks noGrp="1"/>
          </p:cNvSpPr>
          <p:nvPr>
            <p:ph type="body" idx="1"/>
          </p:nvPr>
        </p:nvSpPr>
        <p:spPr bwMode="auto">
          <a:xfrm>
            <a:off x="457200" y="1600200"/>
            <a:ext cx="8229600" cy="2514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iming>
    <p:tnLst>
      <p:par>
        <p:cTn id="1" dur="indefinite" restart="never" nodeType="tmRoot"/>
      </p:par>
    </p:tnLst>
  </p:timing>
  <p:txStyles>
    <p:titleStyle>
      <a:lvl1pPr algn="ctr" rtl="0" eaLnBrk="0" fontAlgn="base" hangingPunct="0">
        <a:spcBef>
          <a:spcPct val="0"/>
        </a:spcBef>
        <a:spcAft>
          <a:spcPct val="0"/>
        </a:spcAft>
        <a:defRPr sz="5400" kern="1200">
          <a:solidFill>
            <a:schemeClr val="tx1"/>
          </a:solidFill>
          <a:effectLst>
            <a:outerShdw blurRad="50800" dist="38100" dir="2700000" algn="tl" rotWithShape="0">
              <a:schemeClr val="tx1">
                <a:alpha val="20000"/>
              </a:schemeClr>
            </a:outerShdw>
          </a:effectLst>
          <a:latin typeface="Futura T Bold"/>
          <a:ea typeface="ＭＳ Ｐゴシック" pitchFamily="48" charset="-128"/>
          <a:cs typeface="ＭＳ Ｐゴシック" pitchFamily="48" charset="-128"/>
        </a:defRPr>
      </a:lvl1pPr>
      <a:lvl2pPr algn="ctr" rtl="0" eaLnBrk="0" fontAlgn="base" hangingPunct="0">
        <a:spcBef>
          <a:spcPct val="0"/>
        </a:spcBef>
        <a:spcAft>
          <a:spcPct val="0"/>
        </a:spcAft>
        <a:defRPr sz="5400">
          <a:solidFill>
            <a:schemeClr val="tx1"/>
          </a:solidFill>
          <a:latin typeface="Futura T Bold" charset="0"/>
          <a:ea typeface="ＭＳ Ｐゴシック" pitchFamily="48" charset="-128"/>
          <a:cs typeface="ＭＳ Ｐゴシック" pitchFamily="48" charset="-128"/>
        </a:defRPr>
      </a:lvl2pPr>
      <a:lvl3pPr algn="ctr" rtl="0" eaLnBrk="0" fontAlgn="base" hangingPunct="0">
        <a:spcBef>
          <a:spcPct val="0"/>
        </a:spcBef>
        <a:spcAft>
          <a:spcPct val="0"/>
        </a:spcAft>
        <a:defRPr sz="5400">
          <a:solidFill>
            <a:schemeClr val="tx1"/>
          </a:solidFill>
          <a:latin typeface="Futura T Bold" charset="0"/>
          <a:ea typeface="ＭＳ Ｐゴシック" pitchFamily="48" charset="-128"/>
          <a:cs typeface="ＭＳ Ｐゴシック" pitchFamily="48" charset="-128"/>
        </a:defRPr>
      </a:lvl3pPr>
      <a:lvl4pPr algn="ctr" rtl="0" eaLnBrk="0" fontAlgn="base" hangingPunct="0">
        <a:spcBef>
          <a:spcPct val="0"/>
        </a:spcBef>
        <a:spcAft>
          <a:spcPct val="0"/>
        </a:spcAft>
        <a:defRPr sz="5400">
          <a:solidFill>
            <a:schemeClr val="tx1"/>
          </a:solidFill>
          <a:latin typeface="Futura T Bold" charset="0"/>
          <a:ea typeface="ＭＳ Ｐゴシック" pitchFamily="48" charset="-128"/>
          <a:cs typeface="ＭＳ Ｐゴシック" pitchFamily="48" charset="-128"/>
        </a:defRPr>
      </a:lvl4pPr>
      <a:lvl5pPr algn="ctr" rtl="0" eaLnBrk="0" fontAlgn="base" hangingPunct="0">
        <a:spcBef>
          <a:spcPct val="0"/>
        </a:spcBef>
        <a:spcAft>
          <a:spcPct val="0"/>
        </a:spcAft>
        <a:defRPr sz="5400">
          <a:solidFill>
            <a:schemeClr val="tx1"/>
          </a:solidFill>
          <a:latin typeface="Futura T Bold" charset="0"/>
          <a:ea typeface="ＭＳ Ｐゴシック" pitchFamily="48" charset="-128"/>
          <a:cs typeface="ＭＳ Ｐゴシック" pitchFamily="48"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600" kern="1200">
          <a:solidFill>
            <a:schemeClr val="tx1"/>
          </a:solidFill>
          <a:latin typeface="Futura T Bold"/>
          <a:ea typeface="ＭＳ Ｐゴシック" pitchFamily="48" charset="-128"/>
          <a:cs typeface="ＭＳ Ｐゴシック" pitchFamily="48" charset="-128"/>
        </a:defRPr>
      </a:lvl1pPr>
      <a:lvl2pPr marL="742950" indent="-285750" algn="l" rtl="0" eaLnBrk="0" fontAlgn="base" hangingPunct="0">
        <a:spcBef>
          <a:spcPct val="20000"/>
        </a:spcBef>
        <a:spcAft>
          <a:spcPct val="0"/>
        </a:spcAft>
        <a:buFont typeface="Arial" pitchFamily="34" charset="0"/>
        <a:buChar char="–"/>
        <a:defRPr sz="3200" kern="1200">
          <a:solidFill>
            <a:schemeClr val="tx1"/>
          </a:solidFill>
          <a:latin typeface="Futura T Bold"/>
          <a:ea typeface="ＭＳ Ｐゴシック" pitchFamily="48"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Futura T Bold"/>
          <a:ea typeface="ＭＳ Ｐゴシック" pitchFamily="48"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Futura T Bold"/>
          <a:ea typeface="ＭＳ Ｐゴシック" pitchFamily="48"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Futura T Bold"/>
          <a:ea typeface="ＭＳ Ｐゴシック" pitchFamily="48"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emf"/><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emf"/></Relationships>
</file>

<file path=ppt/slides/_rels/slide25.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6"/>
          <p:cNvSpPr txBox="1">
            <a:spLocks noChangeArrowheads="1"/>
          </p:cNvSpPr>
          <p:nvPr/>
        </p:nvSpPr>
        <p:spPr bwMode="auto">
          <a:xfrm>
            <a:off x="5486400" y="3938588"/>
            <a:ext cx="3276600" cy="862012"/>
          </a:xfrm>
          <a:prstGeom prst="rect">
            <a:avLst/>
          </a:prstGeom>
          <a:noFill/>
          <a:ln w="9525">
            <a:noFill/>
            <a:miter lim="800000"/>
            <a:headEnd/>
            <a:tailEnd/>
          </a:ln>
        </p:spPr>
        <p:txBody>
          <a:bodyPr>
            <a:spAutoFit/>
          </a:bodyPr>
          <a:lstStyle/>
          <a:p>
            <a:r>
              <a:rPr lang="en-US" sz="3200">
                <a:latin typeface="Futura T Bold" charset="0"/>
              </a:rPr>
              <a:t>Paul Jablonski</a:t>
            </a:r>
          </a:p>
          <a:p>
            <a:r>
              <a:rPr lang="en-US">
                <a:latin typeface="Futura T Bold" charset="0"/>
              </a:rPr>
              <a:t>Chief Executive Officer, MTS</a:t>
            </a:r>
            <a:endParaRPr lang="en-US"/>
          </a:p>
        </p:txBody>
      </p:sp>
      <p:pic>
        <p:nvPicPr>
          <p:cNvPr id="10" name="Picture 9" descr="TroBridge.jpg"/>
          <p:cNvPicPr>
            <a:picLocks noChangeAspect="1"/>
          </p:cNvPicPr>
          <p:nvPr/>
        </p:nvPicPr>
        <p:blipFill>
          <a:blip r:embed="rId3" cstate="print"/>
          <a:stretch>
            <a:fillRect/>
          </a:stretch>
        </p:blipFill>
        <p:spPr>
          <a:xfrm>
            <a:off x="3810000" y="990600"/>
            <a:ext cx="4800601" cy="25551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descr="BUS6.jpg"/>
          <p:cNvPicPr>
            <a:picLocks noChangeAspect="1"/>
          </p:cNvPicPr>
          <p:nvPr/>
        </p:nvPicPr>
        <p:blipFill>
          <a:blip r:embed="rId4" cstate="print"/>
          <a:stretch>
            <a:fillRect/>
          </a:stretch>
        </p:blipFill>
        <p:spPr>
          <a:xfrm>
            <a:off x="838200" y="990600"/>
            <a:ext cx="2777946" cy="25603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52600" y="152400"/>
            <a:ext cx="7239000" cy="5205301"/>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29038" b="18021"/>
          <a:stretch/>
        </p:blipFill>
        <p:spPr bwMode="auto">
          <a:xfrm>
            <a:off x="152400" y="76200"/>
            <a:ext cx="3644900" cy="167640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14731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47344" y="76200"/>
            <a:ext cx="3938208" cy="5176024"/>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365" name="Picture 5" descr="G:\MTS\Marketing\IMAGES\2012\Green Line Ceremony_12\Green Line Service_1stDay_12\MTS - GreenLine 312.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19307" y="-1"/>
            <a:ext cx="4953000" cy="3289567"/>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5363" name="Picture 3" descr="G:\MTS\Marketing\IMAGES\2012\Green Line Ceremony_12\Green Line Service_1stDay_12\MTS - GreenLine 320.jp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17624" b="20003"/>
          <a:stretch/>
        </p:blipFill>
        <p:spPr bwMode="auto">
          <a:xfrm>
            <a:off x="228600" y="3200400"/>
            <a:ext cx="4953000" cy="2051824"/>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24948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1512" y="5576"/>
            <a:ext cx="4311180" cy="2661424"/>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a:xfrm>
            <a:off x="457200" y="274638"/>
            <a:ext cx="3657600" cy="1143000"/>
          </a:xfrm>
        </p:spPr>
        <p:txBody>
          <a:bodyPr/>
          <a:lstStyle/>
          <a:p>
            <a:r>
              <a:rPr lang="en-US" b="1" dirty="0" smtClean="0">
                <a:solidFill>
                  <a:schemeClr val="bg1"/>
                </a:solidFill>
              </a:rPr>
              <a:t>MTS</a:t>
            </a:r>
            <a:endParaRPr lang="en-US" b="1" dirty="0">
              <a:solidFill>
                <a:schemeClr val="bg1"/>
              </a:solidFill>
            </a:endParaRPr>
          </a:p>
        </p:txBody>
      </p:sp>
      <p:pic>
        <p:nvPicPr>
          <p:cNvPr id="1027" name="Picture 3"/>
          <p:cNvPicPr>
            <a:picLocks noGrp="1" noChangeAspect="1" noChangeArrowheads="1"/>
          </p:cNvPicPr>
          <p:nvPr>
            <p:ph idx="1"/>
          </p:nvPr>
        </p:nvPicPr>
        <p:blipFill rotWithShape="1">
          <a:blip r:embed="rId4" cstate="print">
            <a:extLst>
              <a:ext uri="{28A0092B-C50C-407E-A947-70E740481C1C}">
                <a14:useLocalDpi xmlns:a14="http://schemas.microsoft.com/office/drawing/2010/main" xmlns="" val="0"/>
              </a:ext>
            </a:extLst>
          </a:blip>
          <a:srcRect b="1693"/>
          <a:stretch/>
        </p:blipFill>
        <p:spPr bwMode="auto">
          <a:xfrm>
            <a:off x="4572000" y="31595"/>
            <a:ext cx="4437372" cy="5287537"/>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 name="Picture 3"/>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b="6440"/>
          <a:stretch/>
        </p:blipFill>
        <p:spPr bwMode="auto">
          <a:xfrm>
            <a:off x="111512" y="2743200"/>
            <a:ext cx="4311180" cy="2575932"/>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Box 3"/>
          <p:cNvSpPr txBox="1"/>
          <p:nvPr/>
        </p:nvSpPr>
        <p:spPr>
          <a:xfrm>
            <a:off x="6172200" y="1143000"/>
            <a:ext cx="2438400" cy="3354765"/>
          </a:xfrm>
          <a:prstGeom prst="rect">
            <a:avLst/>
          </a:prstGeom>
          <a:noFill/>
        </p:spPr>
        <p:txBody>
          <a:bodyPr wrap="square" rtlCol="0">
            <a:spAutoFit/>
          </a:bodyPr>
          <a:lstStyle/>
          <a:p>
            <a:pPr marL="285750" indent="-285750">
              <a:spcAft>
                <a:spcPts val="1200"/>
              </a:spcAft>
              <a:buFont typeface="Arial" pitchFamily="34" charset="0"/>
              <a:buChar char="•"/>
            </a:pPr>
            <a:r>
              <a:rPr lang="en-US" b="1" dirty="0" smtClean="0"/>
              <a:t>53 miles of Trolley tracks</a:t>
            </a:r>
          </a:p>
          <a:p>
            <a:pPr marL="285750" indent="-285750">
              <a:spcAft>
                <a:spcPts val="1200"/>
              </a:spcAft>
              <a:buFont typeface="Arial" pitchFamily="34" charset="0"/>
              <a:buChar char="•"/>
            </a:pPr>
            <a:r>
              <a:rPr lang="en-US" b="1" dirty="0" smtClean="0"/>
              <a:t>90+ Bus Routes</a:t>
            </a:r>
          </a:p>
          <a:p>
            <a:pPr marL="285750" indent="-285750">
              <a:spcAft>
                <a:spcPts val="1200"/>
              </a:spcAft>
              <a:buFont typeface="Arial" pitchFamily="34" charset="0"/>
              <a:buChar char="•"/>
            </a:pPr>
            <a:r>
              <a:rPr lang="en-US" b="1" dirty="0" smtClean="0"/>
              <a:t>300,000 trips/day</a:t>
            </a:r>
          </a:p>
          <a:p>
            <a:pPr marL="285750" indent="-285750">
              <a:spcAft>
                <a:spcPts val="1200"/>
              </a:spcAft>
              <a:buFont typeface="Arial" pitchFamily="34" charset="0"/>
              <a:buChar char="•"/>
            </a:pPr>
            <a:r>
              <a:rPr lang="en-US" b="1" dirty="0" smtClean="0"/>
              <a:t>$244 million operating budget</a:t>
            </a:r>
          </a:p>
          <a:p>
            <a:pPr marL="285750" indent="-285750">
              <a:spcAft>
                <a:spcPts val="1200"/>
              </a:spcAft>
              <a:buFont typeface="Arial" pitchFamily="34" charset="0"/>
              <a:buChar char="•"/>
            </a:pPr>
            <a:r>
              <a:rPr lang="en-US" b="1" dirty="0" smtClean="0"/>
              <a:t>1,500 employees</a:t>
            </a:r>
          </a:p>
          <a:p>
            <a:pPr marL="285750" indent="-285750">
              <a:spcAft>
                <a:spcPts val="1200"/>
              </a:spcAft>
              <a:buFont typeface="Arial" pitchFamily="34" charset="0"/>
              <a:buChar char="•"/>
            </a:pPr>
            <a:r>
              <a:rPr lang="en-US" b="1" dirty="0" smtClean="0"/>
              <a:t>1,000 contract employees</a:t>
            </a:r>
            <a:endParaRPr lang="en-US" b="1" dirty="0"/>
          </a:p>
        </p:txBody>
      </p:sp>
    </p:spTree>
    <p:extLst>
      <p:ext uri="{BB962C8B-B14F-4D97-AF65-F5344CB8AC3E}">
        <p14:creationId xmlns:p14="http://schemas.microsoft.com/office/powerpoint/2010/main" xmlns="" val="20682388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54102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69126"/>
            <a:ext cx="8229600" cy="1143000"/>
          </a:xfrm>
        </p:spPr>
        <p:txBody>
          <a:bodyPr/>
          <a:lstStyle/>
          <a:p>
            <a:r>
              <a:rPr lang="en-US" sz="4800" b="1" dirty="0" smtClean="0"/>
              <a:t>Operating Efficiency</a:t>
            </a:r>
            <a:endParaRPr lang="en-US" sz="4800" b="1" dirty="0"/>
          </a:p>
        </p:txBody>
      </p:sp>
      <p:graphicFrame>
        <p:nvGraphicFramePr>
          <p:cNvPr id="12" name="Table 11"/>
          <p:cNvGraphicFramePr>
            <a:graphicFrameLocks noGrp="1"/>
          </p:cNvGraphicFramePr>
          <p:nvPr>
            <p:extLst>
              <p:ext uri="{D42A27DB-BD31-4B8C-83A1-F6EECF244321}">
                <p14:modId xmlns:p14="http://schemas.microsoft.com/office/powerpoint/2010/main" xmlns="" val="2768144878"/>
              </p:ext>
            </p:extLst>
          </p:nvPr>
        </p:nvGraphicFramePr>
        <p:xfrm>
          <a:off x="1066800" y="1524000"/>
          <a:ext cx="7162798" cy="3733800"/>
        </p:xfrm>
        <a:graphic>
          <a:graphicData uri="http://schemas.openxmlformats.org/drawingml/2006/table">
            <a:tbl>
              <a:tblPr firstRow="1" firstCol="1" bandRow="1"/>
              <a:tblGrid>
                <a:gridCol w="1214877"/>
                <a:gridCol w="703350"/>
                <a:gridCol w="722531"/>
                <a:gridCol w="722531"/>
                <a:gridCol w="722531"/>
                <a:gridCol w="722531"/>
                <a:gridCol w="793578"/>
                <a:gridCol w="793578"/>
                <a:gridCol w="767291"/>
              </a:tblGrid>
              <a:tr h="533400">
                <a:tc rowSpan="2">
                  <a:txBody>
                    <a:bodyPr/>
                    <a:lstStyle/>
                    <a:p>
                      <a:pPr marL="0" marR="0">
                        <a:spcBef>
                          <a:spcPts val="0"/>
                        </a:spcBef>
                        <a:spcAft>
                          <a:spcPts val="0"/>
                        </a:spcAft>
                      </a:pPr>
                      <a:r>
                        <a:rPr lang="en-US" sz="1200" b="1" dirty="0">
                          <a:effectLst/>
                          <a:latin typeface="Arial"/>
                          <a:ea typeface="Times New Roman"/>
                        </a:rPr>
                        <a:t> </a:t>
                      </a:r>
                      <a:endParaRPr lang="en-US" sz="1200" dirty="0">
                        <a:effectLst/>
                        <a:latin typeface="Times New Roman"/>
                        <a:ea typeface="Times New Roman"/>
                      </a:endParaRPr>
                    </a:p>
                    <a:p>
                      <a:pPr marL="0" marR="0" algn="ctr">
                        <a:spcBef>
                          <a:spcPts val="0"/>
                        </a:spcBef>
                        <a:spcAft>
                          <a:spcPts val="0"/>
                        </a:spcAft>
                      </a:pPr>
                      <a:r>
                        <a:rPr lang="en-US" sz="1200" b="1" dirty="0">
                          <a:effectLst/>
                          <a:latin typeface="Arial"/>
                          <a:ea typeface="Times New Roman"/>
                        </a:rPr>
                        <a:t>System</a:t>
                      </a:r>
                      <a:endParaRPr lang="en-US" sz="1200" dirty="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gridSpan="2">
                  <a:txBody>
                    <a:bodyPr/>
                    <a:lstStyle/>
                    <a:p>
                      <a:pPr marL="0" marR="0" algn="ctr">
                        <a:spcBef>
                          <a:spcPts val="0"/>
                        </a:spcBef>
                        <a:spcAft>
                          <a:spcPts val="0"/>
                        </a:spcAft>
                      </a:pPr>
                      <a:r>
                        <a:rPr lang="en-US" sz="1200" b="1">
                          <a:effectLst/>
                          <a:latin typeface="Arial"/>
                          <a:ea typeface="Times New Roman"/>
                        </a:rPr>
                        <a:t>Farebox Recovery</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hMerge="1">
                  <a:txBody>
                    <a:bodyPr/>
                    <a:lstStyle/>
                    <a:p>
                      <a:endParaRPr lang="en-US"/>
                    </a:p>
                  </a:txBody>
                  <a:tcPr/>
                </a:tc>
                <a:tc gridSpan="2">
                  <a:txBody>
                    <a:bodyPr/>
                    <a:lstStyle/>
                    <a:p>
                      <a:pPr marL="0" marR="0" algn="ctr">
                        <a:spcBef>
                          <a:spcPts val="0"/>
                        </a:spcBef>
                        <a:spcAft>
                          <a:spcPts val="0"/>
                        </a:spcAft>
                      </a:pPr>
                      <a:r>
                        <a:rPr lang="en-US" sz="1200" b="1">
                          <a:effectLst/>
                          <a:latin typeface="Arial"/>
                          <a:ea typeface="Times New Roman"/>
                        </a:rPr>
                        <a:t>Operating Cost per Boarding</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hMerge="1">
                  <a:txBody>
                    <a:bodyPr/>
                    <a:lstStyle/>
                    <a:p>
                      <a:endParaRPr lang="en-US"/>
                    </a:p>
                  </a:txBody>
                  <a:tcPr/>
                </a:tc>
                <a:tc gridSpan="2">
                  <a:txBody>
                    <a:bodyPr/>
                    <a:lstStyle/>
                    <a:p>
                      <a:pPr marL="0" marR="0" algn="ctr">
                        <a:spcBef>
                          <a:spcPts val="0"/>
                        </a:spcBef>
                        <a:spcAft>
                          <a:spcPts val="0"/>
                        </a:spcAft>
                      </a:pPr>
                      <a:r>
                        <a:rPr lang="en-US" sz="1200" b="1">
                          <a:effectLst/>
                          <a:latin typeface="Arial"/>
                          <a:ea typeface="Times New Roman"/>
                        </a:rPr>
                        <a:t>Subsidy per Boarding</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hMerge="1">
                  <a:txBody>
                    <a:bodyPr/>
                    <a:lstStyle/>
                    <a:p>
                      <a:endParaRPr lang="en-US"/>
                    </a:p>
                  </a:txBody>
                  <a:tcPr/>
                </a:tc>
                <a:tc gridSpan="2">
                  <a:txBody>
                    <a:bodyPr/>
                    <a:lstStyle/>
                    <a:p>
                      <a:pPr marL="0" marR="0" algn="ctr">
                        <a:spcBef>
                          <a:spcPts val="0"/>
                        </a:spcBef>
                        <a:spcAft>
                          <a:spcPts val="0"/>
                        </a:spcAft>
                      </a:pPr>
                      <a:r>
                        <a:rPr lang="en-US" sz="1200" b="1">
                          <a:effectLst/>
                          <a:latin typeface="Arial"/>
                          <a:ea typeface="Times New Roman"/>
                        </a:rPr>
                        <a:t>Operating Cost per revenue mile</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hMerge="1">
                  <a:txBody>
                    <a:bodyPr/>
                    <a:lstStyle/>
                    <a:p>
                      <a:endParaRPr lang="en-US"/>
                    </a:p>
                  </a:txBody>
                  <a:tcPr/>
                </a:tc>
              </a:tr>
              <a:tr h="266700">
                <a:tc vMerge="1">
                  <a:txBody>
                    <a:bodyPr/>
                    <a:lstStyle/>
                    <a:p>
                      <a:endParaRPr lang="en-US"/>
                    </a:p>
                  </a:txBody>
                  <a:tcPr/>
                </a:tc>
                <a:tc>
                  <a:txBody>
                    <a:bodyPr/>
                    <a:lstStyle/>
                    <a:p>
                      <a:pPr marL="0" marR="0" algn="ctr">
                        <a:spcBef>
                          <a:spcPts val="0"/>
                        </a:spcBef>
                        <a:spcAft>
                          <a:spcPts val="0"/>
                        </a:spcAft>
                      </a:pPr>
                      <a:r>
                        <a:rPr lang="en-US" sz="1200">
                          <a:effectLst/>
                          <a:latin typeface="Arial"/>
                          <a:ea typeface="Times New Roman"/>
                        </a:rPr>
                        <a:t>Rail</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spcBef>
                          <a:spcPts val="0"/>
                        </a:spcBef>
                        <a:spcAft>
                          <a:spcPts val="0"/>
                        </a:spcAft>
                      </a:pPr>
                      <a:r>
                        <a:rPr lang="en-US" sz="1200">
                          <a:effectLst/>
                          <a:latin typeface="Arial"/>
                          <a:ea typeface="Times New Roman"/>
                        </a:rPr>
                        <a:t>Bus</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spcBef>
                          <a:spcPts val="0"/>
                        </a:spcBef>
                        <a:spcAft>
                          <a:spcPts val="0"/>
                        </a:spcAft>
                      </a:pPr>
                      <a:r>
                        <a:rPr lang="en-US" sz="1200">
                          <a:effectLst/>
                          <a:latin typeface="Arial"/>
                          <a:ea typeface="Times New Roman"/>
                        </a:rPr>
                        <a:t>Rail</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spcBef>
                          <a:spcPts val="0"/>
                        </a:spcBef>
                        <a:spcAft>
                          <a:spcPts val="0"/>
                        </a:spcAft>
                      </a:pPr>
                      <a:r>
                        <a:rPr lang="en-US" sz="1200">
                          <a:effectLst/>
                          <a:latin typeface="Arial"/>
                          <a:ea typeface="Times New Roman"/>
                        </a:rPr>
                        <a:t>Bus</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spcBef>
                          <a:spcPts val="0"/>
                        </a:spcBef>
                        <a:spcAft>
                          <a:spcPts val="0"/>
                        </a:spcAft>
                      </a:pPr>
                      <a:r>
                        <a:rPr lang="en-US" sz="1200">
                          <a:effectLst/>
                          <a:latin typeface="Arial"/>
                          <a:ea typeface="Times New Roman"/>
                        </a:rPr>
                        <a:t>Rail</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spcBef>
                          <a:spcPts val="0"/>
                        </a:spcBef>
                        <a:spcAft>
                          <a:spcPts val="0"/>
                        </a:spcAft>
                      </a:pPr>
                      <a:r>
                        <a:rPr lang="en-US" sz="1200">
                          <a:effectLst/>
                          <a:latin typeface="Arial"/>
                          <a:ea typeface="Times New Roman"/>
                        </a:rPr>
                        <a:t>Bus</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spcBef>
                          <a:spcPts val="0"/>
                        </a:spcBef>
                        <a:spcAft>
                          <a:spcPts val="0"/>
                        </a:spcAft>
                      </a:pPr>
                      <a:r>
                        <a:rPr lang="en-US" sz="1200">
                          <a:effectLst/>
                          <a:latin typeface="Arial"/>
                          <a:ea typeface="Times New Roman"/>
                        </a:rPr>
                        <a:t>Rail</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spcBef>
                          <a:spcPts val="0"/>
                        </a:spcBef>
                        <a:spcAft>
                          <a:spcPts val="0"/>
                        </a:spcAft>
                      </a:pPr>
                      <a:r>
                        <a:rPr lang="en-US" sz="1200">
                          <a:effectLst/>
                          <a:latin typeface="Arial"/>
                          <a:ea typeface="Times New Roman"/>
                        </a:rPr>
                        <a:t>Bus</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r h="266700">
                <a:tc>
                  <a:txBody>
                    <a:bodyPr/>
                    <a:lstStyle/>
                    <a:p>
                      <a:pPr marL="0" marR="0" algn="ctr">
                        <a:spcBef>
                          <a:spcPts val="600"/>
                        </a:spcBef>
                        <a:spcAft>
                          <a:spcPts val="600"/>
                        </a:spcAft>
                      </a:pPr>
                      <a:r>
                        <a:rPr lang="en-US" sz="1200" b="1">
                          <a:effectLst/>
                          <a:latin typeface="Arial"/>
                          <a:ea typeface="Times New Roman"/>
                        </a:rPr>
                        <a:t>MTS</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600"/>
                        </a:spcBef>
                        <a:spcAft>
                          <a:spcPts val="600"/>
                        </a:spcAft>
                      </a:pPr>
                      <a:r>
                        <a:rPr lang="en-US" sz="1200" b="1" dirty="0">
                          <a:effectLst/>
                          <a:latin typeface="Arial"/>
                          <a:ea typeface="Times New Roman"/>
                        </a:rPr>
                        <a:t>54.3%</a:t>
                      </a:r>
                      <a:endParaRPr lang="en-US" sz="1200" dirty="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600"/>
                        </a:spcBef>
                        <a:spcAft>
                          <a:spcPts val="600"/>
                        </a:spcAft>
                      </a:pPr>
                      <a:r>
                        <a:rPr lang="en-US" sz="1200" b="1">
                          <a:effectLst/>
                          <a:latin typeface="Arial"/>
                          <a:ea typeface="Times New Roman"/>
                        </a:rPr>
                        <a:t>38.1%</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600"/>
                        </a:spcBef>
                        <a:spcAft>
                          <a:spcPts val="600"/>
                        </a:spcAft>
                      </a:pPr>
                      <a:r>
                        <a:rPr lang="en-US" sz="1200" b="1">
                          <a:effectLst/>
                          <a:latin typeface="Arial"/>
                          <a:ea typeface="Times New Roman"/>
                        </a:rPr>
                        <a:t>$2.00</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600"/>
                        </a:spcBef>
                        <a:spcAft>
                          <a:spcPts val="600"/>
                        </a:spcAft>
                      </a:pPr>
                      <a:r>
                        <a:rPr lang="en-US" sz="1200" b="1">
                          <a:effectLst/>
                          <a:latin typeface="Arial"/>
                          <a:ea typeface="Times New Roman"/>
                        </a:rPr>
                        <a:t>$2.66</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600"/>
                        </a:spcBef>
                        <a:spcAft>
                          <a:spcPts val="600"/>
                        </a:spcAft>
                      </a:pPr>
                      <a:r>
                        <a:rPr lang="en-US" sz="1200" b="1">
                          <a:effectLst/>
                          <a:latin typeface="Arial"/>
                          <a:ea typeface="Times New Roman"/>
                        </a:rPr>
                        <a:t>$0.91</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600"/>
                        </a:spcBef>
                        <a:spcAft>
                          <a:spcPts val="600"/>
                        </a:spcAft>
                      </a:pPr>
                      <a:r>
                        <a:rPr lang="en-US" sz="1200" b="1">
                          <a:effectLst/>
                          <a:latin typeface="Arial"/>
                          <a:ea typeface="Times New Roman"/>
                        </a:rPr>
                        <a:t>$1.65</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600"/>
                        </a:spcBef>
                        <a:spcAft>
                          <a:spcPts val="600"/>
                        </a:spcAft>
                      </a:pPr>
                      <a:r>
                        <a:rPr lang="en-US" sz="1200" b="1">
                          <a:effectLst/>
                          <a:latin typeface="Arial"/>
                          <a:ea typeface="Times New Roman"/>
                        </a:rPr>
                        <a:t>$  7.87</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600"/>
                        </a:spcBef>
                        <a:spcAft>
                          <a:spcPts val="600"/>
                        </a:spcAft>
                      </a:pPr>
                      <a:r>
                        <a:rPr lang="en-US" sz="1200" b="1" dirty="0">
                          <a:effectLst/>
                          <a:latin typeface="Arial"/>
                          <a:ea typeface="Times New Roman"/>
                        </a:rPr>
                        <a:t>$  7.62</a:t>
                      </a:r>
                      <a:endParaRPr lang="en-US" sz="1200" dirty="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6700">
                <a:tc>
                  <a:txBody>
                    <a:bodyPr/>
                    <a:lstStyle/>
                    <a:p>
                      <a:pPr marL="0" marR="0" algn="ctr">
                        <a:spcBef>
                          <a:spcPts val="0"/>
                        </a:spcBef>
                        <a:spcAft>
                          <a:spcPts val="0"/>
                        </a:spcAft>
                      </a:pPr>
                      <a:r>
                        <a:rPr lang="en-US" sz="1200">
                          <a:effectLst/>
                          <a:latin typeface="Arial"/>
                          <a:ea typeface="Times New Roman"/>
                        </a:rPr>
                        <a:t>Dallas</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200" dirty="0">
                          <a:effectLst/>
                          <a:latin typeface="Arial"/>
                          <a:ea typeface="Times New Roman"/>
                        </a:rPr>
                        <a:t>12.6%</a:t>
                      </a:r>
                      <a:endParaRPr lang="en-US" sz="1200" dirty="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dirty="0">
                          <a:effectLst/>
                          <a:latin typeface="Arial"/>
                          <a:ea typeface="Times New Roman"/>
                        </a:rPr>
                        <a:t>11.5%</a:t>
                      </a:r>
                      <a:endParaRPr lang="en-US" sz="1200" dirty="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a:effectLst/>
                          <a:latin typeface="Arial"/>
                          <a:ea typeface="Times New Roman"/>
                        </a:rPr>
                        <a:t>$6.29</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a:effectLst/>
                          <a:latin typeface="Arial"/>
                          <a:ea typeface="Times New Roman"/>
                        </a:rPr>
                        <a:t>$6.52</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a:effectLst/>
                          <a:latin typeface="Arial"/>
                          <a:ea typeface="Times New Roman"/>
                        </a:rPr>
                        <a:t>$5.50</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a:effectLst/>
                          <a:latin typeface="Arial"/>
                          <a:ea typeface="Times New Roman"/>
                        </a:rPr>
                        <a:t>$5.77</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a:effectLst/>
                          <a:latin typeface="Arial"/>
                          <a:ea typeface="Times New Roman"/>
                        </a:rPr>
                        <a:t>$22.66</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a:effectLst/>
                          <a:latin typeface="Arial"/>
                          <a:ea typeface="Times New Roman"/>
                        </a:rPr>
                        <a:t>$  9.00</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6700">
                <a:tc>
                  <a:txBody>
                    <a:bodyPr/>
                    <a:lstStyle/>
                    <a:p>
                      <a:pPr marL="0" marR="0" algn="ctr">
                        <a:spcBef>
                          <a:spcPts val="0"/>
                        </a:spcBef>
                        <a:spcAft>
                          <a:spcPts val="0"/>
                        </a:spcAft>
                      </a:pPr>
                      <a:r>
                        <a:rPr lang="en-US" sz="1200">
                          <a:effectLst/>
                          <a:latin typeface="Arial"/>
                          <a:ea typeface="Times New Roman"/>
                        </a:rPr>
                        <a:t>Denver</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200">
                          <a:effectLst/>
                          <a:latin typeface="Arial"/>
                          <a:ea typeface="Times New Roman"/>
                        </a:rPr>
                        <a:t>31.1%</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dirty="0">
                          <a:effectLst/>
                          <a:latin typeface="Arial"/>
                          <a:ea typeface="Times New Roman"/>
                        </a:rPr>
                        <a:t>26.6%</a:t>
                      </a:r>
                      <a:endParaRPr lang="en-US" sz="1200" dirty="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dirty="0">
                          <a:effectLst/>
                          <a:latin typeface="Arial"/>
                          <a:ea typeface="Times New Roman"/>
                        </a:rPr>
                        <a:t>$3.56</a:t>
                      </a:r>
                      <a:endParaRPr lang="en-US" sz="1200" dirty="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a:effectLst/>
                          <a:latin typeface="Arial"/>
                          <a:ea typeface="Times New Roman"/>
                        </a:rPr>
                        <a:t>$3.71</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a:effectLst/>
                          <a:latin typeface="Arial"/>
                          <a:ea typeface="Times New Roman"/>
                        </a:rPr>
                        <a:t>$2.45</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a:effectLst/>
                          <a:latin typeface="Arial"/>
                          <a:ea typeface="Times New Roman"/>
                        </a:rPr>
                        <a:t>$7.43</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a:effectLst/>
                          <a:latin typeface="Arial"/>
                          <a:ea typeface="Times New Roman"/>
                        </a:rPr>
                        <a:t>$  8.96</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a:effectLst/>
                          <a:latin typeface="Arial"/>
                          <a:ea typeface="Times New Roman"/>
                        </a:rPr>
                        <a:t>$  7.43</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6700">
                <a:tc>
                  <a:txBody>
                    <a:bodyPr/>
                    <a:lstStyle/>
                    <a:p>
                      <a:pPr marL="0" marR="0" algn="ctr">
                        <a:spcBef>
                          <a:spcPts val="0"/>
                        </a:spcBef>
                        <a:spcAft>
                          <a:spcPts val="0"/>
                        </a:spcAft>
                      </a:pPr>
                      <a:r>
                        <a:rPr lang="en-US" sz="1200">
                          <a:effectLst/>
                          <a:latin typeface="Arial"/>
                          <a:ea typeface="Times New Roman"/>
                        </a:rPr>
                        <a:t>Los Angeles</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200">
                          <a:effectLst/>
                          <a:latin typeface="Arial"/>
                          <a:ea typeface="Times New Roman"/>
                        </a:rPr>
                        <a:t>18.3%</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a:effectLst/>
                          <a:latin typeface="Arial"/>
                          <a:ea typeface="Times New Roman"/>
                        </a:rPr>
                        <a:t>26.5%</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dirty="0">
                          <a:effectLst/>
                          <a:latin typeface="Arial"/>
                          <a:ea typeface="Times New Roman"/>
                        </a:rPr>
                        <a:t>$3.62</a:t>
                      </a:r>
                      <a:endParaRPr lang="en-US" sz="1200" dirty="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a:effectLst/>
                          <a:latin typeface="Arial"/>
                          <a:ea typeface="Times New Roman"/>
                        </a:rPr>
                        <a:t>$2.58</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a:effectLst/>
                          <a:latin typeface="Arial"/>
                          <a:ea typeface="Times New Roman"/>
                        </a:rPr>
                        <a:t>$2.96</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a:effectLst/>
                          <a:latin typeface="Arial"/>
                          <a:ea typeface="Times New Roman"/>
                        </a:rPr>
                        <a:t>$1.90</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a:effectLst/>
                          <a:latin typeface="Arial"/>
                          <a:ea typeface="Times New Roman"/>
                        </a:rPr>
                        <a:t>$17.41</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a:effectLst/>
                          <a:latin typeface="Arial"/>
                          <a:ea typeface="Times New Roman"/>
                        </a:rPr>
                        <a:t>$10.86</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6700">
                <a:tc>
                  <a:txBody>
                    <a:bodyPr/>
                    <a:lstStyle/>
                    <a:p>
                      <a:pPr marL="0" marR="0" algn="ctr">
                        <a:spcBef>
                          <a:spcPts val="0"/>
                        </a:spcBef>
                        <a:spcAft>
                          <a:spcPts val="0"/>
                        </a:spcAft>
                      </a:pPr>
                      <a:r>
                        <a:rPr lang="en-US" sz="1200">
                          <a:effectLst/>
                          <a:latin typeface="Arial"/>
                          <a:ea typeface="Times New Roman"/>
                        </a:rPr>
                        <a:t>Minneapolis</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200">
                          <a:effectLst/>
                          <a:latin typeface="Arial"/>
                          <a:ea typeface="Times New Roman"/>
                        </a:rPr>
                        <a:t>40.3%</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a:effectLst/>
                          <a:latin typeface="Arial"/>
                          <a:ea typeface="Times New Roman"/>
                        </a:rPr>
                        <a:t>31.0%</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dirty="0">
                          <a:effectLst/>
                          <a:latin typeface="Arial"/>
                          <a:ea typeface="Times New Roman"/>
                        </a:rPr>
                        <a:t>$2.46</a:t>
                      </a:r>
                      <a:endParaRPr lang="en-US" sz="1200" dirty="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dirty="0">
                          <a:effectLst/>
                          <a:latin typeface="Arial"/>
                          <a:ea typeface="Times New Roman"/>
                        </a:rPr>
                        <a:t>$3.59</a:t>
                      </a:r>
                      <a:endParaRPr lang="en-US" sz="1200" dirty="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a:effectLst/>
                          <a:latin typeface="Arial"/>
                          <a:ea typeface="Times New Roman"/>
                        </a:rPr>
                        <a:t>$1.47</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a:effectLst/>
                          <a:latin typeface="Arial"/>
                          <a:ea typeface="Times New Roman"/>
                        </a:rPr>
                        <a:t>$2.48</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a:effectLst/>
                          <a:latin typeface="Arial"/>
                          <a:ea typeface="Times New Roman"/>
                        </a:rPr>
                        <a:t>$12.78</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a:effectLst/>
                          <a:latin typeface="Arial"/>
                          <a:ea typeface="Times New Roman"/>
                        </a:rPr>
                        <a:t>$10.53</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6700">
                <a:tc>
                  <a:txBody>
                    <a:bodyPr/>
                    <a:lstStyle/>
                    <a:p>
                      <a:pPr marL="0" marR="0" algn="ctr">
                        <a:spcBef>
                          <a:spcPts val="0"/>
                        </a:spcBef>
                        <a:spcAft>
                          <a:spcPts val="0"/>
                        </a:spcAft>
                      </a:pPr>
                      <a:r>
                        <a:rPr lang="en-US" sz="1200">
                          <a:effectLst/>
                          <a:latin typeface="Arial"/>
                          <a:ea typeface="Times New Roman"/>
                        </a:rPr>
                        <a:t>Phoenix</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200" dirty="0">
                          <a:effectLst/>
                          <a:latin typeface="Arial"/>
                          <a:ea typeface="Times New Roman"/>
                        </a:rPr>
                        <a:t>28.1%</a:t>
                      </a:r>
                      <a:endParaRPr lang="en-US" sz="1200" dirty="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a:effectLst/>
                          <a:latin typeface="Arial"/>
                          <a:ea typeface="Times New Roman"/>
                        </a:rPr>
                        <a:t>16.9%</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a:effectLst/>
                          <a:latin typeface="Arial"/>
                          <a:ea typeface="Times New Roman"/>
                        </a:rPr>
                        <a:t>$2.72</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dirty="0">
                          <a:effectLst/>
                          <a:latin typeface="Arial"/>
                          <a:ea typeface="Times New Roman"/>
                        </a:rPr>
                        <a:t>$5.35</a:t>
                      </a:r>
                      <a:endParaRPr lang="en-US" sz="1200" dirty="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a:effectLst/>
                          <a:latin typeface="Arial"/>
                          <a:ea typeface="Times New Roman"/>
                        </a:rPr>
                        <a:t>$1.96</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a:effectLst/>
                          <a:latin typeface="Arial"/>
                          <a:ea typeface="Times New Roman"/>
                        </a:rPr>
                        <a:t>$4.45</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a:effectLst/>
                          <a:latin typeface="Arial"/>
                          <a:ea typeface="Times New Roman"/>
                        </a:rPr>
                        <a:t>$12.43</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a:effectLst/>
                          <a:latin typeface="Arial"/>
                          <a:ea typeface="Times New Roman"/>
                        </a:rPr>
                        <a:t>$  6.35</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6700">
                <a:tc>
                  <a:txBody>
                    <a:bodyPr/>
                    <a:lstStyle/>
                    <a:p>
                      <a:pPr marL="0" marR="0" algn="ctr">
                        <a:spcBef>
                          <a:spcPts val="0"/>
                        </a:spcBef>
                        <a:spcAft>
                          <a:spcPts val="0"/>
                        </a:spcAft>
                      </a:pPr>
                      <a:r>
                        <a:rPr lang="en-US" sz="1200">
                          <a:effectLst/>
                          <a:latin typeface="Arial"/>
                          <a:ea typeface="Times New Roman"/>
                        </a:rPr>
                        <a:t>Portland</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200">
                          <a:effectLst/>
                          <a:latin typeface="Arial"/>
                          <a:ea typeface="Times New Roman"/>
                        </a:rPr>
                        <a:t>34.7%</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a:effectLst/>
                          <a:latin typeface="Arial"/>
                          <a:ea typeface="Times New Roman"/>
                        </a:rPr>
                        <a:t>22.8%</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a:effectLst/>
                          <a:latin typeface="Arial"/>
                          <a:ea typeface="Times New Roman"/>
                        </a:rPr>
                        <a:t>$2.51</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a:effectLst/>
                          <a:latin typeface="Arial"/>
                          <a:ea typeface="Times New Roman"/>
                        </a:rPr>
                        <a:t>$3.95</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dirty="0">
                          <a:effectLst/>
                          <a:latin typeface="Arial"/>
                          <a:ea typeface="Times New Roman"/>
                        </a:rPr>
                        <a:t>$1.64</a:t>
                      </a:r>
                      <a:endParaRPr lang="en-US" sz="1200" dirty="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a:effectLst/>
                          <a:latin typeface="Arial"/>
                          <a:ea typeface="Times New Roman"/>
                        </a:rPr>
                        <a:t>$3.05</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a:effectLst/>
                          <a:latin typeface="Arial"/>
                          <a:ea typeface="Times New Roman"/>
                        </a:rPr>
                        <a:t>$13.06</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a:effectLst/>
                          <a:latin typeface="Arial"/>
                          <a:ea typeface="Times New Roman"/>
                        </a:rPr>
                        <a:t>$11.28</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6700">
                <a:tc>
                  <a:txBody>
                    <a:bodyPr/>
                    <a:lstStyle/>
                    <a:p>
                      <a:pPr marL="0" marR="0" algn="ctr">
                        <a:spcBef>
                          <a:spcPts val="0"/>
                        </a:spcBef>
                        <a:spcAft>
                          <a:spcPts val="0"/>
                        </a:spcAft>
                      </a:pPr>
                      <a:r>
                        <a:rPr lang="en-US" sz="1200">
                          <a:effectLst/>
                          <a:latin typeface="Arial"/>
                          <a:ea typeface="Times New Roman"/>
                        </a:rPr>
                        <a:t>Sacramento</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200">
                          <a:effectLst/>
                          <a:latin typeface="Arial"/>
                          <a:ea typeface="Times New Roman"/>
                        </a:rPr>
                        <a:t>30.2%</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a:effectLst/>
                          <a:latin typeface="Arial"/>
                          <a:ea typeface="Times New Roman"/>
                        </a:rPr>
                        <a:t>21.9%</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a:effectLst/>
                          <a:latin typeface="Arial"/>
                          <a:ea typeface="Times New Roman"/>
                        </a:rPr>
                        <a:t>$3.12</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a:effectLst/>
                          <a:latin typeface="Arial"/>
                          <a:ea typeface="Times New Roman"/>
                        </a:rPr>
                        <a:t>$4.27</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dirty="0">
                          <a:effectLst/>
                          <a:latin typeface="Arial"/>
                          <a:ea typeface="Times New Roman"/>
                        </a:rPr>
                        <a:t>$2.18</a:t>
                      </a:r>
                      <a:endParaRPr lang="en-US" sz="1200" dirty="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dirty="0">
                          <a:effectLst/>
                          <a:latin typeface="Arial"/>
                          <a:ea typeface="Times New Roman"/>
                        </a:rPr>
                        <a:t>$3.34</a:t>
                      </a:r>
                      <a:endParaRPr lang="en-US" sz="1200" dirty="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a:effectLst/>
                          <a:latin typeface="Arial"/>
                          <a:ea typeface="Times New Roman"/>
                        </a:rPr>
                        <a:t>$11.75</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a:effectLst/>
                          <a:latin typeface="Arial"/>
                          <a:ea typeface="Times New Roman"/>
                        </a:rPr>
                        <a:t>$10.68</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6700">
                <a:tc>
                  <a:txBody>
                    <a:bodyPr/>
                    <a:lstStyle/>
                    <a:p>
                      <a:pPr marL="0" marR="0" algn="ctr">
                        <a:spcBef>
                          <a:spcPts val="0"/>
                        </a:spcBef>
                        <a:spcAft>
                          <a:spcPts val="0"/>
                        </a:spcAft>
                      </a:pPr>
                      <a:r>
                        <a:rPr lang="en-US" sz="1200">
                          <a:effectLst/>
                          <a:latin typeface="Arial"/>
                          <a:ea typeface="Times New Roman"/>
                        </a:rPr>
                        <a:t>Salt Lake</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200">
                          <a:effectLst/>
                          <a:latin typeface="Arial"/>
                          <a:ea typeface="Times New Roman"/>
                        </a:rPr>
                        <a:t>37.2%</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a:effectLst/>
                          <a:latin typeface="Arial"/>
                          <a:ea typeface="Times New Roman"/>
                        </a:rPr>
                        <a:t>17.2%</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a:effectLst/>
                          <a:latin typeface="Arial"/>
                          <a:ea typeface="Times New Roman"/>
                        </a:rPr>
                        <a:t>$2.09</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a:effectLst/>
                          <a:latin typeface="Arial"/>
                          <a:ea typeface="Times New Roman"/>
                        </a:rPr>
                        <a:t>$4.89</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a:effectLst/>
                          <a:latin typeface="Arial"/>
                          <a:ea typeface="Times New Roman"/>
                        </a:rPr>
                        <a:t>$1.31</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dirty="0">
                          <a:effectLst/>
                          <a:latin typeface="Arial"/>
                          <a:ea typeface="Times New Roman"/>
                        </a:rPr>
                        <a:t>$4.02</a:t>
                      </a:r>
                      <a:endParaRPr lang="en-US" sz="1200" dirty="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dirty="0">
                          <a:effectLst/>
                          <a:latin typeface="Arial"/>
                          <a:ea typeface="Times New Roman"/>
                        </a:rPr>
                        <a:t>$  8.62</a:t>
                      </a:r>
                      <a:endParaRPr lang="en-US" sz="1200" dirty="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a:effectLst/>
                          <a:latin typeface="Arial"/>
                          <a:ea typeface="Times New Roman"/>
                        </a:rPr>
                        <a:t>$  6.42</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6700">
                <a:tc>
                  <a:txBody>
                    <a:bodyPr/>
                    <a:lstStyle/>
                    <a:p>
                      <a:pPr marL="0" marR="0" algn="ctr">
                        <a:spcBef>
                          <a:spcPts val="0"/>
                        </a:spcBef>
                        <a:spcAft>
                          <a:spcPts val="0"/>
                        </a:spcAft>
                      </a:pPr>
                      <a:r>
                        <a:rPr lang="en-US" sz="1200">
                          <a:effectLst/>
                          <a:latin typeface="Arial"/>
                          <a:ea typeface="Times New Roman"/>
                        </a:rPr>
                        <a:t>Santa Clara</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spcBef>
                          <a:spcPts val="0"/>
                        </a:spcBef>
                        <a:spcAft>
                          <a:spcPts val="0"/>
                        </a:spcAft>
                      </a:pPr>
                      <a:r>
                        <a:rPr lang="en-US" sz="1200">
                          <a:effectLst/>
                          <a:latin typeface="Arial"/>
                          <a:ea typeface="Times New Roman"/>
                        </a:rPr>
                        <a:t>15.2%</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a:effectLst/>
                          <a:latin typeface="Arial"/>
                          <a:ea typeface="Times New Roman"/>
                        </a:rPr>
                        <a:t>13.9%</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a:effectLst/>
                          <a:latin typeface="Arial"/>
                          <a:ea typeface="Times New Roman"/>
                        </a:rPr>
                        <a:t>$5.81</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a:effectLst/>
                          <a:latin typeface="Arial"/>
                          <a:ea typeface="Times New Roman"/>
                        </a:rPr>
                        <a:t>$6.29</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a:effectLst/>
                          <a:latin typeface="Arial"/>
                          <a:ea typeface="Times New Roman"/>
                        </a:rPr>
                        <a:t>$4.93</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a:effectLst/>
                          <a:latin typeface="Arial"/>
                          <a:ea typeface="Times New Roman"/>
                        </a:rPr>
                        <a:t>$5.41</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dirty="0">
                          <a:effectLst/>
                          <a:latin typeface="Arial"/>
                          <a:ea typeface="Times New Roman"/>
                        </a:rPr>
                        <a:t>$18.77</a:t>
                      </a:r>
                      <a:endParaRPr lang="en-US" sz="1200" dirty="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200">
                          <a:effectLst/>
                          <a:latin typeface="Arial"/>
                          <a:ea typeface="Times New Roman"/>
                        </a:rPr>
                        <a:t>$13.22</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6700">
                <a:tc>
                  <a:txBody>
                    <a:bodyPr/>
                    <a:lstStyle/>
                    <a:p>
                      <a:pPr marL="0" marR="0" algn="ctr">
                        <a:spcBef>
                          <a:spcPts val="600"/>
                        </a:spcBef>
                        <a:spcAft>
                          <a:spcPts val="600"/>
                        </a:spcAft>
                      </a:pPr>
                      <a:r>
                        <a:rPr lang="en-US" sz="1200" b="1">
                          <a:effectLst/>
                          <a:latin typeface="Arial"/>
                          <a:ea typeface="Times New Roman"/>
                        </a:rPr>
                        <a:t>9-Peer Ave.</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r">
                        <a:spcBef>
                          <a:spcPts val="600"/>
                        </a:spcBef>
                        <a:spcAft>
                          <a:spcPts val="600"/>
                        </a:spcAft>
                      </a:pPr>
                      <a:r>
                        <a:rPr lang="en-US" sz="1200" b="1">
                          <a:effectLst/>
                          <a:latin typeface="Arial"/>
                          <a:ea typeface="Times New Roman"/>
                        </a:rPr>
                        <a:t>27.5%</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r">
                        <a:spcBef>
                          <a:spcPts val="600"/>
                        </a:spcBef>
                        <a:spcAft>
                          <a:spcPts val="600"/>
                        </a:spcAft>
                      </a:pPr>
                      <a:r>
                        <a:rPr lang="en-US" sz="1200" b="1">
                          <a:effectLst/>
                          <a:latin typeface="Arial"/>
                          <a:ea typeface="Times New Roman"/>
                        </a:rPr>
                        <a:t>21.3%</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r">
                        <a:spcBef>
                          <a:spcPts val="600"/>
                        </a:spcBef>
                        <a:spcAft>
                          <a:spcPts val="600"/>
                        </a:spcAft>
                      </a:pPr>
                      <a:r>
                        <a:rPr lang="en-US" sz="1200" b="1">
                          <a:effectLst/>
                          <a:latin typeface="Arial"/>
                          <a:ea typeface="Times New Roman"/>
                        </a:rPr>
                        <a:t>$3.58</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r">
                        <a:spcBef>
                          <a:spcPts val="600"/>
                        </a:spcBef>
                        <a:spcAft>
                          <a:spcPts val="600"/>
                        </a:spcAft>
                      </a:pPr>
                      <a:r>
                        <a:rPr lang="en-US" sz="1200" b="1">
                          <a:effectLst/>
                          <a:latin typeface="Arial"/>
                          <a:ea typeface="Times New Roman"/>
                        </a:rPr>
                        <a:t>$4.48</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r">
                        <a:spcBef>
                          <a:spcPts val="600"/>
                        </a:spcBef>
                        <a:spcAft>
                          <a:spcPts val="600"/>
                        </a:spcAft>
                      </a:pPr>
                      <a:r>
                        <a:rPr lang="en-US" sz="1200" b="1">
                          <a:effectLst/>
                          <a:latin typeface="Arial"/>
                          <a:ea typeface="Times New Roman"/>
                        </a:rPr>
                        <a:t>$2.71</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r">
                        <a:spcBef>
                          <a:spcPts val="600"/>
                        </a:spcBef>
                        <a:spcAft>
                          <a:spcPts val="600"/>
                        </a:spcAft>
                      </a:pPr>
                      <a:r>
                        <a:rPr lang="en-US" sz="1200" b="1">
                          <a:effectLst/>
                          <a:latin typeface="Arial"/>
                          <a:ea typeface="Times New Roman"/>
                        </a:rPr>
                        <a:t>$3.59</a:t>
                      </a:r>
                      <a:endParaRPr lang="en-US" sz="120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r">
                        <a:spcBef>
                          <a:spcPts val="600"/>
                        </a:spcBef>
                        <a:spcAft>
                          <a:spcPts val="600"/>
                        </a:spcAft>
                      </a:pPr>
                      <a:r>
                        <a:rPr lang="en-US" sz="1200" b="1" dirty="0">
                          <a:effectLst/>
                          <a:latin typeface="Arial"/>
                          <a:ea typeface="Times New Roman"/>
                        </a:rPr>
                        <a:t>$14.05</a:t>
                      </a:r>
                      <a:endParaRPr lang="en-US" sz="1200" dirty="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r">
                        <a:spcBef>
                          <a:spcPts val="600"/>
                        </a:spcBef>
                        <a:spcAft>
                          <a:spcPts val="600"/>
                        </a:spcAft>
                      </a:pPr>
                      <a:r>
                        <a:rPr lang="en-US" sz="1200" b="1" dirty="0">
                          <a:effectLst/>
                          <a:latin typeface="Arial"/>
                          <a:ea typeface="Times New Roman"/>
                        </a:rPr>
                        <a:t>$  9.52</a:t>
                      </a:r>
                      <a:endParaRPr lang="en-US" sz="1200" dirty="0">
                        <a:effectLst/>
                        <a:latin typeface="Times New Roman"/>
                        <a:ea typeface="Times New Roman"/>
                      </a:endParaRPr>
                    </a:p>
                  </a:txBody>
                  <a:tcPr marL="67355" marR="673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r>
            </a:tbl>
          </a:graphicData>
        </a:graphic>
      </p:graphicFrame>
      <p:sp>
        <p:nvSpPr>
          <p:cNvPr id="13" name="TextBox 12"/>
          <p:cNvSpPr txBox="1"/>
          <p:nvPr/>
        </p:nvSpPr>
        <p:spPr>
          <a:xfrm>
            <a:off x="1066800" y="1154521"/>
            <a:ext cx="7162800" cy="307777"/>
          </a:xfrm>
          <a:prstGeom prst="rect">
            <a:avLst/>
          </a:prstGeom>
          <a:noFill/>
        </p:spPr>
        <p:txBody>
          <a:bodyPr wrap="square" rtlCol="0">
            <a:spAutoFit/>
          </a:bodyPr>
          <a:lstStyle/>
          <a:p>
            <a:pPr algn="ctr"/>
            <a:r>
              <a:rPr lang="en-US" sz="1400" b="1" dirty="0" smtClean="0"/>
              <a:t>Source: Independent Taxpayers Oversight Committee</a:t>
            </a:r>
            <a:endParaRPr lang="en-US" sz="1400" b="1" dirty="0"/>
          </a:p>
        </p:txBody>
      </p:sp>
    </p:spTree>
    <p:extLst>
      <p:ext uri="{BB962C8B-B14F-4D97-AF65-F5344CB8AC3E}">
        <p14:creationId xmlns:p14="http://schemas.microsoft.com/office/powerpoint/2010/main" xmlns="" val="31880431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Pension Reform</a:t>
            </a:r>
            <a:endParaRPr lang="en-US" dirty="0"/>
          </a:p>
        </p:txBody>
      </p:sp>
      <p:sp>
        <p:nvSpPr>
          <p:cNvPr id="3" name="Content Placeholder 2"/>
          <p:cNvSpPr>
            <a:spLocks noGrp="1"/>
          </p:cNvSpPr>
          <p:nvPr>
            <p:ph idx="1"/>
          </p:nvPr>
        </p:nvSpPr>
        <p:spPr/>
        <p:txBody>
          <a:bodyPr/>
          <a:lstStyle/>
          <a:p>
            <a:r>
              <a:rPr lang="en-US" dirty="0" smtClean="0"/>
              <a:t>Every employee contributes</a:t>
            </a:r>
          </a:p>
          <a:p>
            <a:r>
              <a:rPr lang="en-US" dirty="0" smtClean="0"/>
              <a:t>New union employees are in 401k</a:t>
            </a:r>
          </a:p>
          <a:p>
            <a:r>
              <a:rPr lang="en-US" dirty="0" smtClean="0"/>
              <a:t>Paid off variable pension obligation bonds three years early</a:t>
            </a:r>
            <a:endParaRPr lang="en-US" dirty="0"/>
          </a:p>
        </p:txBody>
      </p:sp>
    </p:spTree>
    <p:extLst>
      <p:ext uri="{BB962C8B-B14F-4D97-AF65-F5344CB8AC3E}">
        <p14:creationId xmlns:p14="http://schemas.microsoft.com/office/powerpoint/2010/main" xmlns="" val="2616569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t="17326" r="5940" b="7717"/>
          <a:stretch>
            <a:fillRect/>
          </a:stretch>
        </p:blipFill>
        <p:spPr bwMode="auto">
          <a:xfrm>
            <a:off x="11430" y="0"/>
            <a:ext cx="9144001" cy="5410200"/>
          </a:xfrm>
          <a:prstGeom prst="rect">
            <a:avLst/>
          </a:prstGeom>
          <a:noFill/>
          <a:ln w="9525">
            <a:noFill/>
            <a:miter lim="800000"/>
            <a:headEnd/>
            <a:tailEnd/>
          </a:ln>
          <a:effectLst/>
        </p:spPr>
      </p:pic>
      <p:pic>
        <p:nvPicPr>
          <p:cNvPr id="6" name="Picture 5" descr="PPBaseTemp.jpg"/>
          <p:cNvPicPr>
            <a:picLocks noChangeAspect="1"/>
          </p:cNvPicPr>
          <p:nvPr/>
        </p:nvPicPr>
        <p:blipFill>
          <a:blip r:embed="rId4" cstate="print"/>
          <a:srcRect l="35832" r="38332" b="73333"/>
          <a:stretch>
            <a:fillRect/>
          </a:stretch>
        </p:blipFill>
        <p:spPr>
          <a:xfrm>
            <a:off x="0" y="0"/>
            <a:ext cx="2362200" cy="1828801"/>
          </a:xfrm>
          <a:prstGeom prst="rect">
            <a:avLst/>
          </a:prstGeom>
        </p:spPr>
      </p:pic>
      <p:sp>
        <p:nvSpPr>
          <p:cNvPr id="2" name="TextBox 1"/>
          <p:cNvSpPr txBox="1"/>
          <p:nvPr/>
        </p:nvSpPr>
        <p:spPr>
          <a:xfrm>
            <a:off x="3657600" y="228600"/>
            <a:ext cx="4800600" cy="646331"/>
          </a:xfrm>
          <a:prstGeom prst="rect">
            <a:avLst/>
          </a:prstGeom>
          <a:noFill/>
        </p:spPr>
        <p:txBody>
          <a:bodyPr wrap="square" rtlCol="0">
            <a:spAutoFit/>
          </a:bodyPr>
          <a:lstStyle/>
          <a:p>
            <a:r>
              <a:rPr lang="en-US" sz="3600" b="1" dirty="0" smtClean="0">
                <a:solidFill>
                  <a:schemeClr val="bg1"/>
                </a:solidFill>
              </a:rPr>
              <a:t>State of Good Repair</a:t>
            </a:r>
            <a:endParaRPr lang="en-US" sz="3600" b="1" dirty="0">
              <a:solidFill>
                <a:schemeClr val="bg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cstate="print"/>
          <a:srcRect l="46875" r="20313"/>
          <a:stretch>
            <a:fillRect/>
          </a:stretch>
        </p:blipFill>
        <p:spPr bwMode="auto">
          <a:xfrm>
            <a:off x="7143750" y="0"/>
            <a:ext cx="2000250" cy="5410200"/>
          </a:xfrm>
          <a:prstGeom prst="rect">
            <a:avLst/>
          </a:prstGeom>
          <a:noFill/>
          <a:ln w="9525">
            <a:noFill/>
            <a:miter lim="800000"/>
            <a:headEnd/>
            <a:tailEnd/>
          </a:ln>
          <a:effectLst/>
        </p:spPr>
      </p:pic>
      <p:pic>
        <p:nvPicPr>
          <p:cNvPr id="7170" name="Picture 2"/>
          <p:cNvPicPr>
            <a:picLocks noGrp="1" noChangeAspect="1" noChangeArrowheads="1"/>
          </p:cNvPicPr>
          <p:nvPr>
            <p:ph idx="1"/>
          </p:nvPr>
        </p:nvPicPr>
        <p:blipFill>
          <a:blip r:embed="rId4" cstate="print"/>
          <a:srcRect/>
          <a:stretch>
            <a:fillRect/>
          </a:stretch>
        </p:blipFill>
        <p:spPr bwMode="auto">
          <a:xfrm>
            <a:off x="0" y="0"/>
            <a:ext cx="7162800" cy="5410200"/>
          </a:xfrm>
          <a:prstGeom prst="rect">
            <a:avLst/>
          </a:prstGeom>
          <a:noFill/>
          <a:ln w="9525">
            <a:noFill/>
            <a:miter lim="800000"/>
            <a:headEnd/>
            <a:tailEnd/>
          </a:ln>
          <a:effectLst/>
        </p:spPr>
      </p:pic>
      <p:sp>
        <p:nvSpPr>
          <p:cNvPr id="2" name="Title 1"/>
          <p:cNvSpPr>
            <a:spLocks noGrp="1"/>
          </p:cNvSpPr>
          <p:nvPr>
            <p:ph type="title"/>
          </p:nvPr>
        </p:nvSpPr>
        <p:spPr>
          <a:xfrm>
            <a:off x="533400" y="152400"/>
            <a:ext cx="8229600" cy="1143000"/>
          </a:xfrm>
        </p:spPr>
        <p:txBody>
          <a:bodyPr/>
          <a:lstStyle/>
          <a:p>
            <a:pPr algn="l"/>
            <a:r>
              <a:rPr lang="en-US" sz="4400" b="1" dirty="0" smtClean="0">
                <a:solidFill>
                  <a:schemeClr val="bg1"/>
                </a:solidFill>
              </a:rPr>
              <a:t>Catenary Replacement: 2010</a:t>
            </a:r>
            <a:endParaRPr lang="en-US" sz="4400" b="1" dirty="0">
              <a:solidFill>
                <a:schemeClr val="bg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
            <a:ext cx="4390986" cy="2514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151" y="2438400"/>
            <a:ext cx="4402137" cy="30480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390986" y="2469997"/>
            <a:ext cx="4753015" cy="30164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6" name="Picture 8"/>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b="25940"/>
          <a:stretch/>
        </p:blipFill>
        <p:spPr bwMode="auto">
          <a:xfrm>
            <a:off x="4390986" y="1"/>
            <a:ext cx="4753015" cy="24699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44605" y="1"/>
            <a:ext cx="9144001" cy="769441"/>
          </a:xfrm>
          <a:prstGeom prst="rect">
            <a:avLst/>
          </a:prstGeom>
          <a:noFill/>
        </p:spPr>
        <p:txBody>
          <a:bodyPr wrap="square" rtlCol="0">
            <a:spAutoFit/>
          </a:bodyPr>
          <a:lstStyle/>
          <a:p>
            <a:pPr algn="ctr"/>
            <a:r>
              <a:rPr lang="en-US" sz="4400" b="1" dirty="0" smtClean="0">
                <a:solidFill>
                  <a:schemeClr val="bg1"/>
                </a:solidFill>
                <a:latin typeface="Futura T Bold"/>
              </a:rPr>
              <a:t>Platforms, Shelters, Rail: 2011</a:t>
            </a:r>
            <a:endParaRPr lang="en-US" sz="4400" b="1" dirty="0">
              <a:solidFill>
                <a:schemeClr val="bg1"/>
              </a:solidFill>
              <a:latin typeface="Futura T Bold"/>
            </a:endParaRPr>
          </a:p>
        </p:txBody>
      </p:sp>
      <p:sp>
        <p:nvSpPr>
          <p:cNvPr id="6" name="TextBox 5"/>
          <p:cNvSpPr txBox="1"/>
          <p:nvPr/>
        </p:nvSpPr>
        <p:spPr>
          <a:xfrm>
            <a:off x="381000" y="2146012"/>
            <a:ext cx="990600" cy="584775"/>
          </a:xfrm>
          <a:prstGeom prst="rect">
            <a:avLst/>
          </a:prstGeom>
          <a:noFill/>
        </p:spPr>
        <p:txBody>
          <a:bodyPr wrap="square" rtlCol="0">
            <a:spAutoFit/>
          </a:bodyPr>
          <a:lstStyle/>
          <a:p>
            <a:pPr algn="ctr"/>
            <a:r>
              <a:rPr lang="en-US" sz="1600" b="1" dirty="0" smtClean="0">
                <a:solidFill>
                  <a:schemeClr val="bg1"/>
                </a:solidFill>
                <a:latin typeface="Futura T Bold"/>
              </a:rPr>
              <a:t>Before </a:t>
            </a:r>
          </a:p>
          <a:p>
            <a:pPr algn="ctr"/>
            <a:r>
              <a:rPr lang="en-US" sz="1600" b="1" dirty="0" smtClean="0">
                <a:solidFill>
                  <a:schemeClr val="bg1"/>
                </a:solidFill>
                <a:latin typeface="Futura T Bold"/>
              </a:rPr>
              <a:t>After</a:t>
            </a:r>
            <a:endParaRPr lang="en-US" sz="2000" b="1" dirty="0">
              <a:solidFill>
                <a:schemeClr val="bg1"/>
              </a:solidFill>
              <a:latin typeface="Futura T Bold"/>
            </a:endParaRPr>
          </a:p>
        </p:txBody>
      </p:sp>
    </p:spTree>
    <p:extLst>
      <p:ext uri="{BB962C8B-B14F-4D97-AF65-F5344CB8AC3E}">
        <p14:creationId xmlns:p14="http://schemas.microsoft.com/office/powerpoint/2010/main" xmlns="" val="1019281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22663"/>
            <a:ext cx="9144000" cy="53700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76200" y="152400"/>
            <a:ext cx="9067800" cy="769441"/>
          </a:xfrm>
          <a:prstGeom prst="rect">
            <a:avLst/>
          </a:prstGeom>
          <a:noFill/>
        </p:spPr>
        <p:txBody>
          <a:bodyPr wrap="square" rtlCol="0">
            <a:spAutoFit/>
          </a:bodyPr>
          <a:lstStyle/>
          <a:p>
            <a:pPr algn="ctr"/>
            <a:r>
              <a:rPr lang="en-US" sz="4400" b="1" dirty="0" smtClean="0">
                <a:solidFill>
                  <a:schemeClr val="bg1"/>
                </a:solidFill>
                <a:latin typeface="Futura T Bold"/>
              </a:rPr>
              <a:t>Green Line Extension: 2012</a:t>
            </a:r>
            <a:endParaRPr lang="en-US" sz="4400" b="1" dirty="0">
              <a:solidFill>
                <a:schemeClr val="bg1"/>
              </a:solidFill>
              <a:latin typeface="Futura T Bold"/>
            </a:endParaRPr>
          </a:p>
        </p:txBody>
      </p:sp>
    </p:spTree>
    <p:extLst>
      <p:ext uri="{BB962C8B-B14F-4D97-AF65-F5344CB8AC3E}">
        <p14:creationId xmlns:p14="http://schemas.microsoft.com/office/powerpoint/2010/main" xmlns="" val="31374596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4978" b="4382"/>
          <a:stretch/>
        </p:blipFill>
        <p:spPr bwMode="auto">
          <a:xfrm>
            <a:off x="228599" y="133815"/>
            <a:ext cx="8672273" cy="521133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Box 3"/>
          <p:cNvSpPr txBox="1"/>
          <p:nvPr/>
        </p:nvSpPr>
        <p:spPr>
          <a:xfrm>
            <a:off x="1295400" y="304800"/>
            <a:ext cx="6629400" cy="584775"/>
          </a:xfrm>
          <a:prstGeom prst="rect">
            <a:avLst/>
          </a:prstGeom>
          <a:noFill/>
        </p:spPr>
        <p:txBody>
          <a:bodyPr wrap="square" rtlCol="0">
            <a:spAutoFit/>
          </a:bodyPr>
          <a:lstStyle/>
          <a:p>
            <a:r>
              <a:rPr lang="en-US" sz="3200" b="1" dirty="0" smtClean="0">
                <a:solidFill>
                  <a:schemeClr val="bg1"/>
                </a:solidFill>
              </a:rPr>
              <a:t>Low Floors on Orange Line 2013</a:t>
            </a:r>
            <a:endParaRPr lang="en-US" sz="3200" b="1" dirty="0">
              <a:solidFill>
                <a:schemeClr val="bg1"/>
              </a:solidFill>
            </a:endParaRPr>
          </a:p>
        </p:txBody>
      </p:sp>
    </p:spTree>
    <p:extLst>
      <p:ext uri="{BB962C8B-B14F-4D97-AF65-F5344CB8AC3E}">
        <p14:creationId xmlns:p14="http://schemas.microsoft.com/office/powerpoint/2010/main" xmlns="" val="423474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MTS Story</a:t>
            </a:r>
            <a:endParaRPr lang="en-US" dirty="0"/>
          </a:p>
        </p:txBody>
      </p:sp>
      <p:sp>
        <p:nvSpPr>
          <p:cNvPr id="3" name="Content Placeholder 2"/>
          <p:cNvSpPr>
            <a:spLocks noGrp="1"/>
          </p:cNvSpPr>
          <p:nvPr>
            <p:ph idx="1"/>
          </p:nvPr>
        </p:nvSpPr>
        <p:spPr>
          <a:xfrm>
            <a:off x="457200" y="1600200"/>
            <a:ext cx="8077200" cy="2514600"/>
          </a:xfrm>
        </p:spPr>
        <p:txBody>
          <a:bodyPr/>
          <a:lstStyle/>
          <a:p>
            <a:r>
              <a:rPr lang="en-US" sz="3200" b="1" dirty="0" smtClean="0"/>
              <a:t>Where we’ve been?</a:t>
            </a:r>
          </a:p>
          <a:p>
            <a:r>
              <a:rPr lang="en-US" sz="3200" b="1" dirty="0" smtClean="0"/>
              <a:t>What we are today?</a:t>
            </a:r>
          </a:p>
          <a:p>
            <a:r>
              <a:rPr lang="en-US" sz="3200" b="1" dirty="0" smtClean="0"/>
              <a:t>What will transit look like in the future?</a:t>
            </a:r>
          </a:p>
          <a:p>
            <a:r>
              <a:rPr lang="en-US" sz="3200" b="1" dirty="0" smtClean="0"/>
              <a:t>What are our challenges to sustainability?</a:t>
            </a:r>
            <a:endParaRPr lang="en-US" sz="3200" b="1" dirty="0"/>
          </a:p>
        </p:txBody>
      </p:sp>
    </p:spTree>
    <p:extLst>
      <p:ext uri="{BB962C8B-B14F-4D97-AF65-F5344CB8AC3E}">
        <p14:creationId xmlns:p14="http://schemas.microsoft.com/office/powerpoint/2010/main" xmlns="" val="28181634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76" y="0"/>
            <a:ext cx="9149575" cy="541020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1981200" y="4267200"/>
            <a:ext cx="5334001" cy="707886"/>
          </a:xfrm>
          <a:prstGeom prst="rect">
            <a:avLst/>
          </a:prstGeom>
          <a:noFill/>
        </p:spPr>
        <p:txBody>
          <a:bodyPr wrap="square" rtlCol="0">
            <a:spAutoFit/>
          </a:bodyPr>
          <a:lstStyle/>
          <a:p>
            <a:r>
              <a:rPr lang="en-US" sz="4000" b="1" dirty="0" smtClean="0">
                <a:solidFill>
                  <a:schemeClr val="bg1"/>
                </a:solidFill>
                <a:latin typeface="Futura T Bold"/>
              </a:rPr>
              <a:t>Blue Line: 2013/14</a:t>
            </a:r>
            <a:endParaRPr lang="en-US" sz="4000" b="1" dirty="0">
              <a:solidFill>
                <a:schemeClr val="bg1"/>
              </a:solidFill>
              <a:latin typeface="Futura T Bold"/>
            </a:endParaRPr>
          </a:p>
        </p:txBody>
      </p:sp>
    </p:spTree>
    <p:extLst>
      <p:ext uri="{BB962C8B-B14F-4D97-AF65-F5344CB8AC3E}">
        <p14:creationId xmlns:p14="http://schemas.microsoft.com/office/powerpoint/2010/main" xmlns="" val="39681587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Documents and Settings\rob.schupp\Desktop\3867170819_b025e44f0f_b.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43400" y="1905000"/>
            <a:ext cx="4800600" cy="3581400"/>
          </a:xfrm>
          <a:prstGeom prst="rect">
            <a:avLst/>
          </a:prstGeom>
          <a:noFill/>
          <a:extLst>
            <a:ext uri="{909E8E84-426E-40DD-AFC4-6F175D3DCCD1}">
              <a14:hiddenFill xmlns:a14="http://schemas.microsoft.com/office/drawing/2010/main" xmlns="">
                <a:solidFill>
                  <a:srgbClr val="FFFFFF"/>
                </a:solidFill>
              </a14:hiddenFill>
            </a:ext>
          </a:extLst>
        </p:spPr>
      </p:pic>
      <p:pic>
        <p:nvPicPr>
          <p:cNvPr id="9219" name="Picture 3" descr="C:\Documents and Settings\rob.schupp\Desktop\7524335002_602564325a_h.jpg"/>
          <p:cNvPicPr>
            <a:picLocks noGrp="1" noChangeAspect="1" noChangeArrowheads="1"/>
          </p:cNvPicPr>
          <p:nvPr>
            <p:ph idx="1"/>
          </p:nvPr>
        </p:nvPicPr>
        <p:blipFill rotWithShape="1">
          <a:blip r:embed="rId4" cstate="print">
            <a:extLst>
              <a:ext uri="{28A0092B-C50C-407E-A947-70E740481C1C}">
                <a14:useLocalDpi xmlns:a14="http://schemas.microsoft.com/office/drawing/2010/main" xmlns="" val="0"/>
              </a:ext>
            </a:extLst>
          </a:blip>
          <a:srcRect r="15687"/>
          <a:stretch/>
        </p:blipFill>
        <p:spPr bwMode="auto">
          <a:xfrm>
            <a:off x="1" y="1918010"/>
            <a:ext cx="4373138" cy="3568390"/>
          </a:xfrm>
          <a:prstGeom prst="rect">
            <a:avLst/>
          </a:prstGeom>
          <a:noFill/>
          <a:extLst>
            <a:ext uri="{909E8E84-426E-40DD-AFC4-6F175D3DCCD1}">
              <a14:hiddenFill xmlns:a14="http://schemas.microsoft.com/office/drawing/2010/main" xmlns="">
                <a:solidFill>
                  <a:srgbClr val="FFFFFF"/>
                </a:solidFill>
              </a14:hiddenFill>
            </a:ext>
          </a:extLst>
        </p:spPr>
      </p:pic>
      <p:pic>
        <p:nvPicPr>
          <p:cNvPr id="9220" name="Picture 4"/>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11747"/>
          <a:stretch/>
        </p:blipFill>
        <p:spPr bwMode="auto">
          <a:xfrm>
            <a:off x="0" y="-16727"/>
            <a:ext cx="4549582" cy="21643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1781407" y="2185798"/>
            <a:ext cx="5105400" cy="769441"/>
          </a:xfrm>
          <a:prstGeom prst="rect">
            <a:avLst/>
          </a:prstGeom>
          <a:noFill/>
        </p:spPr>
        <p:txBody>
          <a:bodyPr wrap="square" rtlCol="0">
            <a:spAutoFit/>
          </a:bodyPr>
          <a:lstStyle/>
          <a:p>
            <a:pPr algn="ctr"/>
            <a:r>
              <a:rPr lang="en-US" sz="4400" b="1" dirty="0" smtClean="0">
                <a:solidFill>
                  <a:schemeClr val="bg1"/>
                </a:solidFill>
                <a:latin typeface="Futura T Bold"/>
              </a:rPr>
              <a:t>New Buses</a:t>
            </a:r>
            <a:endParaRPr lang="en-US" sz="4400" b="1" dirty="0">
              <a:solidFill>
                <a:schemeClr val="bg1"/>
              </a:solidFill>
              <a:latin typeface="Futura T Bold"/>
            </a:endParaRPr>
          </a:p>
        </p:txBody>
      </p:sp>
      <p:sp>
        <p:nvSpPr>
          <p:cNvPr id="6" name="TextBox 5"/>
          <p:cNvSpPr txBox="1"/>
          <p:nvPr/>
        </p:nvSpPr>
        <p:spPr>
          <a:xfrm>
            <a:off x="152400" y="1762899"/>
            <a:ext cx="2057400" cy="307777"/>
          </a:xfrm>
          <a:prstGeom prst="rect">
            <a:avLst/>
          </a:prstGeom>
          <a:noFill/>
        </p:spPr>
        <p:txBody>
          <a:bodyPr wrap="square" rtlCol="0">
            <a:spAutoFit/>
          </a:bodyPr>
          <a:lstStyle/>
          <a:p>
            <a:r>
              <a:rPr lang="en-US" sz="1400" b="1" dirty="0" smtClean="0">
                <a:solidFill>
                  <a:schemeClr val="bg1"/>
                </a:solidFill>
                <a:latin typeface="Futura T Bold"/>
              </a:rPr>
              <a:t>New Flyer Artic</a:t>
            </a:r>
            <a:endParaRPr lang="en-US" sz="1400" b="1" dirty="0">
              <a:solidFill>
                <a:schemeClr val="bg1"/>
              </a:solidFill>
              <a:latin typeface="Futura T Bold"/>
            </a:endParaRPr>
          </a:p>
        </p:txBody>
      </p:sp>
      <p:sp>
        <p:nvSpPr>
          <p:cNvPr id="7" name="TextBox 6"/>
          <p:cNvSpPr txBox="1"/>
          <p:nvPr/>
        </p:nvSpPr>
        <p:spPr>
          <a:xfrm>
            <a:off x="8305800" y="5029200"/>
            <a:ext cx="762000" cy="307777"/>
          </a:xfrm>
          <a:prstGeom prst="rect">
            <a:avLst/>
          </a:prstGeom>
          <a:noFill/>
        </p:spPr>
        <p:txBody>
          <a:bodyPr wrap="square" rtlCol="0">
            <a:spAutoFit/>
          </a:bodyPr>
          <a:lstStyle/>
          <a:p>
            <a:r>
              <a:rPr lang="en-US" sz="1400" b="1" dirty="0" smtClean="0">
                <a:solidFill>
                  <a:schemeClr val="bg1"/>
                </a:solidFill>
              </a:rPr>
              <a:t>NABI</a:t>
            </a:r>
            <a:endParaRPr lang="en-US" sz="1400" b="1" dirty="0">
              <a:solidFill>
                <a:schemeClr val="bg1"/>
              </a:solidFill>
            </a:endParaRPr>
          </a:p>
        </p:txBody>
      </p:sp>
      <p:sp>
        <p:nvSpPr>
          <p:cNvPr id="8" name="TextBox 7"/>
          <p:cNvSpPr txBox="1"/>
          <p:nvPr/>
        </p:nvSpPr>
        <p:spPr>
          <a:xfrm>
            <a:off x="8305800" y="1676399"/>
            <a:ext cx="838200" cy="307777"/>
          </a:xfrm>
          <a:prstGeom prst="rect">
            <a:avLst/>
          </a:prstGeom>
          <a:noFill/>
        </p:spPr>
        <p:txBody>
          <a:bodyPr wrap="square" rtlCol="0">
            <a:spAutoFit/>
          </a:bodyPr>
          <a:lstStyle/>
          <a:p>
            <a:r>
              <a:rPr lang="en-US" sz="1400" b="1" dirty="0" err="1" smtClean="0">
                <a:solidFill>
                  <a:schemeClr val="bg1"/>
                </a:solidFill>
                <a:latin typeface="Futura T Bold"/>
              </a:rPr>
              <a:t>Gillig</a:t>
            </a:r>
            <a:endParaRPr lang="en-US" sz="1400" b="1" dirty="0">
              <a:solidFill>
                <a:schemeClr val="bg1"/>
              </a:solidFill>
              <a:latin typeface="Futura T Bold"/>
            </a:endParaRPr>
          </a:p>
        </p:txBody>
      </p:sp>
      <p:sp>
        <p:nvSpPr>
          <p:cNvPr id="9" name="TextBox 8"/>
          <p:cNvSpPr txBox="1"/>
          <p:nvPr/>
        </p:nvSpPr>
        <p:spPr>
          <a:xfrm>
            <a:off x="228600" y="4954859"/>
            <a:ext cx="1905000" cy="307777"/>
          </a:xfrm>
          <a:prstGeom prst="rect">
            <a:avLst/>
          </a:prstGeom>
          <a:noFill/>
        </p:spPr>
        <p:txBody>
          <a:bodyPr wrap="square" rtlCol="0">
            <a:spAutoFit/>
          </a:bodyPr>
          <a:lstStyle/>
          <a:p>
            <a:r>
              <a:rPr lang="en-US" sz="1400" b="1" dirty="0" smtClean="0">
                <a:solidFill>
                  <a:schemeClr val="bg1"/>
                </a:solidFill>
                <a:latin typeface="Futura T Bold"/>
              </a:rPr>
              <a:t>New Flyer 40-foot</a:t>
            </a:r>
            <a:endParaRPr lang="en-US" sz="1400" b="1" dirty="0">
              <a:solidFill>
                <a:schemeClr val="bg1"/>
              </a:solidFill>
              <a:latin typeface="Futura T Bold"/>
            </a:endParaRPr>
          </a:p>
        </p:txBody>
      </p:sp>
      <p:pic>
        <p:nvPicPr>
          <p:cNvPr id="3074" name="Picture 2"/>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t="7317" b="15140"/>
          <a:stretch/>
        </p:blipFill>
        <p:spPr bwMode="auto">
          <a:xfrm>
            <a:off x="4343400" y="46465"/>
            <a:ext cx="4800600" cy="2127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0718353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xmlns="" val="0"/>
              </a:ext>
            </a:extLst>
          </a:blip>
          <a:srcRect t="9972"/>
          <a:stretch/>
        </p:blipFill>
        <p:spPr bwMode="auto">
          <a:xfrm>
            <a:off x="76200" y="0"/>
            <a:ext cx="9144000" cy="54194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b="50000"/>
          <a:stretch/>
        </p:blipFill>
        <p:spPr bwMode="auto">
          <a:xfrm>
            <a:off x="0" y="3975838"/>
            <a:ext cx="3352800" cy="14560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4572000" y="76200"/>
            <a:ext cx="5943600" cy="769441"/>
          </a:xfrm>
          <a:prstGeom prst="rect">
            <a:avLst/>
          </a:prstGeom>
          <a:noFill/>
        </p:spPr>
        <p:txBody>
          <a:bodyPr wrap="square" rtlCol="0">
            <a:spAutoFit/>
          </a:bodyPr>
          <a:lstStyle/>
          <a:p>
            <a:pPr algn="ctr"/>
            <a:r>
              <a:rPr lang="en-US" sz="4400" b="1" dirty="0" smtClean="0">
                <a:latin typeface="Futura T Bold"/>
              </a:rPr>
              <a:t>Facilities</a:t>
            </a:r>
            <a:endParaRPr lang="en-US" sz="4400" b="1" dirty="0">
              <a:latin typeface="Futura T Bold"/>
            </a:endParaRPr>
          </a:p>
        </p:txBody>
      </p:sp>
      <p:sp>
        <p:nvSpPr>
          <p:cNvPr id="5" name="TextBox 4"/>
          <p:cNvSpPr txBox="1"/>
          <p:nvPr/>
        </p:nvSpPr>
        <p:spPr>
          <a:xfrm>
            <a:off x="457200" y="1380708"/>
            <a:ext cx="2667000" cy="307777"/>
          </a:xfrm>
          <a:prstGeom prst="rect">
            <a:avLst/>
          </a:prstGeom>
          <a:noFill/>
        </p:spPr>
        <p:txBody>
          <a:bodyPr wrap="square" rtlCol="0">
            <a:spAutoFit/>
          </a:bodyPr>
          <a:lstStyle/>
          <a:p>
            <a:r>
              <a:rPr lang="en-US" sz="1400" b="1" dirty="0" smtClean="0">
                <a:solidFill>
                  <a:schemeClr val="bg1"/>
                </a:solidFill>
                <a:latin typeface="Futura T Bold"/>
              </a:rPr>
              <a:t>East County Bus Facility</a:t>
            </a:r>
            <a:endParaRPr lang="en-US" sz="1400" b="1" dirty="0">
              <a:solidFill>
                <a:schemeClr val="bg1"/>
              </a:solidFill>
              <a:latin typeface="Futura T Bold"/>
            </a:endParaRPr>
          </a:p>
        </p:txBody>
      </p:sp>
    </p:spTree>
    <p:extLst>
      <p:ext uri="{BB962C8B-B14F-4D97-AF65-F5344CB8AC3E}">
        <p14:creationId xmlns:p14="http://schemas.microsoft.com/office/powerpoint/2010/main" xmlns="" val="18124334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4996447" y="20406"/>
            <a:ext cx="4113264" cy="5389793"/>
          </a:xfrm>
          <a:prstGeom prst="rect">
            <a:avLst/>
          </a:prstGeom>
          <a:noFill/>
          <a:ln w="9525">
            <a:noFill/>
            <a:miter lim="800000"/>
            <a:headEnd/>
            <a:tailEnd/>
          </a:ln>
          <a:effectLst/>
        </p:spPr>
      </p:pic>
      <p:pic>
        <p:nvPicPr>
          <p:cNvPr id="8195" name="Picture 3"/>
          <p:cNvPicPr>
            <a:picLocks noChangeAspect="1" noChangeArrowheads="1"/>
          </p:cNvPicPr>
          <p:nvPr/>
        </p:nvPicPr>
        <p:blipFill>
          <a:blip r:embed="rId4" cstate="print"/>
          <a:srcRect/>
          <a:stretch>
            <a:fillRect/>
          </a:stretch>
        </p:blipFill>
        <p:spPr bwMode="auto">
          <a:xfrm>
            <a:off x="11430" y="-1"/>
            <a:ext cx="3628343" cy="541020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5123" y="407022"/>
            <a:ext cx="4627562" cy="26286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267" name="Picture 3"/>
          <p:cNvPicPr>
            <a:picLocks noGrp="1" noChangeAspect="1" noChangeArrowheads="1"/>
          </p:cNvPicPr>
          <p:nvPr>
            <p:ph idx="1"/>
          </p:nvPr>
        </p:nvPicPr>
        <p:blipFill>
          <a:blip r:embed="rId4" cstate="print">
            <a:extLst>
              <a:ext uri="{28A0092B-C50C-407E-A947-70E740481C1C}">
                <a14:useLocalDpi xmlns:a14="http://schemas.microsoft.com/office/drawing/2010/main" xmlns="" val="0"/>
              </a:ext>
            </a:extLst>
          </a:blip>
          <a:srcRect/>
          <a:stretch>
            <a:fillRect/>
          </a:stretch>
        </p:blipFill>
        <p:spPr bwMode="auto">
          <a:xfrm rot="5400000">
            <a:off x="4458810" y="683994"/>
            <a:ext cx="5388461" cy="39893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3124200"/>
            <a:ext cx="4791157" cy="22691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77129" y="22302"/>
            <a:ext cx="3581400" cy="769441"/>
          </a:xfrm>
          <a:prstGeom prst="rect">
            <a:avLst/>
          </a:prstGeom>
          <a:solidFill>
            <a:schemeClr val="bg1"/>
          </a:solidFill>
        </p:spPr>
        <p:txBody>
          <a:bodyPr wrap="square" rtlCol="0">
            <a:spAutoFit/>
          </a:bodyPr>
          <a:lstStyle/>
          <a:p>
            <a:pPr algn="ctr"/>
            <a:r>
              <a:rPr lang="en-US" sz="4400" b="1" dirty="0" smtClean="0"/>
              <a:t>BRT Routes</a:t>
            </a:r>
            <a:endParaRPr lang="en-US" sz="4400" b="1" dirty="0"/>
          </a:p>
        </p:txBody>
      </p:sp>
      <p:sp>
        <p:nvSpPr>
          <p:cNvPr id="6" name="TextBox 5"/>
          <p:cNvSpPr txBox="1"/>
          <p:nvPr/>
        </p:nvSpPr>
        <p:spPr>
          <a:xfrm>
            <a:off x="304800" y="2590800"/>
            <a:ext cx="1828800" cy="307777"/>
          </a:xfrm>
          <a:prstGeom prst="rect">
            <a:avLst/>
          </a:prstGeom>
          <a:noFill/>
        </p:spPr>
        <p:txBody>
          <a:bodyPr wrap="square" rtlCol="0">
            <a:spAutoFit/>
          </a:bodyPr>
          <a:lstStyle/>
          <a:p>
            <a:r>
              <a:rPr lang="en-US" sz="1400" b="1" dirty="0" smtClean="0">
                <a:solidFill>
                  <a:schemeClr val="bg1"/>
                </a:solidFill>
                <a:latin typeface="Futura T Bold"/>
              </a:rPr>
              <a:t>Dedicated Stations</a:t>
            </a:r>
            <a:endParaRPr lang="en-US" sz="1400" b="1" dirty="0">
              <a:solidFill>
                <a:schemeClr val="bg1"/>
              </a:solidFill>
              <a:latin typeface="Futura T Bold"/>
            </a:endParaRPr>
          </a:p>
        </p:txBody>
      </p:sp>
      <p:sp>
        <p:nvSpPr>
          <p:cNvPr id="7" name="TextBox 6"/>
          <p:cNvSpPr txBox="1"/>
          <p:nvPr/>
        </p:nvSpPr>
        <p:spPr>
          <a:xfrm>
            <a:off x="2809957" y="4876800"/>
            <a:ext cx="1981200" cy="307777"/>
          </a:xfrm>
          <a:prstGeom prst="rect">
            <a:avLst/>
          </a:prstGeom>
          <a:noFill/>
        </p:spPr>
        <p:txBody>
          <a:bodyPr wrap="square" rtlCol="0">
            <a:spAutoFit/>
          </a:bodyPr>
          <a:lstStyle/>
          <a:p>
            <a:r>
              <a:rPr lang="en-US" sz="1400" b="1" dirty="0" smtClean="0">
                <a:solidFill>
                  <a:schemeClr val="bg1"/>
                </a:solidFill>
                <a:latin typeface="Futura T Bold"/>
              </a:rPr>
              <a:t>Centerline Stations</a:t>
            </a:r>
            <a:endParaRPr lang="en-US" sz="1400" b="1" dirty="0">
              <a:solidFill>
                <a:schemeClr val="bg1"/>
              </a:solidFill>
              <a:latin typeface="Futura T Bold"/>
            </a:endParaRPr>
          </a:p>
        </p:txBody>
      </p:sp>
    </p:spTree>
    <p:extLst>
      <p:ext uri="{BB962C8B-B14F-4D97-AF65-F5344CB8AC3E}">
        <p14:creationId xmlns:p14="http://schemas.microsoft.com/office/powerpoint/2010/main" xmlns="" val="30464365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rotWithShape="1">
          <a:blip r:embed="rId3" cstate="print"/>
          <a:srcRect b="1570"/>
          <a:stretch/>
        </p:blipFill>
        <p:spPr bwMode="auto">
          <a:xfrm>
            <a:off x="0" y="0"/>
            <a:ext cx="9144000" cy="547524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Sustainability Threats w/o Transit</a:t>
            </a:r>
            <a:endParaRPr lang="en-US" sz="4000" dirty="0"/>
          </a:p>
        </p:txBody>
      </p:sp>
      <p:pic>
        <p:nvPicPr>
          <p:cNvPr id="14338"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14873" y="2057400"/>
            <a:ext cx="3691962" cy="20154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81000" y="1524000"/>
            <a:ext cx="4528297" cy="2743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0493976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28800" y="137755"/>
            <a:ext cx="5410200" cy="4928616"/>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7022768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Threats to Sustainability</a:t>
            </a:r>
            <a:endParaRPr lang="en-US" sz="3600" dirty="0"/>
          </a:p>
        </p:txBody>
      </p:sp>
      <p:pic>
        <p:nvPicPr>
          <p:cNvPr id="10242"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 y="1601724"/>
            <a:ext cx="8229600" cy="25115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802432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6"/>
          <p:cNvSpPr txBox="1">
            <a:spLocks noChangeArrowheads="1"/>
          </p:cNvSpPr>
          <p:nvPr/>
        </p:nvSpPr>
        <p:spPr bwMode="auto">
          <a:xfrm>
            <a:off x="5486400" y="3938588"/>
            <a:ext cx="3276600" cy="862012"/>
          </a:xfrm>
          <a:prstGeom prst="rect">
            <a:avLst/>
          </a:prstGeom>
          <a:noFill/>
          <a:ln w="9525">
            <a:noFill/>
            <a:miter lim="800000"/>
            <a:headEnd/>
            <a:tailEnd/>
          </a:ln>
        </p:spPr>
        <p:txBody>
          <a:bodyPr>
            <a:spAutoFit/>
          </a:bodyPr>
          <a:lstStyle/>
          <a:p>
            <a:r>
              <a:rPr lang="en-US" sz="3200">
                <a:latin typeface="Futura T Bold" charset="0"/>
              </a:rPr>
              <a:t>Paul Jablonski</a:t>
            </a:r>
          </a:p>
          <a:p>
            <a:r>
              <a:rPr lang="en-US">
                <a:latin typeface="Futura T Bold" charset="0"/>
              </a:rPr>
              <a:t>Chief Executive Officer, MTS</a:t>
            </a:r>
            <a:endParaRPr lang="en-US"/>
          </a:p>
        </p:txBody>
      </p:sp>
      <p:pic>
        <p:nvPicPr>
          <p:cNvPr id="10" name="Picture 9" descr="TroBridge.jpg"/>
          <p:cNvPicPr>
            <a:picLocks noChangeAspect="1"/>
          </p:cNvPicPr>
          <p:nvPr/>
        </p:nvPicPr>
        <p:blipFill>
          <a:blip r:embed="rId3" cstate="print"/>
          <a:stretch>
            <a:fillRect/>
          </a:stretch>
        </p:blipFill>
        <p:spPr>
          <a:xfrm>
            <a:off x="3810000" y="990600"/>
            <a:ext cx="4800601" cy="25551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descr="BUS6.jpg"/>
          <p:cNvPicPr>
            <a:picLocks noChangeAspect="1"/>
          </p:cNvPicPr>
          <p:nvPr/>
        </p:nvPicPr>
        <p:blipFill>
          <a:blip r:embed="rId4" cstate="print"/>
          <a:stretch>
            <a:fillRect/>
          </a:stretch>
        </p:blipFill>
        <p:spPr>
          <a:xfrm>
            <a:off x="838200" y="990600"/>
            <a:ext cx="2777946" cy="25603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p:cNvSpPr txBox="1"/>
          <p:nvPr/>
        </p:nvSpPr>
        <p:spPr>
          <a:xfrm>
            <a:off x="5150004" y="3950262"/>
            <a:ext cx="3460597" cy="830997"/>
          </a:xfrm>
          <a:prstGeom prst="rect">
            <a:avLst/>
          </a:prstGeom>
          <a:ln>
            <a:noFill/>
          </a:ln>
          <a:scene3d>
            <a:camera prst="orthographicFront"/>
            <a:lightRig rig="threePt" dir="t"/>
          </a:scene3d>
          <a:sp3d>
            <a:bevelT/>
          </a:sp3d>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b="1" dirty="0" smtClean="0"/>
              <a:t>Thank you</a:t>
            </a:r>
            <a:endParaRPr lang="en-US" sz="4800" b="1" dirty="0"/>
          </a:p>
        </p:txBody>
      </p:sp>
    </p:spTree>
    <p:extLst>
      <p:ext uri="{BB962C8B-B14F-4D97-AF65-F5344CB8AC3E}">
        <p14:creationId xmlns:p14="http://schemas.microsoft.com/office/powerpoint/2010/main" xmlns="" val="29013112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953000" cy="563562"/>
          </a:xfrm>
        </p:spPr>
        <p:txBody>
          <a:bodyPr/>
          <a:lstStyle/>
          <a:p>
            <a:r>
              <a:rPr lang="en-US" sz="3200" dirty="0" smtClean="0"/>
              <a:t>Where We’ve Been</a:t>
            </a:r>
            <a:endParaRPr lang="en-US" sz="3200" dirty="0"/>
          </a:p>
        </p:txBody>
      </p:sp>
      <p:pic>
        <p:nvPicPr>
          <p:cNvPr id="1026"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02729" y="152399"/>
            <a:ext cx="3517443" cy="27874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990600"/>
            <a:ext cx="5572125" cy="4492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528910" y="2895600"/>
            <a:ext cx="3491263" cy="24209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207089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xmlns="" val="0"/>
              </a:ext>
            </a:extLst>
          </a:blip>
          <a:srcRect l="2993" t="3519" r="5883" b="7767"/>
          <a:stretch/>
        </p:blipFill>
        <p:spPr bwMode="auto">
          <a:xfrm>
            <a:off x="468351" y="0"/>
            <a:ext cx="8263054" cy="5296829"/>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1009244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xmlns="" val="0"/>
              </a:ext>
            </a:extLst>
          </a:blip>
          <a:srcRect l="12011" t="7372" r="5483" b="5680"/>
          <a:stretch/>
        </p:blipFill>
        <p:spPr bwMode="auto">
          <a:xfrm>
            <a:off x="2819400" y="239616"/>
            <a:ext cx="3804425" cy="5040803"/>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72843" y="304800"/>
            <a:ext cx="2505307" cy="187898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781800" y="3540512"/>
            <a:ext cx="2275081" cy="1739907"/>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904640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2971800" cy="792162"/>
          </a:xfrm>
        </p:spPr>
        <p:txBody>
          <a:bodyPr/>
          <a:lstStyle/>
          <a:p>
            <a:r>
              <a:rPr lang="en-US" sz="4400" dirty="0" smtClean="0"/>
              <a:t>Curitiba</a:t>
            </a:r>
            <a:endParaRPr lang="en-US" sz="4400" dirty="0"/>
          </a:p>
        </p:txBody>
      </p:sp>
      <p:pic>
        <p:nvPicPr>
          <p:cNvPr id="6146"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00600" y="92396"/>
            <a:ext cx="4228621" cy="51707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62000" y="990600"/>
            <a:ext cx="2861029" cy="33448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61425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54080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943600" y="3505200"/>
            <a:ext cx="2968625" cy="1804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195874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657600" cy="1143000"/>
          </a:xfrm>
        </p:spPr>
        <p:txBody>
          <a:bodyPr/>
          <a:lstStyle/>
          <a:p>
            <a:r>
              <a:rPr lang="en-US" sz="3600" dirty="0" smtClean="0"/>
              <a:t>A Different Path</a:t>
            </a:r>
            <a:endParaRPr lang="en-US" sz="3600" dirty="0"/>
          </a:p>
        </p:txBody>
      </p:sp>
      <p:pic>
        <p:nvPicPr>
          <p:cNvPr id="7170"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81600" y="40342"/>
            <a:ext cx="3951249" cy="52265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58000" y="2707254"/>
            <a:ext cx="1444625" cy="17853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ectangle 4"/>
          <p:cNvSpPr/>
          <p:nvPr/>
        </p:nvSpPr>
        <p:spPr>
          <a:xfrm>
            <a:off x="609600" y="1600200"/>
            <a:ext cx="4572000" cy="2585323"/>
          </a:xfrm>
          <a:prstGeom prst="rect">
            <a:avLst/>
          </a:prstGeom>
        </p:spPr>
        <p:txBody>
          <a:bodyPr>
            <a:spAutoFit/>
          </a:bodyPr>
          <a:lstStyle/>
          <a:p>
            <a:pPr marL="285750" indent="-285750">
              <a:lnSpc>
                <a:spcPct val="150000"/>
              </a:lnSpc>
              <a:buFont typeface="Arial" pitchFamily="34" charset="0"/>
              <a:buChar char="•"/>
            </a:pPr>
            <a:r>
              <a:rPr lang="en-US" b="1" dirty="0" smtClean="0"/>
              <a:t>578 </a:t>
            </a:r>
            <a:r>
              <a:rPr lang="en-US" b="1" dirty="0"/>
              <a:t>square miles in urbanized zone</a:t>
            </a:r>
          </a:p>
          <a:p>
            <a:pPr marL="285750" indent="-285750">
              <a:lnSpc>
                <a:spcPct val="150000"/>
              </a:lnSpc>
              <a:buFont typeface="Arial" pitchFamily="34" charset="0"/>
              <a:buChar char="•"/>
            </a:pPr>
            <a:r>
              <a:rPr lang="en-US" b="1" dirty="0"/>
              <a:t>1.8 million people</a:t>
            </a:r>
          </a:p>
          <a:p>
            <a:pPr marL="285750" indent="-285750">
              <a:lnSpc>
                <a:spcPct val="150000"/>
              </a:lnSpc>
              <a:buFont typeface="Arial" pitchFamily="34" charset="0"/>
              <a:buChar char="•"/>
            </a:pPr>
            <a:r>
              <a:rPr lang="en-US" b="1" dirty="0"/>
              <a:t>Density: 2,300/sq. mi.</a:t>
            </a:r>
          </a:p>
          <a:p>
            <a:pPr marL="285750" indent="-285750">
              <a:lnSpc>
                <a:spcPct val="150000"/>
              </a:lnSpc>
              <a:buFont typeface="Arial" pitchFamily="34" charset="0"/>
              <a:buChar char="•"/>
            </a:pPr>
            <a:r>
              <a:rPr lang="en-US" b="1" dirty="0"/>
              <a:t>Multiple destinations</a:t>
            </a:r>
          </a:p>
          <a:p>
            <a:pPr marL="285750" indent="-285750">
              <a:lnSpc>
                <a:spcPct val="150000"/>
              </a:lnSpc>
              <a:buFont typeface="Arial" pitchFamily="34" charset="0"/>
              <a:buChar char="•"/>
            </a:pPr>
            <a:r>
              <a:rPr lang="en-US" b="1" dirty="0"/>
              <a:t>Extremely hard to serve with transit</a:t>
            </a:r>
          </a:p>
          <a:p>
            <a:pPr marL="285750" indent="-285750">
              <a:lnSpc>
                <a:spcPct val="150000"/>
              </a:lnSpc>
              <a:buFont typeface="Arial" pitchFamily="34" charset="0"/>
              <a:buChar char="•"/>
            </a:pPr>
            <a:r>
              <a:rPr lang="en-US" b="1" dirty="0" smtClean="0"/>
              <a:t>300,000 </a:t>
            </a:r>
            <a:r>
              <a:rPr lang="en-US" b="1" dirty="0"/>
              <a:t>trips a day</a:t>
            </a:r>
          </a:p>
        </p:txBody>
      </p:sp>
    </p:spTree>
    <p:extLst>
      <p:ext uri="{BB962C8B-B14F-4D97-AF65-F5344CB8AC3E}">
        <p14:creationId xmlns:p14="http://schemas.microsoft.com/office/powerpoint/2010/main" xmlns="" val="1887787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6165"/>
          <a:stretch/>
        </p:blipFill>
        <p:spPr bwMode="auto">
          <a:xfrm>
            <a:off x="-16727" y="1"/>
            <a:ext cx="9144000" cy="55087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204623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15646</TotalTime>
  <Words>1812</Words>
  <Application>Microsoft Office PowerPoint</Application>
  <PresentationFormat>On-screen Show (4:3)</PresentationFormat>
  <Paragraphs>305</Paragraphs>
  <Slides>29</Slides>
  <Notes>29</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Slide 1</vt:lpstr>
      <vt:lpstr>The MTS Story</vt:lpstr>
      <vt:lpstr>Where We’ve Been</vt:lpstr>
      <vt:lpstr>Slide 4</vt:lpstr>
      <vt:lpstr>Slide 5</vt:lpstr>
      <vt:lpstr>Curitiba</vt:lpstr>
      <vt:lpstr>Slide 7</vt:lpstr>
      <vt:lpstr>A Different Path</vt:lpstr>
      <vt:lpstr>Slide 9</vt:lpstr>
      <vt:lpstr>Slide 10</vt:lpstr>
      <vt:lpstr>Slide 11</vt:lpstr>
      <vt:lpstr>MTS</vt:lpstr>
      <vt:lpstr>Operating Efficiency</vt:lpstr>
      <vt:lpstr>Pension Reform</vt:lpstr>
      <vt:lpstr>Slide 15</vt:lpstr>
      <vt:lpstr>Catenary Replacement: 2010</vt:lpstr>
      <vt:lpstr>Slide 17</vt:lpstr>
      <vt:lpstr>Slide 18</vt:lpstr>
      <vt:lpstr>Slide 19</vt:lpstr>
      <vt:lpstr>Slide 20</vt:lpstr>
      <vt:lpstr>Slide 21</vt:lpstr>
      <vt:lpstr>Slide 22</vt:lpstr>
      <vt:lpstr>Slide 23</vt:lpstr>
      <vt:lpstr>Slide 24</vt:lpstr>
      <vt:lpstr>Slide 25</vt:lpstr>
      <vt:lpstr>Sustainability Threats w/o Transit</vt:lpstr>
      <vt:lpstr>Slide 27</vt:lpstr>
      <vt:lpstr>Threats to Sustainability</vt:lpstr>
      <vt:lpstr>Slide 29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Humorous story</dc:title>
  <dc:creator>Judy.Leitner</dc:creator>
  <cp:lastModifiedBy>WRSC</cp:lastModifiedBy>
  <cp:revision>87</cp:revision>
  <cp:lastPrinted>2013-05-10T18:25:27Z</cp:lastPrinted>
  <dcterms:created xsi:type="dcterms:W3CDTF">2009-05-21T15:11:24Z</dcterms:created>
  <dcterms:modified xsi:type="dcterms:W3CDTF">2013-05-16T16:52:43Z</dcterms:modified>
</cp:coreProperties>
</file>