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7"/>
  </p:notesMasterIdLst>
  <p:sldIdLst>
    <p:sldId id="256" r:id="rId2"/>
    <p:sldId id="257" r:id="rId3"/>
    <p:sldId id="271" r:id="rId4"/>
    <p:sldId id="258" r:id="rId5"/>
    <p:sldId id="268" r:id="rId6"/>
    <p:sldId id="260" r:id="rId7"/>
    <p:sldId id="270" r:id="rId8"/>
    <p:sldId id="259" r:id="rId9"/>
    <p:sldId id="263" r:id="rId10"/>
    <p:sldId id="264" r:id="rId11"/>
    <p:sldId id="261" r:id="rId12"/>
    <p:sldId id="265" r:id="rId13"/>
    <p:sldId id="262" r:id="rId14"/>
    <p:sldId id="266" r:id="rId15"/>
    <p:sldId id="267" r:id="rId16"/>
    <p:sldId id="269" r:id="rId17"/>
    <p:sldId id="275" r:id="rId18"/>
    <p:sldId id="276" r:id="rId19"/>
    <p:sldId id="277" r:id="rId20"/>
    <p:sldId id="278" r:id="rId21"/>
    <p:sldId id="279" r:id="rId22"/>
    <p:sldId id="280" r:id="rId23"/>
    <p:sldId id="281" r:id="rId24"/>
    <p:sldId id="282" r:id="rId25"/>
    <p:sldId id="283" r:id="rId26"/>
    <p:sldId id="284" r:id="rId27"/>
    <p:sldId id="285"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0"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73" r:id="rId54"/>
    <p:sldId id="272" r:id="rId55"/>
    <p:sldId id="274"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4602EA-1210-A044-A3F0-1D7F91E9A470}">
          <p14:sldIdLst>
            <p14:sldId id="256"/>
            <p14:sldId id="257"/>
            <p14:sldId id="271"/>
            <p14:sldId id="258"/>
            <p14:sldId id="268"/>
            <p14:sldId id="260"/>
            <p14:sldId id="270"/>
            <p14:sldId id="259"/>
            <p14:sldId id="263"/>
            <p14:sldId id="264"/>
            <p14:sldId id="261"/>
            <p14:sldId id="265"/>
            <p14:sldId id="262"/>
            <p14:sldId id="266"/>
            <p14:sldId id="267"/>
            <p14:sldId id="269"/>
            <p14:sldId id="275"/>
            <p14:sldId id="276"/>
            <p14:sldId id="277"/>
            <p14:sldId id="278"/>
            <p14:sldId id="279"/>
            <p14:sldId id="280"/>
            <p14:sldId id="281"/>
            <p14:sldId id="282"/>
            <p14:sldId id="283"/>
            <p14:sldId id="284"/>
            <p14:sldId id="285"/>
            <p14:sldId id="298"/>
            <p14:sldId id="299"/>
            <p14:sldId id="300"/>
            <p14:sldId id="301"/>
            <p14:sldId id="302"/>
            <p14:sldId id="303"/>
            <p14:sldId id="304"/>
            <p14:sldId id="305"/>
            <p14:sldId id="306"/>
            <p14:sldId id="307"/>
            <p14:sldId id="308"/>
            <p14:sldId id="309"/>
            <p14:sldId id="310"/>
            <p14:sldId id="286"/>
            <p14:sldId id="287"/>
            <p14:sldId id="288"/>
            <p14:sldId id="289"/>
            <p14:sldId id="290"/>
            <p14:sldId id="291"/>
            <p14:sldId id="292"/>
            <p14:sldId id="293"/>
            <p14:sldId id="294"/>
            <p14:sldId id="295"/>
            <p14:sldId id="296"/>
            <p14:sldId id="297"/>
            <p14:sldId id="273"/>
            <p14:sldId id="272"/>
            <p14:sldId id="27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39" autoAdjust="0"/>
    <p:restoredTop sz="90649" autoAdjust="0"/>
  </p:normalViewPr>
  <p:slideViewPr>
    <p:cSldViewPr snapToGrid="0">
      <p:cViewPr varScale="1">
        <p:scale>
          <a:sx n="77" d="100"/>
          <a:sy n="77" d="100"/>
        </p:scale>
        <p:origin x="2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lvl="0">
              <a:defRPr sz="1800" b="0" i="0" u="none" strike="noStrike">
                <a:solidFill>
                  <a:schemeClr val="bg1"/>
                </a:solidFill>
                <a:effectLst/>
                <a:latin typeface="Trebuchet MS"/>
              </a:defRPr>
            </a:pPr>
            <a:r>
              <a:rPr lang="en-US" sz="1800" b="0" i="0" u="none" strike="noStrike" dirty="0">
                <a:solidFill>
                  <a:schemeClr val="bg1"/>
                </a:solidFill>
                <a:effectLst/>
                <a:latin typeface="Trebuchet MS"/>
              </a:rPr>
              <a:t>Ethanol Production (2013)</a:t>
            </a:r>
          </a:p>
        </c:rich>
      </c:tx>
      <c:layout>
        <c:manualLayout>
          <c:xMode val="edge"/>
          <c:yMode val="edge"/>
          <c:x val="0.28641532332103958"/>
          <c:y val="0"/>
          <c:w val="0.44695800000000002"/>
          <c:h val="0.19434199999999999"/>
        </c:manualLayout>
      </c:layout>
      <c:overlay val="1"/>
      <c:spPr>
        <a:solidFill>
          <a:schemeClr val="tx1"/>
        </a:solidFill>
        <a:effectLst/>
      </c:spPr>
    </c:title>
    <c:autoTitleDeleted val="0"/>
    <c:plotArea>
      <c:layout>
        <c:manualLayout>
          <c:layoutTarget val="inner"/>
          <c:xMode val="edge"/>
          <c:yMode val="edge"/>
          <c:x val="0.19434199999999999"/>
          <c:y val="0.19434199999999999"/>
          <c:w val="0.61131599999999997"/>
          <c:h val="0.61131599999999997"/>
        </c:manualLayout>
      </c:layout>
      <c:pieChart>
        <c:varyColors val="0"/>
        <c:ser>
          <c:idx val="0"/>
          <c:order val="0"/>
          <c:tx>
            <c:strRef>
              <c:f>Sheet1!$A$2</c:f>
              <c:strCache>
                <c:ptCount val="1"/>
                <c:pt idx="0">
                  <c:v>Sales</c:v>
                </c:pt>
              </c:strCache>
            </c:strRef>
          </c:tx>
          <c:spPr>
            <a:solidFill>
              <a:srgbClr val="A38315"/>
            </a:solidFill>
            <a:ln w="19050" cap="flat">
              <a:solidFill>
                <a:srgbClr val="FFFFFF"/>
              </a:solidFill>
              <a:prstDash val="solid"/>
              <a:bevel/>
            </a:ln>
            <a:effectLst/>
          </c:spPr>
          <c:dPt>
            <c:idx val="0"/>
            <c:bubble3D val="0"/>
          </c:dPt>
          <c:dPt>
            <c:idx val="1"/>
            <c:bubble3D val="0"/>
            <c:spPr>
              <a:solidFill>
                <a:srgbClr val="BD9819"/>
              </a:solidFill>
              <a:ln w="19050" cap="flat">
                <a:solidFill>
                  <a:srgbClr val="FFFFFF"/>
                </a:solidFill>
                <a:prstDash val="solid"/>
                <a:bevel/>
              </a:ln>
              <a:effectLst/>
            </c:spPr>
          </c:dPt>
          <c:dPt>
            <c:idx val="2"/>
            <c:bubble3D val="0"/>
            <c:spPr>
              <a:solidFill>
                <a:srgbClr val="D2A91B"/>
              </a:solidFill>
              <a:ln w="19050" cap="flat">
                <a:solidFill>
                  <a:srgbClr val="FFFFFF"/>
                </a:solidFill>
                <a:prstDash val="solid"/>
                <a:bevel/>
              </a:ln>
              <a:effectLst/>
            </c:spPr>
          </c:dPt>
          <c:dPt>
            <c:idx val="3"/>
            <c:bubble3D val="0"/>
            <c:spPr>
              <a:solidFill>
                <a:srgbClr val="E6B91E"/>
              </a:solidFill>
              <a:ln w="19050" cap="flat">
                <a:solidFill>
                  <a:srgbClr val="FFFFFF"/>
                </a:solidFill>
                <a:prstDash val="solid"/>
                <a:bevel/>
              </a:ln>
              <a:effectLst/>
            </c:spPr>
          </c:dPt>
          <c:dPt>
            <c:idx val="4"/>
            <c:bubble3D val="0"/>
            <c:spPr>
              <a:solidFill>
                <a:srgbClr val="EAC774"/>
              </a:solidFill>
              <a:ln w="19050" cap="flat">
                <a:solidFill>
                  <a:srgbClr val="FFFFFF"/>
                </a:solidFill>
                <a:prstDash val="solid"/>
                <a:bevel/>
              </a:ln>
              <a:effectLst/>
            </c:spPr>
          </c:dPt>
          <c:dPt>
            <c:idx val="5"/>
            <c:bubble3D val="0"/>
            <c:spPr>
              <a:solidFill>
                <a:srgbClr val="EFD59F"/>
              </a:solidFill>
              <a:ln w="19050" cap="flat">
                <a:solidFill>
                  <a:srgbClr val="FFFFFF"/>
                </a:solidFill>
                <a:prstDash val="solid"/>
                <a:bevel/>
              </a:ln>
              <a:effectLst/>
            </c:spPr>
          </c:dPt>
          <c:dPt>
            <c:idx val="6"/>
            <c:bubble3D val="0"/>
            <c:spPr>
              <a:solidFill>
                <a:srgbClr val="F3E1BE"/>
              </a:solidFill>
              <a:ln w="19050" cap="flat">
                <a:solidFill>
                  <a:srgbClr val="FFFFFF"/>
                </a:solidFill>
                <a:prstDash val="solid"/>
                <a:bevel/>
              </a:ln>
              <a:effectLst/>
            </c:spPr>
          </c:dPt>
          <c:dLbls>
            <c:dLbl>
              <c:idx val="0"/>
              <c:layout>
                <c:manualLayout>
                  <c:x val="-0.16460338730508797"/>
                  <c:y val="2.5652475943650062E-2"/>
                </c:manualLayout>
              </c:layout>
              <c:tx>
                <c:rich>
                  <a:bodyPr/>
                  <a:lstStyle/>
                  <a:p>
                    <a:pPr lvl="0">
                      <a:defRPr sz="1400" b="0" i="0" u="none" strike="noStrike">
                        <a:solidFill>
                          <a:srgbClr val="000000"/>
                        </a:solidFill>
                        <a:effectLst/>
                        <a:latin typeface="Trebuchet MS Bold"/>
                      </a:defRPr>
                    </a:pPr>
                    <a:r>
                      <a:rPr lang="en-US" dirty="0" smtClean="0"/>
                      <a:t>USA</a:t>
                    </a:r>
                    <a:r>
                      <a:rPr lang="en-US" dirty="0"/>
                      <a:t>
57%</a:t>
                    </a:r>
                  </a:p>
                </c:rich>
              </c:tx>
              <c:numFmt formatCode="0%" sourceLinked="0"/>
              <c:spPr/>
              <c:dLblPos val="bestFit"/>
              <c:showLegendKey val="0"/>
              <c:showVal val="0"/>
              <c:showCatName val="1"/>
              <c:showSerName val="0"/>
              <c:showPercent val="1"/>
              <c:showBubbleSize val="0"/>
              <c:extLst>
                <c:ext xmlns:c15="http://schemas.microsoft.com/office/drawing/2012/chart" uri="{CE6537A1-D6FC-4f65-9D91-7224C49458BB}"/>
              </c:extLst>
            </c:dLbl>
            <c:dLbl>
              <c:idx val="1"/>
              <c:layout>
                <c:manualLayout>
                  <c:x val="0.18598045059146295"/>
                  <c:y val="6.4131189859125155E-3"/>
                </c:manualLayout>
              </c:layout>
              <c:numFmt formatCode="0%" sourceLinked="0"/>
              <c:spPr/>
              <c:txPr>
                <a:bodyPr/>
                <a:lstStyle/>
                <a:p>
                  <a:pPr lvl="0">
                    <a:defRPr sz="1400" b="0" i="0" u="none" strike="noStrike">
                      <a:solidFill>
                        <a:srgbClr val="000000"/>
                      </a:solidFill>
                      <a:effectLst/>
                      <a:latin typeface="Trebuchet MS Bold"/>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dLbl>
              <c:idx val="2"/>
              <c:layout>
                <c:manualLayout>
                  <c:x val="-2.137706328637505E-2"/>
                  <c:y val="5.7511750006447246E-2"/>
                </c:manualLayout>
              </c:layout>
              <c:numFmt formatCode="0%" sourceLinked="0"/>
              <c:spPr/>
              <c:txPr>
                <a:bodyPr/>
                <a:lstStyle/>
                <a:p>
                  <a:pPr lvl="0">
                    <a:defRPr sz="1400" b="0" i="0" u="none" strike="noStrike">
                      <a:solidFill>
                        <a:srgbClr val="000000"/>
                      </a:solidFill>
                      <a:effectLst/>
                      <a:latin typeface="Trebuchet MS Bold"/>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2.5652475943650062E-2"/>
                  <c:y val="4.4788578729272922E-2"/>
                </c:manualLayout>
              </c:layout>
              <c:numFmt formatCode="0%" sourceLinked="0"/>
              <c:spPr/>
              <c:txPr>
                <a:bodyPr/>
                <a:lstStyle/>
                <a:p>
                  <a:pPr lvl="0">
                    <a:defRPr sz="1400" b="0" i="0" u="none" strike="noStrike">
                      <a:solidFill>
                        <a:srgbClr val="000000"/>
                      </a:solidFill>
                      <a:effectLst/>
                      <a:latin typeface="Trebuchet MS Bold"/>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dLbl>
              <c:idx val="4"/>
              <c:layout>
                <c:manualLayout>
                  <c:x val="-2.1377063286375053E-3"/>
                  <c:y val="2.294727432538379E-2"/>
                </c:manualLayout>
              </c:layout>
              <c:numFmt formatCode="0%" sourceLinked="0"/>
              <c:spPr/>
              <c:txPr>
                <a:bodyPr/>
                <a:lstStyle/>
                <a:p>
                  <a:pPr lvl="0">
                    <a:defRPr sz="1400" b="0" i="0" u="none" strike="noStrike">
                      <a:solidFill>
                        <a:srgbClr val="000000"/>
                      </a:solidFill>
                      <a:effectLst/>
                      <a:latin typeface="Trebuchet MS Bold"/>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dLbl>
              <c:idx val="5"/>
              <c:layout>
                <c:manualLayout>
                  <c:x val="4.097751031488104E-2"/>
                  <c:y val="1.0121111344544373E-2"/>
                </c:manualLayout>
              </c:layout>
              <c:numFmt formatCode="0%" sourceLinked="0"/>
              <c:spPr/>
              <c:txPr>
                <a:bodyPr/>
                <a:lstStyle/>
                <a:p>
                  <a:pPr lvl="0">
                    <a:defRPr sz="1400" b="0" i="0" u="none" strike="noStrike">
                      <a:solidFill>
                        <a:srgbClr val="000000"/>
                      </a:solidFill>
                      <a:effectLst/>
                      <a:latin typeface="Trebuchet MS Bold"/>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dLbl>
              <c:idx val="6"/>
              <c:layout>
                <c:manualLayout>
                  <c:x val="0.1244637636186598"/>
                  <c:y val="1.037900125643308E-2"/>
                </c:manualLayout>
              </c:layout>
              <c:numFmt formatCode="0%" sourceLinked="0"/>
              <c:spPr>
                <a:solidFill>
                  <a:srgbClr val="F8F8F8">
                    <a:alpha val="60000"/>
                  </a:srgbClr>
                </a:solidFill>
              </c:spPr>
              <c:txPr>
                <a:bodyPr/>
                <a:lstStyle/>
                <a:p>
                  <a:pPr lvl="0">
                    <a:defRPr sz="1400" b="0" i="0" u="none" strike="noStrike">
                      <a:solidFill>
                        <a:srgbClr val="000000"/>
                      </a:solidFill>
                      <a:effectLst/>
                      <a:latin typeface="Trebuchet MS Bold"/>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numFmt formatCode="0%" sourceLinked="0"/>
            <c:spPr>
              <a:noFill/>
              <a:ln>
                <a:noFill/>
              </a:ln>
              <a:effectLst/>
            </c:spPr>
            <c:txPr>
              <a:bodyPr/>
              <a:lstStyle/>
              <a:p>
                <a:pPr lvl="0">
                  <a:defRPr sz="1400" b="0" i="0" u="none" strike="noStrike">
                    <a:solidFill>
                      <a:srgbClr val="000000"/>
                    </a:solidFill>
                    <a:effectLst/>
                    <a:latin typeface="Trebuchet MS Bold"/>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Sheet1!$B$1:$H$1</c:f>
              <c:strCache>
                <c:ptCount val="7"/>
                <c:pt idx="0">
                  <c:v>U.S.</c:v>
                </c:pt>
                <c:pt idx="1">
                  <c:v>Brazil</c:v>
                </c:pt>
                <c:pt idx="2">
                  <c:v>Europe</c:v>
                </c:pt>
                <c:pt idx="3">
                  <c:v>China</c:v>
                </c:pt>
                <c:pt idx="4">
                  <c:v>India </c:v>
                </c:pt>
                <c:pt idx="5">
                  <c:v>Canada</c:v>
                </c:pt>
                <c:pt idx="6">
                  <c:v>Rest of World</c:v>
                </c:pt>
              </c:strCache>
            </c:strRef>
          </c:cat>
          <c:val>
            <c:numRef>
              <c:f>Sheet1!$B$2:$H$2</c:f>
              <c:numCache>
                <c:formatCode>General</c:formatCode>
                <c:ptCount val="7"/>
                <c:pt idx="0">
                  <c:v>13300</c:v>
                </c:pt>
                <c:pt idx="1">
                  <c:v>6276</c:v>
                </c:pt>
                <c:pt idx="2">
                  <c:v>1371</c:v>
                </c:pt>
                <c:pt idx="3">
                  <c:v>696</c:v>
                </c:pt>
                <c:pt idx="4">
                  <c:v>545</c:v>
                </c:pt>
                <c:pt idx="5">
                  <c:v>523</c:v>
                </c:pt>
                <c:pt idx="6">
                  <c:v>727</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lt1"/>
                </a:solidFill>
                <a:latin typeface="+mn-lt"/>
                <a:ea typeface="+mn-ea"/>
                <a:cs typeface="+mn-cs"/>
              </a:defRPr>
            </a:pPr>
            <a:r>
              <a:rPr lang="en-US" sz="1900" dirty="0" smtClean="0">
                <a:solidFill>
                  <a:schemeClr val="lt1"/>
                </a:solidFill>
                <a:latin typeface="+mn-lt"/>
                <a:ea typeface="+mn-ea"/>
                <a:cs typeface="+mn-cs"/>
              </a:rPr>
              <a:t>Biodiesel</a:t>
            </a:r>
            <a:r>
              <a:rPr lang="en-US" sz="1900" baseline="0" dirty="0" smtClean="0">
                <a:solidFill>
                  <a:schemeClr val="lt1"/>
                </a:solidFill>
                <a:latin typeface="+mn-lt"/>
                <a:ea typeface="+mn-ea"/>
                <a:cs typeface="+mn-cs"/>
              </a:rPr>
              <a:t> </a:t>
            </a:r>
            <a:r>
              <a:rPr lang="en-US" sz="1900" dirty="0" smtClean="0">
                <a:solidFill>
                  <a:schemeClr val="lt1"/>
                </a:solidFill>
                <a:latin typeface="+mn-lt"/>
                <a:ea typeface="+mn-ea"/>
                <a:cs typeface="+mn-cs"/>
              </a:rPr>
              <a:t>Production</a:t>
            </a:r>
            <a:r>
              <a:rPr lang="en-US" sz="1900" baseline="0" dirty="0" smtClean="0">
                <a:solidFill>
                  <a:schemeClr val="lt1"/>
                </a:solidFill>
                <a:latin typeface="+mn-lt"/>
                <a:ea typeface="+mn-ea"/>
                <a:cs typeface="+mn-cs"/>
              </a:rPr>
              <a:t> (2010)</a:t>
            </a:r>
            <a:endParaRPr lang="en-US" sz="1900" dirty="0"/>
          </a:p>
        </c:rich>
      </c:tx>
      <c:layout>
        <c:manualLayout>
          <c:xMode val="edge"/>
          <c:yMode val="edge"/>
          <c:x val="0.16497706823218192"/>
          <c:y val="1.9068695460628753E-3"/>
        </c:manualLayout>
      </c:layout>
      <c:overlay val="0"/>
      <c:spPr>
        <a:solidFill>
          <a:schemeClr val="dk1"/>
        </a:solidFill>
        <a:ln w="19050" cap="rnd" cmpd="sng" algn="ctr">
          <a:solidFill>
            <a:schemeClr val="dk1">
              <a:shade val="50000"/>
            </a:schemeClr>
          </a:solidFill>
          <a:prstDash val="solid"/>
        </a:ln>
        <a:effectLst/>
      </c:spPr>
    </c:title>
    <c:autoTitleDeleted val="0"/>
    <c:plotArea>
      <c:layout>
        <c:manualLayout>
          <c:layoutTarget val="inner"/>
          <c:xMode val="edge"/>
          <c:yMode val="edge"/>
          <c:x val="5.6852936036350929E-2"/>
          <c:y val="0.26338279531892717"/>
          <c:w val="0.87414065144775377"/>
          <c:h val="0.81550915298483462"/>
        </c:manualLayout>
      </c:layout>
      <c:pieChart>
        <c:varyColors val="1"/>
        <c:ser>
          <c:idx val="0"/>
          <c:order val="0"/>
          <c:tx>
            <c:strRef>
              <c:f>Sheet1!$B$1</c:f>
              <c:strCache>
                <c:ptCount val="1"/>
                <c:pt idx="0">
                  <c:v>Production</c:v>
                </c:pt>
              </c:strCache>
            </c:strRef>
          </c:tx>
          <c:dPt>
            <c:idx val="0"/>
            <c:bubble3D val="0"/>
            <c:spPr>
              <a:solidFill>
                <a:schemeClr val="accent4">
                  <a:shade val="44000"/>
                </a:schemeClr>
              </a:solidFill>
              <a:ln w="19050">
                <a:solidFill>
                  <a:schemeClr val="lt1"/>
                </a:solidFill>
              </a:ln>
              <a:effectLst/>
            </c:spPr>
          </c:dPt>
          <c:dPt>
            <c:idx val="1"/>
            <c:bubble3D val="0"/>
            <c:spPr>
              <a:solidFill>
                <a:schemeClr val="accent4">
                  <a:shade val="58000"/>
                </a:schemeClr>
              </a:solidFill>
              <a:ln w="19050">
                <a:solidFill>
                  <a:schemeClr val="lt1"/>
                </a:solidFill>
              </a:ln>
              <a:effectLst/>
            </c:spPr>
          </c:dPt>
          <c:dPt>
            <c:idx val="2"/>
            <c:bubble3D val="0"/>
            <c:spPr>
              <a:solidFill>
                <a:schemeClr val="accent4">
                  <a:shade val="72000"/>
                </a:schemeClr>
              </a:solidFill>
              <a:ln w="19050">
                <a:solidFill>
                  <a:schemeClr val="lt1"/>
                </a:solidFill>
              </a:ln>
              <a:effectLst/>
            </c:spPr>
          </c:dPt>
          <c:dPt>
            <c:idx val="3"/>
            <c:bubble3D val="0"/>
            <c:spPr>
              <a:solidFill>
                <a:schemeClr val="accent4">
                  <a:shade val="86000"/>
                </a:schemeClr>
              </a:solidFill>
              <a:ln w="19050">
                <a:solidFill>
                  <a:schemeClr val="lt1"/>
                </a:solidFill>
              </a:ln>
              <a:effectLst/>
            </c:spPr>
          </c:dPt>
          <c:dPt>
            <c:idx val="4"/>
            <c:bubble3D val="0"/>
            <c:spPr>
              <a:solidFill>
                <a:schemeClr val="accent4"/>
              </a:solidFill>
              <a:ln w="19050">
                <a:solidFill>
                  <a:schemeClr val="lt1"/>
                </a:solidFill>
              </a:ln>
              <a:effectLst/>
            </c:spPr>
          </c:dPt>
          <c:dPt>
            <c:idx val="5"/>
            <c:bubble3D val="0"/>
            <c:spPr>
              <a:solidFill>
                <a:schemeClr val="accent4">
                  <a:tint val="86000"/>
                </a:schemeClr>
              </a:solidFill>
              <a:ln w="19050">
                <a:solidFill>
                  <a:schemeClr val="lt1"/>
                </a:solidFill>
              </a:ln>
              <a:effectLst/>
            </c:spPr>
          </c:dPt>
          <c:dPt>
            <c:idx val="6"/>
            <c:bubble3D val="0"/>
            <c:spPr>
              <a:solidFill>
                <a:schemeClr val="accent4">
                  <a:tint val="72000"/>
                </a:schemeClr>
              </a:solidFill>
              <a:ln w="19050">
                <a:solidFill>
                  <a:schemeClr val="lt1"/>
                </a:solidFill>
              </a:ln>
              <a:effectLst/>
            </c:spPr>
          </c:dPt>
          <c:dPt>
            <c:idx val="7"/>
            <c:bubble3D val="0"/>
            <c:spPr>
              <a:solidFill>
                <a:schemeClr val="accent4">
                  <a:tint val="58000"/>
                </a:schemeClr>
              </a:solidFill>
              <a:ln w="19050">
                <a:solidFill>
                  <a:schemeClr val="lt1"/>
                </a:solidFill>
              </a:ln>
              <a:effectLst/>
            </c:spPr>
          </c:dPt>
          <c:dPt>
            <c:idx val="8"/>
            <c:bubble3D val="0"/>
            <c:spPr>
              <a:solidFill>
                <a:schemeClr val="accent4">
                  <a:tint val="44000"/>
                </a:schemeClr>
              </a:solidFill>
              <a:ln w="19050">
                <a:solidFill>
                  <a:schemeClr val="lt1"/>
                </a:solidFill>
              </a:ln>
              <a:effectLst/>
            </c:spPr>
          </c:dPt>
          <c:dLbls>
            <c:dLbl>
              <c:idx val="0"/>
              <c:layout>
                <c:manualLayout>
                  <c:x val="-0.1589754646444691"/>
                  <c:y val="0.12440199005656527"/>
                </c:manualLayout>
              </c:layout>
              <c:tx>
                <c:rich>
                  <a:bodyPr/>
                  <a:lstStyle/>
                  <a:p>
                    <a:r>
                      <a:rPr lang="en-US" sz="1400" dirty="0" smtClean="0">
                        <a:solidFill>
                          <a:schemeClr val="bg1"/>
                        </a:solidFill>
                      </a:rPr>
                      <a:t>Germany</a:t>
                    </a:r>
                    <a:r>
                      <a:rPr lang="en-US" sz="1400" baseline="0" dirty="0">
                        <a:solidFill>
                          <a:schemeClr val="bg1"/>
                        </a:solidFill>
                      </a:rPr>
                      <a:t>
</a:t>
                    </a:r>
                    <a:r>
                      <a:rPr lang="en-US" sz="1400" baseline="0" dirty="0" smtClean="0">
                        <a:solidFill>
                          <a:schemeClr val="bg1"/>
                        </a:solidFill>
                      </a:rPr>
                      <a:t>15%</a:t>
                    </a:r>
                    <a:endParaRPr lang="en-US" sz="1400" baseline="0" dirty="0">
                      <a:solidFill>
                        <a:schemeClr val="bg1"/>
                      </a:solidFill>
                    </a:endParaRPr>
                  </a:p>
                </c:rich>
              </c:tx>
              <c:dLblPos val="bestFit"/>
              <c:showLegendKey val="0"/>
              <c:showVal val="0"/>
              <c:showCatName val="1"/>
              <c:showSerName val="0"/>
              <c:showPercent val="1"/>
              <c:showBubbleSize val="0"/>
              <c:extLst>
                <c:ext xmlns:c15="http://schemas.microsoft.com/office/drawing/2012/chart" uri="{CE6537A1-D6FC-4f65-9D91-7224C49458BB}">
                  <c15:layout>
                    <c:manualLayout>
                      <c:w val="0.20309152417184131"/>
                      <c:h val="0.15672255533215301"/>
                    </c:manualLayout>
                  </c15:layout>
                </c:ext>
              </c:extLst>
            </c:dLbl>
            <c:dLbl>
              <c:idx val="1"/>
              <c:layout>
                <c:manualLayout>
                  <c:x val="-0.12111031221980771"/>
                  <c:y val="2.6534829413939982E-2"/>
                </c:manualLayout>
              </c:layout>
              <c:tx>
                <c:rich>
                  <a:bodyPr/>
                  <a:lstStyle/>
                  <a:p>
                    <a:r>
                      <a:rPr lang="en-US" sz="1400" dirty="0" smtClean="0">
                        <a:solidFill>
                          <a:schemeClr val="bg1"/>
                        </a:solidFill>
                      </a:rPr>
                      <a:t>Brazil</a:t>
                    </a:r>
                    <a:r>
                      <a:rPr lang="en-US" sz="1400" baseline="0" dirty="0">
                        <a:solidFill>
                          <a:schemeClr val="bg1"/>
                        </a:solidFill>
                      </a:rPr>
                      <a:t>
</a:t>
                    </a:r>
                    <a:r>
                      <a:rPr lang="en-US" sz="1400" baseline="0" dirty="0" smtClean="0">
                        <a:solidFill>
                          <a:schemeClr val="bg1"/>
                        </a:solidFill>
                      </a:rPr>
                      <a:t>12%</a:t>
                    </a:r>
                    <a:endParaRPr lang="en-US" sz="1400" baseline="0" dirty="0">
                      <a:solidFill>
                        <a:schemeClr val="bg1"/>
                      </a:solidFill>
                    </a:endParaRPr>
                  </a:p>
                </c:rich>
              </c:tx>
              <c:dLblPos val="bestFit"/>
              <c:showLegendKey val="0"/>
              <c:showVal val="0"/>
              <c:showCatName val="1"/>
              <c:showSerName val="0"/>
              <c:showPercent val="1"/>
              <c:showBubbleSize val="0"/>
              <c:extLst>
                <c:ext xmlns:c15="http://schemas.microsoft.com/office/drawing/2012/chart" uri="{CE6537A1-D6FC-4f65-9D91-7224C49458BB}"/>
              </c:extLst>
            </c:dLbl>
            <c:dLbl>
              <c:idx val="2"/>
              <c:tx>
                <c:rich>
                  <a:bodyPr/>
                  <a:lstStyle/>
                  <a:p>
                    <a:r>
                      <a:rPr lang="en-US" sz="1400" dirty="0" smtClean="0">
                        <a:solidFill>
                          <a:schemeClr val="bg1"/>
                        </a:solidFill>
                      </a:rPr>
                      <a:t>USA</a:t>
                    </a:r>
                    <a:r>
                      <a:rPr lang="en-US" sz="1400" baseline="0" dirty="0">
                        <a:solidFill>
                          <a:schemeClr val="bg1"/>
                        </a:solidFill>
                      </a:rPr>
                      <a:t>
</a:t>
                    </a:r>
                    <a:r>
                      <a:rPr lang="en-US" sz="1400" baseline="0" dirty="0" smtClean="0">
                        <a:solidFill>
                          <a:schemeClr val="bg1"/>
                        </a:solidFill>
                      </a:rPr>
                      <a:t>10%</a:t>
                    </a:r>
                    <a:endParaRPr lang="en-US" sz="1400" baseline="0" dirty="0">
                      <a:solidFill>
                        <a:schemeClr val="bg1"/>
                      </a:solidFill>
                    </a:endParaRPr>
                  </a:p>
                </c:rich>
              </c:tx>
              <c:dLblPos val="inEnd"/>
              <c:showLegendKey val="0"/>
              <c:showVal val="0"/>
              <c:showCatName val="1"/>
              <c:showSerName val="0"/>
              <c:showPercent val="1"/>
              <c:showBubbleSize val="0"/>
              <c:extLst>
                <c:ext xmlns:c15="http://schemas.microsoft.com/office/drawing/2012/chart" uri="{CE6537A1-D6FC-4f65-9D91-7224C49458BB}"/>
              </c:extLst>
            </c:dLbl>
            <c:dLbl>
              <c:idx val="3"/>
              <c:tx>
                <c:rich>
                  <a:bodyPr/>
                  <a:lstStyle/>
                  <a:p>
                    <a:r>
                      <a:rPr lang="en-US" sz="1400" dirty="0" smtClean="0">
                        <a:solidFill>
                          <a:schemeClr val="bg1"/>
                        </a:solidFill>
                      </a:rPr>
                      <a:t>Argentina</a:t>
                    </a:r>
                  </a:p>
                  <a:p>
                    <a:r>
                      <a:rPr lang="en-US" sz="1400" dirty="0" smtClean="0">
                        <a:solidFill>
                          <a:schemeClr val="bg1"/>
                        </a:solidFill>
                      </a:rPr>
                      <a:t>11%</a:t>
                    </a:r>
                  </a:p>
                </c:rich>
              </c:tx>
              <c:dLblPos val="inEnd"/>
              <c:showLegendKey val="0"/>
              <c:showVal val="0"/>
              <c:showCatName val="1"/>
              <c:showSerName val="0"/>
              <c:showPercent val="1"/>
              <c:showBubbleSize val="0"/>
              <c:extLst>
                <c:ext xmlns:c15="http://schemas.microsoft.com/office/drawing/2012/chart" uri="{CE6537A1-D6FC-4f65-9D91-7224C49458BB}"/>
              </c:extLst>
            </c:dLbl>
            <c:dLbl>
              <c:idx val="4"/>
              <c:tx>
                <c:rich>
                  <a:bodyPr/>
                  <a:lstStyle/>
                  <a:p>
                    <a:r>
                      <a:rPr lang="en-US" sz="1400" dirty="0" smtClean="0">
                        <a:solidFill>
                          <a:schemeClr val="bg1"/>
                        </a:solidFill>
                      </a:rPr>
                      <a:t>France</a:t>
                    </a:r>
                  </a:p>
                  <a:p>
                    <a:r>
                      <a:rPr lang="en-US" sz="1400" baseline="0" dirty="0" smtClean="0">
                        <a:solidFill>
                          <a:schemeClr val="bg1"/>
                        </a:solidFill>
                      </a:rPr>
                      <a:t>10%</a:t>
                    </a:r>
                    <a:endParaRPr lang="en-US" sz="1400" baseline="0" dirty="0">
                      <a:solidFill>
                        <a:schemeClr val="bg1"/>
                      </a:solidFill>
                    </a:endParaRPr>
                  </a:p>
                </c:rich>
              </c:tx>
              <c:dLblPos val="inEnd"/>
              <c:showLegendKey val="0"/>
              <c:showVal val="0"/>
              <c:showCatName val="1"/>
              <c:showSerName val="0"/>
              <c:showPercent val="1"/>
              <c:showBubbleSize val="0"/>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layout>
                <c:manualLayout>
                  <c:x val="0.137284061896874"/>
                  <c:y val="-6.9687076274088253E-2"/>
                </c:manualLayout>
              </c:layout>
              <c:tx>
                <c:rich>
                  <a:bodyPr/>
                  <a:lstStyle/>
                  <a:p>
                    <a:r>
                      <a:rPr lang="en-US" sz="1400" dirty="0">
                        <a:solidFill>
                          <a:schemeClr val="tx1"/>
                        </a:solidFill>
                      </a:rPr>
                      <a:t>Italy
4%</a:t>
                    </a:r>
                  </a:p>
                </c:rich>
              </c:tx>
              <c:dLblPos val="bestFit"/>
              <c:showLegendKey val="0"/>
              <c:showVal val="0"/>
              <c:showCatName val="1"/>
              <c:showSerName val="0"/>
              <c:showPercent val="1"/>
              <c:showBubbleSize val="0"/>
              <c:extLst>
                <c:ext xmlns:c15="http://schemas.microsoft.com/office/drawing/2012/chart" uri="{CE6537A1-D6FC-4f65-9D91-7224C49458BB}"/>
              </c:extLst>
            </c:dLbl>
            <c:dLbl>
              <c:idx val="7"/>
              <c:layout>
                <c:manualLayout>
                  <c:x val="4.9390795252496088E-2"/>
                  <c:y val="-6.4276053579499545E-2"/>
                </c:manualLayout>
              </c:layout>
              <c:tx>
                <c:rich>
                  <a:bodyPr/>
                  <a:lstStyle/>
                  <a:p>
                    <a:r>
                      <a:rPr lang="en-US" sz="1200" dirty="0">
                        <a:solidFill>
                          <a:schemeClr val="tx1"/>
                        </a:solidFill>
                      </a:rPr>
                      <a:t>Indonesia</a:t>
                    </a:r>
                    <a:r>
                      <a:rPr lang="en-US" sz="1400" dirty="0">
                        <a:solidFill>
                          <a:schemeClr val="tx1"/>
                        </a:solidFill>
                      </a:rPr>
                      <a:t>
3%</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4914804942082749"/>
                      <c:h val="0.15672255533215301"/>
                    </c:manualLayout>
                  </c15:layout>
                </c:ext>
              </c:extLst>
            </c:dLbl>
            <c:dLbl>
              <c:idx val="8"/>
              <c:layout>
                <c:manualLayout>
                  <c:x val="0.18627973838578787"/>
                  <c:y val="0.10164029008532727"/>
                </c:manualLayout>
              </c:layout>
              <c:tx>
                <c:rich>
                  <a:bodyPr/>
                  <a:lstStyle/>
                  <a:p>
                    <a:r>
                      <a:rPr lang="en-US" sz="1400" dirty="0">
                        <a:solidFill>
                          <a:schemeClr val="tx1"/>
                        </a:solidFill>
                      </a:rPr>
                      <a:t>Rest of World
30%</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30268303769060134"/>
                      <c:h val="0.15672255533215301"/>
                    </c:manualLayout>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Germany</c:v>
                </c:pt>
                <c:pt idx="1">
                  <c:v>Brazil </c:v>
                </c:pt>
                <c:pt idx="2">
                  <c:v>U.S.</c:v>
                </c:pt>
                <c:pt idx="3">
                  <c:v>Argentina</c:v>
                </c:pt>
                <c:pt idx="4">
                  <c:v>France </c:v>
                </c:pt>
                <c:pt idx="5">
                  <c:v>Spain</c:v>
                </c:pt>
                <c:pt idx="6">
                  <c:v>Italy</c:v>
                </c:pt>
                <c:pt idx="7">
                  <c:v>Indonesia</c:v>
                </c:pt>
                <c:pt idx="8">
                  <c:v>Rest of World</c:v>
                </c:pt>
              </c:strCache>
            </c:strRef>
          </c:cat>
          <c:val>
            <c:numRef>
              <c:f>Sheet1!$B$2:$B$10</c:f>
              <c:numCache>
                <c:formatCode>General</c:formatCode>
                <c:ptCount val="9"/>
                <c:pt idx="0">
                  <c:v>2900</c:v>
                </c:pt>
                <c:pt idx="1">
                  <c:v>2300</c:v>
                </c:pt>
                <c:pt idx="2">
                  <c:v>2100</c:v>
                </c:pt>
                <c:pt idx="3">
                  <c:v>2100</c:v>
                </c:pt>
                <c:pt idx="4">
                  <c:v>2000</c:v>
                </c:pt>
                <c:pt idx="5">
                  <c:v>1100</c:v>
                </c:pt>
                <c:pt idx="6">
                  <c:v>800</c:v>
                </c:pt>
                <c:pt idx="7">
                  <c:v>700</c:v>
                </c:pt>
                <c:pt idx="8">
                  <c:v>5900</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lvl="0">
              <a:defRPr sz="1800" b="0" i="0" u="none" strike="noStrike">
                <a:solidFill>
                  <a:srgbClr val="000000"/>
                </a:solidFill>
                <a:effectLst/>
                <a:latin typeface="Trebuchet MS Bold"/>
              </a:defRPr>
            </a:pPr>
            <a:r>
              <a:rPr lang="en-US" sz="1800" b="0" i="0" u="none" strike="noStrike">
                <a:solidFill>
                  <a:srgbClr val="000000"/>
                </a:solidFill>
                <a:effectLst/>
                <a:latin typeface="Trebuchet MS Bold"/>
              </a:rPr>
              <a:t>Ethanol Consumption by State
Million Barrels</a:t>
            </a:r>
          </a:p>
        </c:rich>
      </c:tx>
      <c:layout>
        <c:manualLayout>
          <c:xMode val="edge"/>
          <c:yMode val="edge"/>
          <c:x val="0.1627771180820019"/>
          <c:y val="2.925733980195162E-2"/>
          <c:w val="0.43989099999999998"/>
          <c:h val="0.157888"/>
        </c:manualLayout>
      </c:layout>
      <c:overlay val="1"/>
      <c:spPr>
        <a:noFill/>
        <a:effectLst/>
      </c:spPr>
    </c:title>
    <c:autoTitleDeleted val="0"/>
    <c:plotArea>
      <c:layout>
        <c:manualLayout>
          <c:layoutTarget val="inner"/>
          <c:xMode val="edge"/>
          <c:yMode val="edge"/>
          <c:x val="0.13859835077321025"/>
          <c:y val="0.14441169105132026"/>
          <c:w val="0.83639699999999995"/>
          <c:h val="0.78170099999999998"/>
        </c:manualLayout>
      </c:layout>
      <c:barChart>
        <c:barDir val="bar"/>
        <c:grouping val="clustered"/>
        <c:varyColors val="0"/>
        <c:ser>
          <c:idx val="0"/>
          <c:order val="0"/>
          <c:tx>
            <c:strRef>
              <c:f>Sheet1!$A$2</c:f>
              <c:strCache>
                <c:ptCount val="1"/>
                <c:pt idx="0">
                  <c:v>Million Barrels</c:v>
                </c:pt>
              </c:strCache>
            </c:strRef>
          </c:tx>
          <c:spPr>
            <a:solidFill>
              <a:srgbClr val="90C226"/>
            </a:solidFill>
            <a:ln w="12700" cap="flat">
              <a:noFill/>
              <a:miter lim="400000"/>
            </a:ln>
            <a:effectLst/>
          </c:spPr>
          <c:invertIfNegative val="0"/>
          <c:dPt>
            <c:idx val="18"/>
            <c:invertIfNegative val="0"/>
            <c:bubble3D val="0"/>
            <c:spPr>
              <a:solidFill>
                <a:srgbClr val="FF0000"/>
              </a:solidFill>
              <a:ln w="12700" cap="flat">
                <a:noFill/>
                <a:miter lim="400000"/>
              </a:ln>
              <a:effectLst/>
            </c:spPr>
          </c:dPt>
          <c:cat>
            <c:strRef>
              <c:f>Sheet1!$B$1:$T$1</c:f>
              <c:strCache>
                <c:ptCount val="19"/>
                <c:pt idx="0">
                  <c:v>Minnesota</c:v>
                </c:pt>
                <c:pt idx="1">
                  <c:v>South Carolina</c:v>
                </c:pt>
                <c:pt idx="2">
                  <c:v>Massachusetts</c:v>
                </c:pt>
                <c:pt idx="3">
                  <c:v>Luisiana</c:v>
                </c:pt>
                <c:pt idx="4">
                  <c:v>Tennesee</c:v>
                </c:pt>
                <c:pt idx="5">
                  <c:v>Washington</c:v>
                </c:pt>
                <c:pt idx="6">
                  <c:v>Arizona </c:v>
                </c:pt>
                <c:pt idx="7">
                  <c:v>Pennsylvania</c:v>
                </c:pt>
                <c:pt idx="8">
                  <c:v>Virginia</c:v>
                </c:pt>
                <c:pt idx="9">
                  <c:v>North Carolina</c:v>
                </c:pt>
                <c:pt idx="10">
                  <c:v>Michigan</c:v>
                </c:pt>
                <c:pt idx="11">
                  <c:v>New Jersey</c:v>
                </c:pt>
                <c:pt idx="12">
                  <c:v>Georgia</c:v>
                </c:pt>
                <c:pt idx="13">
                  <c:v>Illinois</c:v>
                </c:pt>
                <c:pt idx="14">
                  <c:v>Ohio</c:v>
                </c:pt>
                <c:pt idx="15">
                  <c:v>New York</c:v>
                </c:pt>
                <c:pt idx="16">
                  <c:v>Florida</c:v>
                </c:pt>
                <c:pt idx="17">
                  <c:v>Texas</c:v>
                </c:pt>
                <c:pt idx="18">
                  <c:v>California </c:v>
                </c:pt>
              </c:strCache>
            </c:strRef>
          </c:cat>
          <c:val>
            <c:numRef>
              <c:f>Sheet1!$B$2:$T$2</c:f>
              <c:numCache>
                <c:formatCode>General</c:formatCode>
                <c:ptCount val="19"/>
                <c:pt idx="0">
                  <c:v>5.9</c:v>
                </c:pt>
                <c:pt idx="1">
                  <c:v>6.3</c:v>
                </c:pt>
                <c:pt idx="2">
                  <c:v>6.6</c:v>
                </c:pt>
                <c:pt idx="3">
                  <c:v>7.2</c:v>
                </c:pt>
                <c:pt idx="4">
                  <c:v>7.6</c:v>
                </c:pt>
                <c:pt idx="5">
                  <c:v>7.8</c:v>
                </c:pt>
                <c:pt idx="6">
                  <c:v>8.1999999999999993</c:v>
                </c:pt>
                <c:pt idx="7">
                  <c:v>9.5</c:v>
                </c:pt>
                <c:pt idx="8">
                  <c:v>9.5</c:v>
                </c:pt>
                <c:pt idx="9">
                  <c:v>10.6</c:v>
                </c:pt>
                <c:pt idx="10">
                  <c:v>10.8</c:v>
                </c:pt>
                <c:pt idx="11">
                  <c:v>10.9</c:v>
                </c:pt>
                <c:pt idx="12">
                  <c:v>11.3</c:v>
                </c:pt>
                <c:pt idx="13">
                  <c:v>11.7</c:v>
                </c:pt>
                <c:pt idx="14">
                  <c:v>12.1</c:v>
                </c:pt>
                <c:pt idx="15">
                  <c:v>14.1</c:v>
                </c:pt>
                <c:pt idx="16">
                  <c:v>18.8</c:v>
                </c:pt>
                <c:pt idx="17">
                  <c:v>27.9</c:v>
                </c:pt>
                <c:pt idx="18">
                  <c:v>28.9</c:v>
                </c:pt>
              </c:numCache>
            </c:numRef>
          </c:val>
        </c:ser>
        <c:dLbls>
          <c:showLegendKey val="0"/>
          <c:showVal val="0"/>
          <c:showCatName val="0"/>
          <c:showSerName val="0"/>
          <c:showPercent val="0"/>
          <c:showBubbleSize val="0"/>
        </c:dLbls>
        <c:gapWidth val="182"/>
        <c:axId val="182059416"/>
        <c:axId val="182062160"/>
      </c:barChart>
      <c:catAx>
        <c:axId val="182059416"/>
        <c:scaling>
          <c:orientation val="maxMin"/>
        </c:scaling>
        <c:delete val="0"/>
        <c:axPos val="l"/>
        <c:numFmt formatCode="General" sourceLinked="1"/>
        <c:majorTickMark val="none"/>
        <c:minorTickMark val="none"/>
        <c:tickLblPos val="nextTo"/>
        <c:spPr>
          <a:ln w="12700" cap="flat">
            <a:solidFill>
              <a:srgbClr val="000000"/>
            </a:solidFill>
            <a:prstDash val="solid"/>
            <a:miter lim="400000"/>
          </a:ln>
        </c:spPr>
        <c:txPr>
          <a:bodyPr rot="0"/>
          <a:lstStyle/>
          <a:p>
            <a:pPr lvl="0">
              <a:defRPr sz="1100" b="0" i="0" u="none" strike="noStrike">
                <a:solidFill>
                  <a:srgbClr val="000000"/>
                </a:solidFill>
                <a:effectLst/>
                <a:latin typeface="Trebuchet MS Bold"/>
              </a:defRPr>
            </a:pPr>
            <a:endParaRPr lang="en-US"/>
          </a:p>
        </c:txPr>
        <c:crossAx val="182062160"/>
        <c:crosses val="autoZero"/>
        <c:auto val="1"/>
        <c:lblAlgn val="ctr"/>
        <c:lblOffset val="100"/>
        <c:noMultiLvlLbl val="1"/>
      </c:catAx>
      <c:valAx>
        <c:axId val="182062160"/>
        <c:scaling>
          <c:orientation val="minMax"/>
        </c:scaling>
        <c:delete val="0"/>
        <c:axPos val="t"/>
        <c:majorGridlines>
          <c:spPr>
            <a:ln w="12700" cap="flat">
              <a:solidFill>
                <a:srgbClr val="D9D9D9"/>
              </a:solidFill>
              <a:prstDash val="solid"/>
              <a:round/>
            </a:ln>
          </c:spPr>
        </c:majorGridlines>
        <c:numFmt formatCode="0.#" sourceLinked="0"/>
        <c:majorTickMark val="none"/>
        <c:minorTickMark val="none"/>
        <c:tickLblPos val="high"/>
        <c:spPr>
          <a:ln w="12700" cap="flat">
            <a:noFill/>
            <a:prstDash val="solid"/>
            <a:miter lim="400000"/>
          </a:ln>
        </c:spPr>
        <c:txPr>
          <a:bodyPr rot="0"/>
          <a:lstStyle/>
          <a:p>
            <a:pPr lvl="0">
              <a:defRPr sz="1100" b="0" i="0" u="none" strike="noStrike">
                <a:solidFill>
                  <a:srgbClr val="595959"/>
                </a:solidFill>
                <a:effectLst/>
                <a:latin typeface="Trebuchet MS"/>
              </a:defRPr>
            </a:pPr>
            <a:endParaRPr lang="en-US"/>
          </a:p>
        </c:txPr>
        <c:crossAx val="182059416"/>
        <c:crosses val="autoZero"/>
        <c:crossBetween val="between"/>
        <c:majorUnit val="7.5"/>
        <c:minorUnit val="3.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0.22542</cdr:x>
      <cdr:y>0.76527</cdr:y>
    </cdr:from>
    <cdr:to>
      <cdr:x>0.34936</cdr:x>
      <cdr:y>0.85485</cdr:y>
    </cdr:to>
    <cdr:sp macro="" textlink="">
      <cdr:nvSpPr>
        <cdr:cNvPr id="2" name="TextBox 1"/>
        <cdr:cNvSpPr txBox="1"/>
      </cdr:nvSpPr>
      <cdr:spPr>
        <a:xfrm xmlns:a="http://schemas.openxmlformats.org/drawingml/2006/main">
          <a:off x="949348" y="4470000"/>
          <a:ext cx="521936" cy="523218"/>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none" lIns="45719" tIns="45719" rIns="45719" bIns="45719" numCol="1" spcCol="38100" rtlCol="0" anchor="t">
          <a:spAutoFit/>
        </a:bodyPr>
        <a:lstStyle xmlns:a="http://schemas.openxmlformats.org/drawingml/2006/main"/>
        <a:p xmlns:a="http://schemas.openxmlformats.org/drawingml/2006/main">
          <a:pPr marL="0" marR="0" indent="0" algn="ctr" defTabSz="9144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0000"/>
              </a:solidFill>
              <a:effectLst/>
              <a:uFillTx/>
              <a:latin typeface="Trebuchet MS"/>
              <a:ea typeface="Trebuchet MS"/>
              <a:cs typeface="Trebuchet MS"/>
              <a:sym typeface="Trebuchet MS"/>
            </a:rPr>
            <a:t>Spain</a:t>
          </a:r>
        </a:p>
        <a:p xmlns:a="http://schemas.openxmlformats.org/drawingml/2006/main">
          <a:pPr marL="0" marR="0" indent="0" algn="ctr" defTabSz="914400" rtl="0" fontAlgn="auto" latinLnBrk="1" hangingPunct="0">
            <a:lnSpc>
              <a:spcPct val="100000"/>
            </a:lnSpc>
            <a:spcBef>
              <a:spcPts val="0"/>
            </a:spcBef>
            <a:spcAft>
              <a:spcPts val="0"/>
            </a:spcAft>
            <a:buClrTx/>
            <a:buSzTx/>
            <a:buFontTx/>
            <a:buNone/>
            <a:tabLst/>
          </a:pPr>
          <a:r>
            <a:rPr lang="en-US" sz="1400" dirty="0" smtClean="0">
              <a:solidFill>
                <a:srgbClr val="000000"/>
              </a:solidFill>
              <a:latin typeface="Trebuchet MS"/>
              <a:ea typeface="Trebuchet MS"/>
              <a:cs typeface="Trebuchet MS"/>
              <a:sym typeface="Trebuchet MS"/>
            </a:rPr>
            <a:t>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B5B48-5A36-B74B-9C78-374F21A2C7E2}" type="datetimeFigureOut">
              <a:rPr lang="en-US" smtClean="0"/>
              <a:t>7/31/2014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5BE13E-983D-D444-9A34-9582F788B44D}" type="slidenum">
              <a:rPr lang="en-US" smtClean="0"/>
              <a:t>‹#›</a:t>
            </a:fld>
            <a:endParaRPr lang="en-US"/>
          </a:p>
        </p:txBody>
      </p:sp>
    </p:spTree>
    <p:extLst>
      <p:ext uri="{BB962C8B-B14F-4D97-AF65-F5344CB8AC3E}">
        <p14:creationId xmlns:p14="http://schemas.microsoft.com/office/powerpoint/2010/main" val="14916170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Diverse: enhance biodiversity, seed systems, ecosystem services &amp; incorporate urban agriculture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Distributed: growing produce</a:t>
            </a:r>
            <a:r>
              <a:rPr lang="en-US" baseline="0" dirty="0" smtClean="0"/>
              <a:t> in various locations in and around the city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Natural: growing agriculture that takes climate &amp; biodiversity needs into consideration. Contributes to better management of natural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Innovative: tech design and creativity to reduce waste, recycle nutrients, restore landscapes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Inclusive: private (producers, transporters, processors), public (local/central </a:t>
            </a:r>
            <a:r>
              <a:rPr lang="en-US" baseline="0" dirty="0" err="1" smtClean="0"/>
              <a:t>gov</a:t>
            </a:r>
            <a:r>
              <a:rPr lang="en-US" baseline="0" dirty="0" smtClean="0"/>
              <a:t>) and citizens are involved with creating a better food system</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Source: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sarep.ucdavis.edu</a:t>
            </a:r>
            <a:r>
              <a:rPr lang="en-US" dirty="0" smtClean="0"/>
              <a:t>/</a:t>
            </a:r>
            <a:r>
              <a:rPr lang="en-US" dirty="0" err="1" smtClean="0"/>
              <a:t>sfs</a:t>
            </a:r>
            <a:r>
              <a:rPr lang="en-US" dirty="0" smtClean="0"/>
              <a:t>/files/SD%20Foodshed%20Assessment%20Final.pdf</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http://resilient-</a:t>
            </a:r>
            <a:r>
              <a:rPr lang="en-US" dirty="0" err="1" smtClean="0"/>
              <a:t>cities.iclei.org</a:t>
            </a:r>
            <a:r>
              <a:rPr lang="en-US" dirty="0" smtClean="0"/>
              <a:t>/bonn2013/program/urban-food-systems-forum/resilient-urban-food-systems-in-brief/</a:t>
            </a:r>
            <a:endParaRPr lang="en-US" dirty="0"/>
          </a:p>
        </p:txBody>
      </p:sp>
      <p:sp>
        <p:nvSpPr>
          <p:cNvPr id="4" name="Slide Number Placeholder 3"/>
          <p:cNvSpPr>
            <a:spLocks noGrp="1"/>
          </p:cNvSpPr>
          <p:nvPr>
            <p:ph type="sldNum" sz="quarter" idx="10"/>
          </p:nvPr>
        </p:nvSpPr>
        <p:spPr/>
        <p:txBody>
          <a:bodyPr/>
          <a:lstStyle/>
          <a:p>
            <a:fld id="{885BE13E-983D-D444-9A34-9582F788B44D}" type="slidenum">
              <a:rPr lang="en-US" smtClean="0"/>
              <a:t>4</a:t>
            </a:fld>
            <a:endParaRPr lang="en-US"/>
          </a:p>
        </p:txBody>
      </p:sp>
    </p:spTree>
    <p:extLst>
      <p:ext uri="{BB962C8B-B14F-4D97-AF65-F5344CB8AC3E}">
        <p14:creationId xmlns:p14="http://schemas.microsoft.com/office/powerpoint/2010/main" val="806869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perennial plants (such as fruit trees and grape vines) require exposure to particular numbers of chilling hours (hours in which the temperatures are between 32°F and 50°F over the winter). This number varies among species, and many trees require chilling hours before flowering and fruit production can occur. With rising temperatures, chilling hours will be reduced. One example of this change is shown here for California’s Central Valley, assuming that observed climate trends in that area continue through 2050 and 2090. Under such a scenario, a rapid decrease in the number of chilling hours is projected to occur.</a:t>
            </a:r>
            <a:br>
              <a:rPr lang="en-US" dirty="0" smtClean="0"/>
            </a:br>
            <a:r>
              <a:rPr lang="en-US" dirty="0" smtClean="0"/>
              <a:t/>
            </a:r>
            <a:br>
              <a:rPr lang="en-US" dirty="0" smtClean="0"/>
            </a:br>
            <a:r>
              <a:rPr lang="en-US" dirty="0" smtClean="0"/>
              <a:t>By 2000, the number of chilling hours in some regions was 30% lower than in 1950. Based on the A2 emissions scenario that assumes continued increases in heat-trapping gases relative to 1950, the number of chilling hours is projected to decline by 30% to 60% by 2050 and by up to 80% by 2100. These are very conservative estimates of the reductions in chilling hours because climate models project not just simple continuations of observed trends (as assumed here), but temperature trends rising at an increasing rate. To adapt to these kinds of changes, trees with a lower chilling requirement would have to be planted and reach productive age.</a:t>
            </a:r>
            <a:br>
              <a:rPr lang="en-US" dirty="0" smtClean="0"/>
            </a:br>
            <a:r>
              <a:rPr lang="en-US" dirty="0" smtClean="0"/>
              <a:t/>
            </a:r>
            <a:br>
              <a:rPr lang="en-US" dirty="0" smtClean="0"/>
            </a:br>
            <a:r>
              <a:rPr lang="en-US" dirty="0" smtClean="0"/>
              <a:t>Various trees and grape vines differ in their chilling requirements, with grapes requiring 90 hours, peaches 225, apples 400, and cherries more than 1,000. Increasing temperatures are likely to shift grape production for premium wines to different regions, but with a higher risk of extremely hot conditions that are detrimental to such varieties. The area capable of consistently producing grapes required for the highest-quality wines is projected to decline by more than 50% by late this century. (Figure source: adapted from </a:t>
            </a:r>
            <a:r>
              <a:rPr lang="en-US" dirty="0" err="1" smtClean="0"/>
              <a:t>Luedeling</a:t>
            </a:r>
            <a:r>
              <a:rPr lang="en-US" dirty="0" smtClean="0"/>
              <a:t> et al. 2009). </a:t>
            </a:r>
            <a:endParaRPr lang="en-US" dirty="0"/>
          </a:p>
        </p:txBody>
      </p:sp>
      <p:sp>
        <p:nvSpPr>
          <p:cNvPr id="4" name="Slide Number Placeholder 3"/>
          <p:cNvSpPr>
            <a:spLocks noGrp="1"/>
          </p:cNvSpPr>
          <p:nvPr>
            <p:ph type="sldNum" sz="quarter" idx="10"/>
          </p:nvPr>
        </p:nvSpPr>
        <p:spPr/>
        <p:txBody>
          <a:bodyPr/>
          <a:lstStyle/>
          <a:p>
            <a:fld id="{88B2AC35-8594-6E41-AC7A-5F12CD4C441D}" type="slidenum">
              <a:rPr lang="en-US" smtClean="0"/>
              <a:t>21</a:t>
            </a:fld>
            <a:endParaRPr lang="en-US"/>
          </a:p>
        </p:txBody>
      </p:sp>
    </p:spTree>
    <p:extLst>
      <p:ext uri="{BB962C8B-B14F-4D97-AF65-F5344CB8AC3E}">
        <p14:creationId xmlns:p14="http://schemas.microsoft.com/office/powerpoint/2010/main" val="746861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Changes in climate through this century will affect crops differently because individual species respond differently to warming. This figure is an example of the potential impacts on different crops within the same geographic region. Crop yield responses for eight crops in the Central Valley of California are projected under two emissions scenarios, one in which heat-trapping gas emissions are substantially reduced (B1) and another in which these emissions continue to grow (A2). This analysis assumes adequate water supplies (soil moisture) and nutrients are maintained while temperatures increase. The lines show five-year moving averages for the period from 2010 to 2094, with the yield changes shown as differences from the year 2009. Yield response varies among crops, with cotton, maize, wheat, and sunflower showing yield declines early in the period. Alfalfa and safflower showed no yield declines during the period. Rice and tomato do not show a yield response until the latter half of the period, with the higher emissions scenario resulting in a larger yield response. (Figure source: adapted from Lee et al. 2011). </a:t>
            </a:r>
            <a:endParaRPr lang="en-US" dirty="0"/>
          </a:p>
        </p:txBody>
      </p:sp>
      <p:sp>
        <p:nvSpPr>
          <p:cNvPr id="4" name="Slide Number Placeholder 3"/>
          <p:cNvSpPr>
            <a:spLocks noGrp="1"/>
          </p:cNvSpPr>
          <p:nvPr>
            <p:ph type="sldNum" sz="quarter" idx="10"/>
          </p:nvPr>
        </p:nvSpPr>
        <p:spPr/>
        <p:txBody>
          <a:bodyPr/>
          <a:lstStyle/>
          <a:p>
            <a:fld id="{88B2AC35-8594-6E41-AC7A-5F12CD4C441D}" type="slidenum">
              <a:rPr lang="en-US" smtClean="0"/>
              <a:t>22</a:t>
            </a:fld>
            <a:endParaRPr lang="en-US"/>
          </a:p>
        </p:txBody>
      </p:sp>
    </p:spTree>
    <p:extLst>
      <p:ext uri="{BB962C8B-B14F-4D97-AF65-F5344CB8AC3E}">
        <p14:creationId xmlns:p14="http://schemas.microsoft.com/office/powerpoint/2010/main" val="3462475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263719-72B4-954B-A975-7A212230C1CE}" type="slidenum">
              <a:rPr lang="en-US" smtClean="0"/>
              <a:t>32</a:t>
            </a:fld>
            <a:endParaRPr lang="en-US"/>
          </a:p>
        </p:txBody>
      </p:sp>
    </p:spTree>
    <p:extLst>
      <p:ext uri="{BB962C8B-B14F-4D97-AF65-F5344CB8AC3E}">
        <p14:creationId xmlns:p14="http://schemas.microsoft.com/office/powerpoint/2010/main" val="4202469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263719-72B4-954B-A975-7A212230C1CE}" type="slidenum">
              <a:rPr lang="en-US" smtClean="0"/>
              <a:t>37</a:t>
            </a:fld>
            <a:endParaRPr lang="en-US"/>
          </a:p>
        </p:txBody>
      </p:sp>
    </p:spTree>
    <p:extLst>
      <p:ext uri="{BB962C8B-B14F-4D97-AF65-F5344CB8AC3E}">
        <p14:creationId xmlns:p14="http://schemas.microsoft.com/office/powerpoint/2010/main" val="219129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 Darker red shows more %</a:t>
            </a:r>
            <a:r>
              <a:rPr lang="en-US" baseline="0" dirty="0" smtClean="0"/>
              <a:t> of land is used for traditional crops</a:t>
            </a:r>
            <a:endParaRPr lang="en-US" dirty="0" smtClean="0"/>
          </a:p>
          <a:p>
            <a:pPr marL="171450" indent="-171450">
              <a:buFontTx/>
              <a:buChar char="-"/>
            </a:pPr>
            <a:r>
              <a:rPr lang="en-US" dirty="0" smtClean="0"/>
              <a:t>Majority</a:t>
            </a:r>
            <a:r>
              <a:rPr lang="en-US" baseline="0" dirty="0" smtClean="0"/>
              <a:t> of hectares used for traditional crops is in U.S. with 139 hectares while Europe, India, and East Asia follow</a:t>
            </a:r>
          </a:p>
          <a:p>
            <a:pPr marL="171450" indent="-171450">
              <a:buFontTx/>
              <a:buChar char="-"/>
            </a:pPr>
            <a:endParaRPr lang="en-US" baseline="0" dirty="0" smtClean="0"/>
          </a:p>
          <a:p>
            <a:pPr marL="0" indent="0">
              <a:buFontTx/>
              <a:buNone/>
            </a:pPr>
            <a:r>
              <a:rPr lang="en-US" baseline="0" dirty="0" smtClean="0"/>
              <a:t>Or use crops and pastureland used map from 2005? http://</a:t>
            </a:r>
            <a:r>
              <a:rPr lang="en-US" baseline="0" dirty="0" err="1" smtClean="0"/>
              <a:t>www.ourworldindata.org</a:t>
            </a:r>
            <a:r>
              <a:rPr lang="en-US" baseline="0" dirty="0" smtClean="0"/>
              <a:t>/data/food-agriculture/land-use-in-agriculture/</a:t>
            </a:r>
          </a:p>
          <a:p>
            <a:pPr marL="0" indent="0">
              <a:buFontTx/>
              <a:buNone/>
            </a:pPr>
            <a:endParaRPr lang="en-US" baseline="0" dirty="0" smtClean="0"/>
          </a:p>
          <a:p>
            <a:pPr marL="171450" indent="-171450">
              <a:buFontTx/>
              <a:buChar char="-"/>
            </a:pPr>
            <a:r>
              <a:rPr lang="en-US" dirty="0" smtClean="0"/>
              <a:t>Crop</a:t>
            </a:r>
            <a:r>
              <a:rPr lang="en-US" baseline="0" dirty="0" smtClean="0"/>
              <a:t> growing land area in the whole word = size of South America</a:t>
            </a:r>
          </a:p>
          <a:p>
            <a:pPr marL="171450" indent="-171450">
              <a:buFontTx/>
              <a:buChar char="-"/>
            </a:pPr>
            <a:r>
              <a:rPr lang="en-US" baseline="0" dirty="0" smtClean="0"/>
              <a:t>All the pastureland (land to raise animals) = size of Africa </a:t>
            </a:r>
          </a:p>
          <a:p>
            <a:pPr marL="0" indent="0">
              <a:buFontTx/>
              <a:buNone/>
            </a:pPr>
            <a:r>
              <a:rPr lang="en-US" baseline="0" dirty="0" smtClean="0"/>
              <a:t>Source: science museum of </a:t>
            </a:r>
            <a:r>
              <a:rPr lang="en-US" baseline="0" dirty="0" err="1" smtClean="0"/>
              <a:t>minnesota</a:t>
            </a:r>
            <a:endParaRPr lang="en-US" dirty="0" smtClean="0"/>
          </a:p>
          <a:p>
            <a:pPr marL="0" indent="0">
              <a:buFontTx/>
              <a:buNone/>
            </a:pPr>
            <a:endParaRPr lang="en-US" dirty="0"/>
          </a:p>
        </p:txBody>
      </p:sp>
      <p:sp>
        <p:nvSpPr>
          <p:cNvPr id="4" name="Slide Number Placeholder 3"/>
          <p:cNvSpPr>
            <a:spLocks noGrp="1"/>
          </p:cNvSpPr>
          <p:nvPr>
            <p:ph type="sldNum" sz="quarter" idx="10"/>
          </p:nvPr>
        </p:nvSpPr>
        <p:spPr/>
        <p:txBody>
          <a:bodyPr/>
          <a:lstStyle/>
          <a:p>
            <a:fld id="{885BE13E-983D-D444-9A34-9582F788B44D}" type="slidenum">
              <a:rPr lang="en-US" smtClean="0"/>
              <a:t>5</a:t>
            </a:fld>
            <a:endParaRPr lang="en-US"/>
          </a:p>
        </p:txBody>
      </p:sp>
    </p:spTree>
    <p:extLst>
      <p:ext uri="{BB962C8B-B14F-4D97-AF65-F5344CB8AC3E}">
        <p14:creationId xmlns:p14="http://schemas.microsoft.com/office/powerpoint/2010/main" val="67016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Tx/>
              <a:buChar char="-"/>
            </a:pPr>
            <a:r>
              <a:rPr lang="en-US" dirty="0" smtClean="0"/>
              <a:t>Many components that</a:t>
            </a:r>
            <a:r>
              <a:rPr lang="en-US" baseline="0" dirty="0" smtClean="0"/>
              <a:t> need to be considered within agriculture (and livestock) including (but not limited to):</a:t>
            </a:r>
          </a:p>
          <a:p>
            <a:pPr marL="171450" indent="-171450">
              <a:buFontTx/>
              <a:buChar char="-"/>
            </a:pPr>
            <a:r>
              <a:rPr lang="en-US" baseline="0" dirty="0" smtClean="0"/>
              <a:t>Food costs, energy, land area, emissions, </a:t>
            </a:r>
            <a:r>
              <a:rPr lang="en-US" baseline="0" dirty="0" err="1" smtClean="0"/>
              <a:t>labour</a:t>
            </a:r>
            <a:endParaRPr lang="en-US" baseline="0" dirty="0" smtClean="0"/>
          </a:p>
          <a:p>
            <a:pPr marL="171450" indent="-171450">
              <a:buFontTx/>
              <a:buChar char="-"/>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dirty="0" smtClean="0"/>
              <a:t>3500 km</a:t>
            </a:r>
            <a:r>
              <a:rPr lang="en-US" sz="1200" baseline="30000" dirty="0" smtClean="0"/>
              <a:t>3</a:t>
            </a:r>
            <a:r>
              <a:rPr lang="en-US" sz="1200" dirty="0" smtClean="0"/>
              <a:t> of water needed?</a:t>
            </a:r>
          </a:p>
          <a:p>
            <a:pPr marL="0" indent="0">
              <a:buFontTx/>
              <a:buNone/>
            </a:pPr>
            <a:endParaRPr lang="en-US" dirty="0"/>
          </a:p>
        </p:txBody>
      </p:sp>
      <p:sp>
        <p:nvSpPr>
          <p:cNvPr id="4" name="Slide Number Placeholder 3"/>
          <p:cNvSpPr>
            <a:spLocks noGrp="1"/>
          </p:cNvSpPr>
          <p:nvPr>
            <p:ph type="sldNum" sz="quarter" idx="10"/>
          </p:nvPr>
        </p:nvSpPr>
        <p:spPr/>
        <p:txBody>
          <a:bodyPr/>
          <a:lstStyle/>
          <a:p>
            <a:fld id="{885BE13E-983D-D444-9A34-9582F788B44D}" type="slidenum">
              <a:rPr lang="en-US" smtClean="0"/>
              <a:t>6</a:t>
            </a:fld>
            <a:endParaRPr lang="en-US"/>
          </a:p>
        </p:txBody>
      </p:sp>
    </p:spTree>
    <p:extLst>
      <p:ext uri="{BB962C8B-B14F-4D97-AF65-F5344CB8AC3E}">
        <p14:creationId xmlns:p14="http://schemas.microsoft.com/office/powerpoint/2010/main" val="1685950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Graph</a:t>
            </a:r>
            <a:r>
              <a:rPr lang="en-US" baseline="0" dirty="0" smtClean="0"/>
              <a:t> shows food consumption is expected to go up by 2030 while amount of arable land will decrease in both developed and less develop countries</a:t>
            </a:r>
            <a:endParaRPr lang="en-US" dirty="0"/>
          </a:p>
        </p:txBody>
      </p:sp>
      <p:sp>
        <p:nvSpPr>
          <p:cNvPr id="4" name="Slide Number Placeholder 3"/>
          <p:cNvSpPr>
            <a:spLocks noGrp="1"/>
          </p:cNvSpPr>
          <p:nvPr>
            <p:ph type="sldNum" sz="quarter" idx="10"/>
          </p:nvPr>
        </p:nvSpPr>
        <p:spPr/>
        <p:txBody>
          <a:bodyPr/>
          <a:lstStyle/>
          <a:p>
            <a:fld id="{885BE13E-983D-D444-9A34-9582F788B44D}" type="slidenum">
              <a:rPr lang="en-US" smtClean="0"/>
              <a:t>8</a:t>
            </a:fld>
            <a:endParaRPr lang="en-US"/>
          </a:p>
        </p:txBody>
      </p:sp>
    </p:spTree>
    <p:extLst>
      <p:ext uri="{BB962C8B-B14F-4D97-AF65-F5344CB8AC3E}">
        <p14:creationId xmlns:p14="http://schemas.microsoft.com/office/powerpoint/2010/main" val="365218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Foods w/ highest share of domestic</a:t>
            </a:r>
            <a:r>
              <a:rPr lang="en-US" baseline="0" dirty="0" smtClean="0"/>
              <a:t> production include poultry meat and eggs, milk and other dairy products, and bulk grains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Source: </a:t>
            </a:r>
            <a:r>
              <a:rPr lang="en-US" baseline="0" dirty="0" err="1" smtClean="0"/>
              <a:t>usda</a:t>
            </a:r>
            <a:r>
              <a:rPr lang="en-US" baseline="0" dirty="0" smtClean="0"/>
              <a:t> economic research service</a:t>
            </a:r>
            <a:endParaRPr lang="en-US" dirty="0"/>
          </a:p>
        </p:txBody>
      </p:sp>
      <p:sp>
        <p:nvSpPr>
          <p:cNvPr id="4" name="Slide Number Placeholder 3"/>
          <p:cNvSpPr>
            <a:spLocks noGrp="1"/>
          </p:cNvSpPr>
          <p:nvPr>
            <p:ph type="sldNum" sz="quarter" idx="10"/>
          </p:nvPr>
        </p:nvSpPr>
        <p:spPr/>
        <p:txBody>
          <a:bodyPr/>
          <a:lstStyle/>
          <a:p>
            <a:fld id="{885BE13E-983D-D444-9A34-9582F788B44D}" type="slidenum">
              <a:rPr lang="en-US" smtClean="0"/>
              <a:t>11</a:t>
            </a:fld>
            <a:endParaRPr lang="en-US"/>
          </a:p>
        </p:txBody>
      </p:sp>
    </p:spTree>
    <p:extLst>
      <p:ext uri="{BB962C8B-B14F-4D97-AF65-F5344CB8AC3E}">
        <p14:creationId xmlns:p14="http://schemas.microsoft.com/office/powerpoint/2010/main" val="587738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CA leads the</a:t>
            </a:r>
            <a:r>
              <a:rPr lang="en-US" baseline="0" dirty="0" smtClean="0"/>
              <a:t> nation in selling (and sole producer):</a:t>
            </a:r>
          </a:p>
          <a:p>
            <a:r>
              <a:rPr lang="en-US" baseline="0" dirty="0" smtClean="0"/>
              <a:t>Almonds, artichokes, dates, figs, grapes/raisins, kiwifruit, olives, peaches, pistachios, dried plums, </a:t>
            </a:r>
            <a:r>
              <a:rPr lang="en-US" baseline="0" dirty="0" err="1" smtClean="0"/>
              <a:t>pomengranates</a:t>
            </a:r>
            <a:r>
              <a:rPr lang="en-US" baseline="0" dirty="0" smtClean="0"/>
              <a:t>, walnuts</a:t>
            </a:r>
          </a:p>
          <a:p>
            <a:r>
              <a:rPr lang="en-US" baseline="0" dirty="0" smtClean="0"/>
              <a:t>Source: CA agricultural statistics review 2013-2014</a:t>
            </a:r>
            <a:endParaRPr lang="en-US" dirty="0"/>
          </a:p>
        </p:txBody>
      </p:sp>
      <p:sp>
        <p:nvSpPr>
          <p:cNvPr id="4" name="Slide Number Placeholder 3"/>
          <p:cNvSpPr>
            <a:spLocks noGrp="1"/>
          </p:cNvSpPr>
          <p:nvPr>
            <p:ph type="sldNum" sz="quarter" idx="10"/>
          </p:nvPr>
        </p:nvSpPr>
        <p:spPr/>
        <p:txBody>
          <a:bodyPr/>
          <a:lstStyle/>
          <a:p>
            <a:fld id="{885BE13E-983D-D444-9A34-9582F788B44D}" type="slidenum">
              <a:rPr lang="en-US" smtClean="0"/>
              <a:t>13</a:t>
            </a:fld>
            <a:endParaRPr lang="en-US"/>
          </a:p>
        </p:txBody>
      </p:sp>
    </p:spTree>
    <p:extLst>
      <p:ext uri="{BB962C8B-B14F-4D97-AF65-F5344CB8AC3E}">
        <p14:creationId xmlns:p14="http://schemas.microsoft.com/office/powerpoint/2010/main" val="573288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5BE13E-983D-D444-9A34-9582F788B44D}" type="slidenum">
              <a:rPr lang="en-US" smtClean="0"/>
              <a:t>14</a:t>
            </a:fld>
            <a:endParaRPr lang="en-US"/>
          </a:p>
        </p:txBody>
      </p:sp>
    </p:spTree>
    <p:extLst>
      <p:ext uri="{BB962C8B-B14F-4D97-AF65-F5344CB8AC3E}">
        <p14:creationId xmlns:p14="http://schemas.microsoft.com/office/powerpoint/2010/main" val="345540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www.sdcounty.ca.gov</a:t>
            </a:r>
            <a:r>
              <a:rPr lang="en-US" dirty="0" smtClean="0"/>
              <a:t>/</a:t>
            </a:r>
            <a:r>
              <a:rPr lang="en-US" dirty="0" err="1" smtClean="0"/>
              <a:t>reusable_components</a:t>
            </a:r>
            <a:r>
              <a:rPr lang="en-US" dirty="0" smtClean="0"/>
              <a:t>/images/</a:t>
            </a:r>
            <a:r>
              <a:rPr lang="en-US" dirty="0" err="1" smtClean="0"/>
              <a:t>awm</a:t>
            </a:r>
            <a:r>
              <a:rPr lang="en-US" dirty="0" smtClean="0"/>
              <a:t>/Docs/2012_Crop_Report.pdf</a:t>
            </a:r>
            <a:endParaRPr lang="en-US" dirty="0"/>
          </a:p>
        </p:txBody>
      </p:sp>
      <p:sp>
        <p:nvSpPr>
          <p:cNvPr id="4" name="Slide Number Placeholder 3"/>
          <p:cNvSpPr>
            <a:spLocks noGrp="1"/>
          </p:cNvSpPr>
          <p:nvPr>
            <p:ph type="sldNum" sz="quarter" idx="10"/>
          </p:nvPr>
        </p:nvSpPr>
        <p:spPr/>
        <p:txBody>
          <a:bodyPr/>
          <a:lstStyle/>
          <a:p>
            <a:fld id="{885BE13E-983D-D444-9A34-9582F788B44D}" type="slidenum">
              <a:rPr lang="en-US" smtClean="0"/>
              <a:t>15</a:t>
            </a:fld>
            <a:endParaRPr lang="en-US"/>
          </a:p>
        </p:txBody>
      </p:sp>
    </p:spTree>
    <p:extLst>
      <p:ext uri="{BB962C8B-B14F-4D97-AF65-F5344CB8AC3E}">
        <p14:creationId xmlns:p14="http://schemas.microsoft.com/office/powerpoint/2010/main" val="980245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Source: Karen</a:t>
            </a:r>
            <a:r>
              <a:rPr lang="pl-PL" baseline="0" dirty="0" smtClean="0"/>
              <a:t> Melvin </a:t>
            </a:r>
            <a:r>
              <a:rPr lang="pl-PL" baseline="0" dirty="0" err="1" smtClean="0"/>
              <a:t>presentation</a:t>
            </a:r>
            <a:r>
              <a:rPr lang="pl-PL" baseline="0" dirty="0" smtClean="0"/>
              <a:t>, SD dept of ag, </a:t>
            </a:r>
            <a:r>
              <a:rPr lang="pl-PL" baseline="0" dirty="0" err="1" smtClean="0"/>
              <a:t>weights</a:t>
            </a:r>
            <a:r>
              <a:rPr lang="pl-PL" baseline="0" dirty="0" smtClean="0"/>
              <a:t>, and </a:t>
            </a:r>
            <a:r>
              <a:rPr lang="pl-PL" baseline="0" dirty="0" err="1" smtClean="0"/>
              <a:t>measurements</a:t>
            </a:r>
            <a:endParaRPr lang="pl-PL" dirty="0" smtClean="0"/>
          </a:p>
          <a:p>
            <a:r>
              <a:rPr lang="pl-PL" dirty="0" smtClean="0"/>
              <a:t>Source</a:t>
            </a:r>
            <a:r>
              <a:rPr lang="pl-PL" baseline="0" dirty="0" smtClean="0"/>
              <a:t> for </a:t>
            </a:r>
            <a:r>
              <a:rPr lang="pl-PL" baseline="0" dirty="0" err="1" smtClean="0"/>
              <a:t>pics:</a:t>
            </a:r>
            <a:r>
              <a:rPr lang="pl-PL" dirty="0" err="1" smtClean="0"/>
              <a:t>http</a:t>
            </a:r>
            <a:r>
              <a:rPr lang="pl-PL" dirty="0" smtClean="0"/>
              <a:t>://</a:t>
            </a:r>
            <a:r>
              <a:rPr lang="pl-PL" dirty="0" err="1" smtClean="0"/>
              <a:t>www.utsandiego.com</a:t>
            </a:r>
            <a:r>
              <a:rPr lang="pl-PL" dirty="0" smtClean="0"/>
              <a:t>/news/2013/Sep/11/top-</a:t>
            </a:r>
            <a:r>
              <a:rPr lang="pl-PL" dirty="0" err="1" smtClean="0"/>
              <a:t>crops</a:t>
            </a:r>
            <a:r>
              <a:rPr lang="pl-PL" dirty="0" smtClean="0"/>
              <a:t>-san-</a:t>
            </a:r>
            <a:r>
              <a:rPr lang="pl-PL" dirty="0" err="1" smtClean="0"/>
              <a:t>diego</a:t>
            </a:r>
            <a:r>
              <a:rPr lang="pl-PL" dirty="0" smtClean="0"/>
              <a:t>-</a:t>
            </a:r>
            <a:r>
              <a:rPr lang="pl-PL" dirty="0" err="1" smtClean="0"/>
              <a:t>avocadoes-lemons-hp</a:t>
            </a:r>
            <a:r>
              <a:rPr lang="pl-PL" dirty="0" smtClean="0"/>
              <a:t>/#&amp;panel2-1</a:t>
            </a:r>
            <a:endParaRPr lang="en-US" dirty="0"/>
          </a:p>
        </p:txBody>
      </p:sp>
      <p:sp>
        <p:nvSpPr>
          <p:cNvPr id="4" name="Slide Number Placeholder 3"/>
          <p:cNvSpPr>
            <a:spLocks noGrp="1"/>
          </p:cNvSpPr>
          <p:nvPr>
            <p:ph type="sldNum" sz="quarter" idx="10"/>
          </p:nvPr>
        </p:nvSpPr>
        <p:spPr/>
        <p:txBody>
          <a:bodyPr/>
          <a:lstStyle/>
          <a:p>
            <a:fld id="{885BE13E-983D-D444-9A34-9582F788B44D}" type="slidenum">
              <a:rPr lang="en-US" smtClean="0"/>
              <a:t>16</a:t>
            </a:fld>
            <a:endParaRPr lang="en-US"/>
          </a:p>
        </p:txBody>
      </p:sp>
    </p:spTree>
    <p:extLst>
      <p:ext uri="{BB962C8B-B14F-4D97-AF65-F5344CB8AC3E}">
        <p14:creationId xmlns:p14="http://schemas.microsoft.com/office/powerpoint/2010/main" val="4191382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7/31/2014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7/31/2014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7/31/2014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7/31/2014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7/31/2014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7/31/2014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7/31/2014</a:t>
            </a:fld>
            <a:endParaRPr lang="en-US" dirty="0"/>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tif"/><Relationship Id="rId4" Type="http://schemas.openxmlformats.org/officeDocument/2006/relationships/image" Target="../media/image54.tif"/></Relationships>
</file>

<file path=ppt/slides/_rels/slide42.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8.tif"/></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1.gif"/><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8.tif"/></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3" Type="http://schemas.openxmlformats.org/officeDocument/2006/relationships/image" Target="../media/image73.tif"/><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75.jpeg"/><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mailto:erinjohnson@umail.ucsb.ed"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Resilient Agriculture and Food System</a:t>
            </a:r>
            <a:endParaRPr lang="en-US" dirty="0"/>
          </a:p>
        </p:txBody>
      </p:sp>
      <p:sp>
        <p:nvSpPr>
          <p:cNvPr id="3" name="Subtitle 2"/>
          <p:cNvSpPr>
            <a:spLocks noGrp="1"/>
          </p:cNvSpPr>
          <p:nvPr>
            <p:ph type="subTitle" idx="1"/>
          </p:nvPr>
        </p:nvSpPr>
        <p:spPr>
          <a:xfrm>
            <a:off x="1130300" y="4050834"/>
            <a:ext cx="5780174" cy="1096899"/>
          </a:xfrm>
        </p:spPr>
        <p:txBody>
          <a:bodyPr>
            <a:normAutofit lnSpcReduction="10000"/>
          </a:bodyPr>
          <a:lstStyle/>
          <a:p>
            <a:r>
              <a:rPr lang="en-US" dirty="0" smtClean="0"/>
              <a:t>July 24 2014</a:t>
            </a:r>
          </a:p>
          <a:p>
            <a:r>
              <a:rPr lang="en-US" dirty="0" smtClean="0"/>
              <a:t>Presented by: Camille Castillo, Won Mo Yang, </a:t>
            </a:r>
          </a:p>
          <a:p>
            <a:r>
              <a:rPr lang="en-US" dirty="0" smtClean="0"/>
              <a:t>Erin Johnson, and Abraham </a:t>
            </a:r>
            <a:r>
              <a:rPr lang="en-US" dirty="0" err="1" smtClean="0"/>
              <a:t>Pinheiro</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54428"/>
            <a:ext cx="9144000" cy="803573"/>
          </a:xfrm>
          <a:prstGeom prst="rect">
            <a:avLst/>
          </a:prstGeom>
        </p:spPr>
      </p:pic>
      <p:sp>
        <p:nvSpPr>
          <p:cNvPr id="5" name="TextBox 4"/>
          <p:cNvSpPr txBox="1"/>
          <p:nvPr/>
        </p:nvSpPr>
        <p:spPr>
          <a:xfrm>
            <a:off x="8644678" y="6187053"/>
            <a:ext cx="327760" cy="369332"/>
          </a:xfrm>
          <a:prstGeom prst="rect">
            <a:avLst/>
          </a:prstGeom>
          <a:noFill/>
        </p:spPr>
        <p:txBody>
          <a:bodyPr wrap="square" rtlCol="0">
            <a:spAutoFit/>
          </a:bodyPr>
          <a:lstStyle/>
          <a:p>
            <a:r>
              <a:rPr lang="en-US" dirty="0" smtClean="0"/>
              <a:t>1</a:t>
            </a:r>
            <a:endParaRPr lang="en-US" dirty="0"/>
          </a:p>
        </p:txBody>
      </p:sp>
    </p:spTree>
    <p:extLst>
      <p:ext uri="{BB962C8B-B14F-4D97-AF65-F5344CB8AC3E}">
        <p14:creationId xmlns:p14="http://schemas.microsoft.com/office/powerpoint/2010/main" val="30719300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353" y="155777"/>
            <a:ext cx="8708969" cy="1071075"/>
          </a:xfrm>
          <a:solidFill>
            <a:schemeClr val="bg1">
              <a:alpha val="86000"/>
            </a:schemeClr>
          </a:solidFill>
          <a:ln>
            <a:solidFill>
              <a:schemeClr val="tx1">
                <a:lumMod val="50000"/>
                <a:lumOff val="50000"/>
              </a:schemeClr>
            </a:solidFill>
          </a:ln>
        </p:spPr>
        <p:txBody>
          <a:bodyPr>
            <a:normAutofit fontScale="90000"/>
          </a:bodyPr>
          <a:lstStyle/>
          <a:p>
            <a:pPr algn="ctr"/>
            <a:r>
              <a:rPr lang="en-US" dirty="0" smtClean="0"/>
              <a:t>Imports: Where do we get our food?</a:t>
            </a:r>
            <a:r>
              <a:rPr lang="en-US" dirty="0"/>
              <a:t> </a:t>
            </a:r>
            <a:r>
              <a:rPr lang="en-US" dirty="0" smtClean="0"/>
              <a:t/>
            </a:r>
            <a:br>
              <a:rPr lang="en-US" dirty="0" smtClean="0"/>
            </a:br>
            <a:r>
              <a:rPr lang="en-US" dirty="0" smtClean="0"/>
              <a:t>What food do we import?</a:t>
            </a:r>
            <a:endParaRPr lang="en-US" dirty="0"/>
          </a:p>
        </p:txBody>
      </p:sp>
      <p:sp>
        <p:nvSpPr>
          <p:cNvPr id="3" name="Content Placeholder 2"/>
          <p:cNvSpPr>
            <a:spLocks noGrp="1"/>
          </p:cNvSpPr>
          <p:nvPr>
            <p:ph idx="1"/>
          </p:nvPr>
        </p:nvSpPr>
        <p:spPr>
          <a:xfrm>
            <a:off x="302134" y="1306357"/>
            <a:ext cx="3685720" cy="4702534"/>
          </a:xfrm>
        </p:spPr>
        <p:txBody>
          <a:bodyPr>
            <a:normAutofit fontScale="92500" lnSpcReduction="10000"/>
          </a:bodyPr>
          <a:lstStyle/>
          <a:p>
            <a:r>
              <a:rPr lang="en-US" sz="2600" dirty="0" smtClean="0"/>
              <a:t>Import mostly from </a:t>
            </a:r>
            <a:r>
              <a:rPr lang="en-US" sz="2600" b="1" dirty="0" smtClean="0"/>
              <a:t>Canada</a:t>
            </a:r>
            <a:r>
              <a:rPr lang="en-US" sz="2600" dirty="0" smtClean="0"/>
              <a:t> and </a:t>
            </a:r>
            <a:r>
              <a:rPr lang="en-US" sz="2600" b="1" dirty="0" smtClean="0"/>
              <a:t>Mexico</a:t>
            </a:r>
          </a:p>
          <a:p>
            <a:pPr>
              <a:spcBef>
                <a:spcPts val="0"/>
              </a:spcBef>
            </a:pPr>
            <a:r>
              <a:rPr lang="en-US" sz="2600" dirty="0" smtClean="0"/>
              <a:t>1/5 of food consumed </a:t>
            </a:r>
          </a:p>
          <a:p>
            <a:pPr marL="400050" lvl="1" indent="0">
              <a:spcBef>
                <a:spcPts val="0"/>
              </a:spcBef>
              <a:buNone/>
            </a:pPr>
            <a:r>
              <a:rPr lang="en-US" sz="2600" dirty="0" smtClean="0"/>
              <a:t>is imported</a:t>
            </a:r>
          </a:p>
          <a:p>
            <a:pPr>
              <a:spcBef>
                <a:spcPts val="0"/>
              </a:spcBef>
            </a:pPr>
            <a:r>
              <a:rPr lang="en-US" sz="2600" dirty="0" smtClean="0"/>
              <a:t>U.S. imports: </a:t>
            </a:r>
          </a:p>
          <a:p>
            <a:pPr marL="400050" lvl="1" indent="0">
              <a:spcBef>
                <a:spcPts val="0"/>
              </a:spcBef>
              <a:buNone/>
            </a:pPr>
            <a:r>
              <a:rPr lang="en-US" sz="2600" b="1" dirty="0" smtClean="0">
                <a:solidFill>
                  <a:srgbClr val="000000"/>
                </a:solidFill>
              </a:rPr>
              <a:t>13%</a:t>
            </a:r>
            <a:r>
              <a:rPr lang="en-US" sz="2600" b="1" dirty="0" smtClean="0"/>
              <a:t> </a:t>
            </a:r>
            <a:r>
              <a:rPr lang="en-US" sz="2600" b="1" dirty="0" smtClean="0">
                <a:solidFill>
                  <a:schemeClr val="tx1"/>
                </a:solidFill>
              </a:rPr>
              <a:t>of</a:t>
            </a:r>
            <a:r>
              <a:rPr lang="en-US" sz="2600" b="1" dirty="0" smtClean="0">
                <a:solidFill>
                  <a:schemeClr val="accent3"/>
                </a:solidFill>
              </a:rPr>
              <a:t> grains</a:t>
            </a:r>
            <a:r>
              <a:rPr lang="en-US" sz="2600" dirty="0" smtClean="0"/>
              <a:t>, </a:t>
            </a:r>
          </a:p>
          <a:p>
            <a:pPr marL="400050" lvl="1" indent="0">
              <a:spcBef>
                <a:spcPts val="0"/>
              </a:spcBef>
              <a:buNone/>
            </a:pPr>
            <a:r>
              <a:rPr lang="en-US" sz="2600" b="1" dirty="0" smtClean="0">
                <a:solidFill>
                  <a:srgbClr val="000000"/>
                </a:solidFill>
              </a:rPr>
              <a:t>20%</a:t>
            </a:r>
            <a:r>
              <a:rPr lang="en-US" sz="2600" b="1" dirty="0" smtClean="0"/>
              <a:t> </a:t>
            </a:r>
            <a:r>
              <a:rPr lang="en-US" sz="2600" b="1" dirty="0" smtClean="0">
                <a:solidFill>
                  <a:srgbClr val="000000"/>
                </a:solidFill>
              </a:rPr>
              <a:t>of</a:t>
            </a:r>
            <a:r>
              <a:rPr lang="en-US" sz="2600" b="1" dirty="0" smtClean="0">
                <a:solidFill>
                  <a:schemeClr val="accent1"/>
                </a:solidFill>
              </a:rPr>
              <a:t> vegetables</a:t>
            </a:r>
            <a:r>
              <a:rPr lang="en-US" sz="2600" dirty="0" smtClean="0"/>
              <a:t>, </a:t>
            </a:r>
          </a:p>
          <a:p>
            <a:pPr marL="400050" lvl="1" indent="0">
              <a:spcBef>
                <a:spcPts val="0"/>
              </a:spcBef>
              <a:buNone/>
            </a:pPr>
            <a:r>
              <a:rPr lang="en-US" sz="2600" b="1" dirty="0" smtClean="0">
                <a:solidFill>
                  <a:srgbClr val="000000"/>
                </a:solidFill>
              </a:rPr>
              <a:t>40%</a:t>
            </a:r>
            <a:r>
              <a:rPr lang="en-US" sz="2600" b="1" dirty="0" smtClean="0"/>
              <a:t> </a:t>
            </a:r>
            <a:r>
              <a:rPr lang="en-US" sz="2600" b="1" dirty="0" smtClean="0">
                <a:solidFill>
                  <a:srgbClr val="000000"/>
                </a:solidFill>
              </a:rPr>
              <a:t>of</a:t>
            </a:r>
            <a:r>
              <a:rPr lang="en-US" sz="2600" b="1" dirty="0" smtClean="0">
                <a:solidFill>
                  <a:schemeClr val="accent5"/>
                </a:solidFill>
              </a:rPr>
              <a:t> fruit</a:t>
            </a:r>
            <a:r>
              <a:rPr lang="en-US" sz="2600" dirty="0" smtClean="0"/>
              <a:t>, </a:t>
            </a:r>
          </a:p>
          <a:p>
            <a:pPr marL="400050" lvl="1" indent="0">
              <a:spcBef>
                <a:spcPts val="0"/>
              </a:spcBef>
              <a:buNone/>
            </a:pPr>
            <a:r>
              <a:rPr lang="en-US" sz="2600" b="1" dirty="0" smtClean="0">
                <a:solidFill>
                  <a:srgbClr val="000000"/>
                </a:solidFill>
              </a:rPr>
              <a:t>85%</a:t>
            </a:r>
            <a:r>
              <a:rPr lang="en-US" sz="2600" b="1" dirty="0" smtClean="0"/>
              <a:t> </a:t>
            </a:r>
            <a:r>
              <a:rPr lang="en-US" sz="2600" b="1" dirty="0" smtClean="0">
                <a:solidFill>
                  <a:srgbClr val="000000"/>
                </a:solidFill>
              </a:rPr>
              <a:t>of</a:t>
            </a:r>
            <a:r>
              <a:rPr lang="en-US" sz="2600" b="1" dirty="0" smtClean="0">
                <a:solidFill>
                  <a:schemeClr val="accent5">
                    <a:lumMod val="40000"/>
                    <a:lumOff val="60000"/>
                  </a:schemeClr>
                </a:solidFill>
              </a:rPr>
              <a:t> shellfish </a:t>
            </a:r>
            <a:r>
              <a:rPr lang="en-US" sz="2600" dirty="0" smtClean="0"/>
              <a:t>and </a:t>
            </a:r>
          </a:p>
          <a:p>
            <a:pPr marL="400050" lvl="1" indent="0">
              <a:spcBef>
                <a:spcPts val="0"/>
              </a:spcBef>
              <a:buNone/>
            </a:pPr>
            <a:r>
              <a:rPr lang="en-US" sz="2600" b="1" dirty="0" smtClean="0">
                <a:solidFill>
                  <a:srgbClr val="660066"/>
                </a:solidFill>
              </a:rPr>
              <a:t>almost all tropical products </a:t>
            </a:r>
            <a:r>
              <a:rPr lang="en-US" sz="2600" dirty="0" smtClean="0"/>
              <a:t>(coffee, tea, bananas)</a:t>
            </a:r>
          </a:p>
          <a:p>
            <a:pPr marL="0" indent="0" algn="r">
              <a:buNone/>
            </a:pPr>
            <a:r>
              <a:rPr lang="en-US" sz="1400" dirty="0" smtClean="0"/>
              <a:t>Source: </a:t>
            </a:r>
            <a:r>
              <a:rPr lang="en-US" sz="1400" i="1" dirty="0" smtClean="0"/>
              <a:t>National Climate Assessment </a:t>
            </a:r>
            <a:r>
              <a:rPr lang="en-US" sz="1400" dirty="0" smtClean="0"/>
              <a:t>US Global Change Research Program</a:t>
            </a:r>
            <a:endParaRPr lang="en-US" sz="1400" i="1" dirty="0" smtClean="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90442"/>
            <a:ext cx="9144000" cy="567559"/>
          </a:xfrm>
          <a:prstGeom prst="rect">
            <a:avLst/>
          </a:prstGeom>
        </p:spPr>
      </p:pic>
      <p:pic>
        <p:nvPicPr>
          <p:cNvPr id="5" name="Picture 4" descr="US imports chart.png"/>
          <p:cNvPicPr>
            <a:picLocks noChangeAspect="1"/>
          </p:cNvPicPr>
          <p:nvPr/>
        </p:nvPicPr>
        <p:blipFill rotWithShape="1">
          <a:blip r:embed="rId3">
            <a:extLst>
              <a:ext uri="{28A0092B-C50C-407E-A947-70E740481C1C}">
                <a14:useLocalDpi xmlns:a14="http://schemas.microsoft.com/office/drawing/2010/main" val="0"/>
              </a:ext>
            </a:extLst>
          </a:blip>
          <a:srcRect t="-426" b="3998"/>
          <a:stretch/>
        </p:blipFill>
        <p:spPr>
          <a:xfrm>
            <a:off x="4186175" y="1275467"/>
            <a:ext cx="4751147" cy="4937760"/>
          </a:xfrm>
          <a:prstGeom prst="rect">
            <a:avLst/>
          </a:prstGeom>
          <a:ln>
            <a:solidFill>
              <a:schemeClr val="tx1"/>
            </a:solidFill>
          </a:ln>
        </p:spPr>
      </p:pic>
      <p:sp>
        <p:nvSpPr>
          <p:cNvPr id="6" name="TextBox 5"/>
          <p:cNvSpPr txBox="1"/>
          <p:nvPr/>
        </p:nvSpPr>
        <p:spPr>
          <a:xfrm>
            <a:off x="8652431" y="6310112"/>
            <a:ext cx="569782" cy="369332"/>
          </a:xfrm>
          <a:prstGeom prst="rect">
            <a:avLst/>
          </a:prstGeom>
          <a:noFill/>
        </p:spPr>
        <p:txBody>
          <a:bodyPr wrap="square" rtlCol="0">
            <a:spAutoFit/>
          </a:bodyPr>
          <a:lstStyle/>
          <a:p>
            <a:r>
              <a:rPr lang="en-US" dirty="0" smtClean="0"/>
              <a:t>10</a:t>
            </a:r>
            <a:endParaRPr lang="en-US" dirty="0"/>
          </a:p>
        </p:txBody>
      </p:sp>
    </p:spTree>
    <p:extLst>
      <p:ext uri="{BB962C8B-B14F-4D97-AF65-F5344CB8AC3E}">
        <p14:creationId xmlns:p14="http://schemas.microsoft.com/office/powerpoint/2010/main" val="27534164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 y="184298"/>
            <a:ext cx="3777879" cy="762746"/>
          </a:xfrm>
        </p:spPr>
        <p:txBody>
          <a:bodyPr>
            <a:normAutofit fontScale="90000"/>
          </a:bodyPr>
          <a:lstStyle/>
          <a:p>
            <a:pPr algn="ctr"/>
            <a:r>
              <a:rPr lang="en-US" dirty="0" smtClean="0"/>
              <a:t>U.S. </a:t>
            </a:r>
            <a:r>
              <a:rPr lang="en-US" dirty="0"/>
              <a:t>f</a:t>
            </a:r>
            <a:r>
              <a:rPr lang="en-US" dirty="0" smtClean="0"/>
              <a:t>armers are </a:t>
            </a:r>
            <a:br>
              <a:rPr lang="en-US" dirty="0" smtClean="0"/>
            </a:br>
            <a:r>
              <a:rPr lang="en-US" dirty="0" smtClean="0"/>
              <a:t>very productive</a:t>
            </a:r>
            <a:endParaRPr lang="en-US" dirty="0"/>
          </a:p>
        </p:txBody>
      </p:sp>
      <p:sp>
        <p:nvSpPr>
          <p:cNvPr id="3" name="Content Placeholder 2"/>
          <p:cNvSpPr>
            <a:spLocks noGrp="1"/>
          </p:cNvSpPr>
          <p:nvPr>
            <p:ph idx="1"/>
          </p:nvPr>
        </p:nvSpPr>
        <p:spPr>
          <a:xfrm>
            <a:off x="173862" y="1342599"/>
            <a:ext cx="3819282" cy="3097939"/>
          </a:xfrm>
        </p:spPr>
        <p:txBody>
          <a:bodyPr>
            <a:noAutofit/>
          </a:bodyPr>
          <a:lstStyle/>
          <a:p>
            <a:r>
              <a:rPr lang="en-US" sz="2400" dirty="0" smtClean="0"/>
              <a:t>#1 producer of corn (32% of world supply, export 20% of it)</a:t>
            </a:r>
          </a:p>
          <a:p>
            <a:pPr marL="0" indent="0" algn="ctr">
              <a:buNone/>
            </a:pPr>
            <a:endParaRPr lang="en-US" sz="2400" dirty="0" smtClean="0"/>
          </a:p>
          <a:p>
            <a:pPr>
              <a:spcBef>
                <a:spcPts val="0"/>
              </a:spcBef>
            </a:pPr>
            <a:r>
              <a:rPr lang="en-US" sz="2400" dirty="0" smtClean="0"/>
              <a:t>U.S. produces </a:t>
            </a:r>
          </a:p>
          <a:p>
            <a:pPr marL="400050" lvl="1" indent="0">
              <a:spcBef>
                <a:spcPts val="0"/>
              </a:spcBef>
              <a:buNone/>
            </a:pPr>
            <a:r>
              <a:rPr lang="en-US" sz="2400" b="1" dirty="0" smtClean="0"/>
              <a:t>$330 billion</a:t>
            </a:r>
            <a:r>
              <a:rPr lang="en-US" sz="2400" dirty="0" smtClean="0"/>
              <a:t> per year in agricultural commodities</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544591065"/>
              </p:ext>
            </p:extLst>
          </p:nvPr>
        </p:nvGraphicFramePr>
        <p:xfrm>
          <a:off x="4149210" y="817902"/>
          <a:ext cx="4741836" cy="4149533"/>
        </p:xfrm>
        <a:graphic>
          <a:graphicData uri="http://schemas.openxmlformats.org/drawingml/2006/table">
            <a:tbl>
              <a:tblPr firstRow="1" bandRow="1">
                <a:tableStyleId>{5C22544A-7EE6-4342-B048-85BDC9FD1C3A}</a:tableStyleId>
              </a:tblPr>
              <a:tblGrid>
                <a:gridCol w="1552764"/>
                <a:gridCol w="1553925"/>
                <a:gridCol w="1635147"/>
              </a:tblGrid>
              <a:tr h="1092424">
                <a:tc>
                  <a:txBody>
                    <a:bodyPr/>
                    <a:lstStyle/>
                    <a:p>
                      <a:r>
                        <a:rPr lang="en-US" dirty="0" smtClean="0"/>
                        <a:t>Crop</a:t>
                      </a:r>
                      <a:endParaRPr lang="en-US" dirty="0"/>
                    </a:p>
                  </a:txBody>
                  <a:tcPr marL="68580" marR="68580"/>
                </a:tc>
                <a:tc>
                  <a:txBody>
                    <a:bodyPr/>
                    <a:lstStyle/>
                    <a:p>
                      <a:r>
                        <a:rPr lang="en-US" dirty="0" smtClean="0"/>
                        <a:t>Harvested</a:t>
                      </a:r>
                      <a:r>
                        <a:rPr lang="en-US" baseline="0" dirty="0" smtClean="0"/>
                        <a:t> Area (million acres)</a:t>
                      </a:r>
                      <a:endParaRPr lang="en-US" dirty="0"/>
                    </a:p>
                  </a:txBody>
                  <a:tcPr marL="68580" marR="68580"/>
                </a:tc>
                <a:tc>
                  <a:txBody>
                    <a:bodyPr/>
                    <a:lstStyle/>
                    <a:p>
                      <a:r>
                        <a:rPr lang="en-US" dirty="0" smtClean="0"/>
                        <a:t>Cash</a:t>
                      </a:r>
                      <a:r>
                        <a:rPr lang="en-US" baseline="0" dirty="0" smtClean="0"/>
                        <a:t> Receipts from Sales </a:t>
                      </a:r>
                    </a:p>
                    <a:p>
                      <a:r>
                        <a:rPr lang="en-US" baseline="0" dirty="0" smtClean="0"/>
                        <a:t>($ billions)</a:t>
                      </a:r>
                      <a:endParaRPr lang="en-US" dirty="0"/>
                    </a:p>
                  </a:txBody>
                  <a:tcPr marL="68580" marR="68580"/>
                </a:tc>
              </a:tr>
              <a:tr h="588229">
                <a:tc>
                  <a:txBody>
                    <a:bodyPr/>
                    <a:lstStyle/>
                    <a:p>
                      <a:r>
                        <a:rPr lang="en-US" dirty="0" smtClean="0"/>
                        <a:t>Corn (Grains)</a:t>
                      </a:r>
                      <a:endParaRPr lang="en-US" dirty="0"/>
                    </a:p>
                  </a:txBody>
                  <a:tcPr marL="68580" marR="68580"/>
                </a:tc>
                <a:tc>
                  <a:txBody>
                    <a:bodyPr/>
                    <a:lstStyle/>
                    <a:p>
                      <a:r>
                        <a:rPr lang="en-US" dirty="0" smtClean="0"/>
                        <a:t>84</a:t>
                      </a:r>
                      <a:endParaRPr lang="en-US" dirty="0"/>
                    </a:p>
                  </a:txBody>
                  <a:tcPr marL="68580" marR="68580"/>
                </a:tc>
                <a:tc>
                  <a:txBody>
                    <a:bodyPr/>
                    <a:lstStyle/>
                    <a:p>
                      <a:r>
                        <a:rPr lang="en-US" dirty="0" smtClean="0"/>
                        <a:t>63.9</a:t>
                      </a:r>
                      <a:endParaRPr lang="en-US" dirty="0"/>
                    </a:p>
                  </a:txBody>
                  <a:tcPr marL="68580" marR="68580"/>
                </a:tc>
              </a:tr>
              <a:tr h="342602">
                <a:tc>
                  <a:txBody>
                    <a:bodyPr/>
                    <a:lstStyle/>
                    <a:p>
                      <a:r>
                        <a:rPr lang="en-US" dirty="0" smtClean="0"/>
                        <a:t>Soybeans</a:t>
                      </a:r>
                      <a:endParaRPr lang="en-US" dirty="0"/>
                    </a:p>
                  </a:txBody>
                  <a:tcPr marL="68580" marR="68580"/>
                </a:tc>
                <a:tc>
                  <a:txBody>
                    <a:bodyPr/>
                    <a:lstStyle/>
                    <a:p>
                      <a:r>
                        <a:rPr lang="en-US" dirty="0" smtClean="0"/>
                        <a:t>73.8</a:t>
                      </a:r>
                      <a:endParaRPr lang="en-US" dirty="0"/>
                    </a:p>
                  </a:txBody>
                  <a:tcPr marL="68580" marR="68580"/>
                </a:tc>
                <a:tc>
                  <a:txBody>
                    <a:bodyPr/>
                    <a:lstStyle/>
                    <a:p>
                      <a:r>
                        <a:rPr lang="en-US" dirty="0" smtClean="0"/>
                        <a:t>37.6</a:t>
                      </a:r>
                      <a:endParaRPr lang="en-US" dirty="0"/>
                    </a:p>
                  </a:txBody>
                  <a:tcPr marL="68580" marR="68580"/>
                </a:tc>
              </a:tr>
              <a:tr h="342602">
                <a:tc>
                  <a:txBody>
                    <a:bodyPr/>
                    <a:lstStyle/>
                    <a:p>
                      <a:r>
                        <a:rPr lang="en-US" dirty="0" smtClean="0"/>
                        <a:t>Hay</a:t>
                      </a:r>
                      <a:endParaRPr lang="en-US" dirty="0"/>
                    </a:p>
                  </a:txBody>
                  <a:tcPr marL="68580" marR="68580"/>
                </a:tc>
                <a:tc>
                  <a:txBody>
                    <a:bodyPr/>
                    <a:lstStyle/>
                    <a:p>
                      <a:r>
                        <a:rPr lang="en-US" dirty="0" smtClean="0"/>
                        <a:t>55.7</a:t>
                      </a:r>
                      <a:endParaRPr lang="en-US" dirty="0"/>
                    </a:p>
                  </a:txBody>
                  <a:tcPr marL="68580" marR="68580"/>
                </a:tc>
                <a:tc>
                  <a:txBody>
                    <a:bodyPr/>
                    <a:lstStyle/>
                    <a:p>
                      <a:r>
                        <a:rPr lang="en-US" dirty="0" smtClean="0"/>
                        <a:t>6.7</a:t>
                      </a:r>
                      <a:endParaRPr lang="en-US" dirty="0"/>
                    </a:p>
                  </a:txBody>
                  <a:tcPr marL="68580" marR="68580"/>
                </a:tc>
              </a:tr>
              <a:tr h="342602">
                <a:tc>
                  <a:txBody>
                    <a:bodyPr/>
                    <a:lstStyle/>
                    <a:p>
                      <a:r>
                        <a:rPr lang="en-US" dirty="0" smtClean="0"/>
                        <a:t>Wheat</a:t>
                      </a:r>
                      <a:endParaRPr lang="en-US" dirty="0"/>
                    </a:p>
                  </a:txBody>
                  <a:tcPr marL="68580" marR="68580"/>
                </a:tc>
                <a:tc>
                  <a:txBody>
                    <a:bodyPr/>
                    <a:lstStyle/>
                    <a:p>
                      <a:r>
                        <a:rPr lang="en-US" dirty="0" smtClean="0"/>
                        <a:t>45.7</a:t>
                      </a:r>
                      <a:endParaRPr lang="en-US" dirty="0"/>
                    </a:p>
                  </a:txBody>
                  <a:tcPr marL="68580" marR="68580"/>
                </a:tc>
                <a:tc>
                  <a:txBody>
                    <a:bodyPr/>
                    <a:lstStyle/>
                    <a:p>
                      <a:r>
                        <a:rPr lang="en-US" dirty="0" smtClean="0"/>
                        <a:t>14.6</a:t>
                      </a:r>
                      <a:endParaRPr lang="en-US" dirty="0"/>
                    </a:p>
                  </a:txBody>
                  <a:tcPr marL="68580" marR="68580"/>
                </a:tc>
              </a:tr>
              <a:tr h="342602">
                <a:tc>
                  <a:txBody>
                    <a:bodyPr/>
                    <a:lstStyle/>
                    <a:p>
                      <a:r>
                        <a:rPr lang="en-US" dirty="0" smtClean="0"/>
                        <a:t>Cotton</a:t>
                      </a:r>
                      <a:endParaRPr lang="en-US" dirty="0"/>
                    </a:p>
                  </a:txBody>
                  <a:tcPr marL="68580" marR="68580"/>
                </a:tc>
                <a:tc>
                  <a:txBody>
                    <a:bodyPr/>
                    <a:lstStyle/>
                    <a:p>
                      <a:r>
                        <a:rPr lang="en-US" dirty="0" smtClean="0"/>
                        <a:t>9.5</a:t>
                      </a:r>
                      <a:endParaRPr lang="en-US" dirty="0"/>
                    </a:p>
                  </a:txBody>
                  <a:tcPr marL="68580" marR="68580"/>
                </a:tc>
                <a:tc>
                  <a:txBody>
                    <a:bodyPr/>
                    <a:lstStyle/>
                    <a:p>
                      <a:r>
                        <a:rPr lang="en-US" dirty="0" smtClean="0"/>
                        <a:t>8.3</a:t>
                      </a:r>
                      <a:endParaRPr lang="en-US" dirty="0"/>
                    </a:p>
                  </a:txBody>
                  <a:tcPr marL="68580" marR="68580"/>
                </a:tc>
              </a:tr>
              <a:tr h="588229">
                <a:tc>
                  <a:txBody>
                    <a:bodyPr/>
                    <a:lstStyle/>
                    <a:p>
                      <a:r>
                        <a:rPr lang="en-US" dirty="0" smtClean="0"/>
                        <a:t>Sorghum (grain)</a:t>
                      </a:r>
                      <a:endParaRPr lang="en-US" dirty="0"/>
                    </a:p>
                  </a:txBody>
                  <a:tcPr marL="68580" marR="68580"/>
                </a:tc>
                <a:tc>
                  <a:txBody>
                    <a:bodyPr/>
                    <a:lstStyle/>
                    <a:p>
                      <a:r>
                        <a:rPr lang="en-US" dirty="0" smtClean="0"/>
                        <a:t>3.9</a:t>
                      </a:r>
                      <a:endParaRPr lang="en-US" dirty="0"/>
                    </a:p>
                  </a:txBody>
                  <a:tcPr marL="68580" marR="68580"/>
                </a:tc>
                <a:tc>
                  <a:txBody>
                    <a:bodyPr/>
                    <a:lstStyle/>
                    <a:p>
                      <a:r>
                        <a:rPr lang="en-US" dirty="0" smtClean="0"/>
                        <a:t>1.3</a:t>
                      </a:r>
                      <a:endParaRPr lang="en-US" dirty="0"/>
                    </a:p>
                  </a:txBody>
                  <a:tcPr marL="68580" marR="68580"/>
                </a:tc>
              </a:tr>
              <a:tr h="342602">
                <a:tc>
                  <a:txBody>
                    <a:bodyPr/>
                    <a:lstStyle/>
                    <a:p>
                      <a:r>
                        <a:rPr lang="en-US" dirty="0" smtClean="0"/>
                        <a:t>Rice</a:t>
                      </a:r>
                      <a:endParaRPr lang="en-US" dirty="0"/>
                    </a:p>
                  </a:txBody>
                  <a:tcPr marL="68580" marR="68580"/>
                </a:tc>
                <a:tc>
                  <a:txBody>
                    <a:bodyPr/>
                    <a:lstStyle/>
                    <a:p>
                      <a:r>
                        <a:rPr lang="en-US" dirty="0" smtClean="0"/>
                        <a:t>2.6</a:t>
                      </a:r>
                      <a:endParaRPr lang="en-US" dirty="0"/>
                    </a:p>
                  </a:txBody>
                  <a:tcPr marL="68580" marR="68580"/>
                </a:tc>
                <a:tc>
                  <a:txBody>
                    <a:bodyPr/>
                    <a:lstStyle/>
                    <a:p>
                      <a:r>
                        <a:rPr lang="en-US" dirty="0" smtClean="0"/>
                        <a:t>2.9</a:t>
                      </a:r>
                      <a:endParaRPr lang="en-US" dirty="0"/>
                    </a:p>
                  </a:txBody>
                  <a:tcPr marL="68580" marR="68580"/>
                </a:tc>
              </a:tr>
            </a:tbl>
          </a:graphicData>
        </a:graphic>
      </p:graphicFrame>
      <p:sp>
        <p:nvSpPr>
          <p:cNvPr id="6" name="TextBox 5"/>
          <p:cNvSpPr txBox="1"/>
          <p:nvPr/>
        </p:nvSpPr>
        <p:spPr>
          <a:xfrm>
            <a:off x="4009562" y="172190"/>
            <a:ext cx="5134438" cy="646331"/>
          </a:xfrm>
          <a:prstGeom prst="rect">
            <a:avLst/>
          </a:prstGeom>
          <a:solidFill>
            <a:schemeClr val="bg1"/>
          </a:solidFill>
        </p:spPr>
        <p:txBody>
          <a:bodyPr wrap="square" rtlCol="0">
            <a:spAutoFit/>
          </a:bodyPr>
          <a:lstStyle/>
          <a:p>
            <a:r>
              <a:rPr lang="en-US" dirty="0" smtClean="0"/>
              <a:t>Major agricultural crops produced in U.S. 2011 </a:t>
            </a:r>
          </a:p>
          <a:p>
            <a:r>
              <a:rPr lang="en-US" dirty="0" smtClean="0"/>
              <a:t>(Excluding root crops, citrus, vegetables, etc.)</a:t>
            </a:r>
            <a:endParaRPr lang="en-US" dirty="0"/>
          </a:p>
        </p:txBody>
      </p:sp>
      <p:sp>
        <p:nvSpPr>
          <p:cNvPr id="7" name="TextBox 6"/>
          <p:cNvSpPr txBox="1"/>
          <p:nvPr/>
        </p:nvSpPr>
        <p:spPr>
          <a:xfrm>
            <a:off x="645839" y="4498460"/>
            <a:ext cx="3428122" cy="523220"/>
          </a:xfrm>
          <a:prstGeom prst="rect">
            <a:avLst/>
          </a:prstGeom>
          <a:noFill/>
        </p:spPr>
        <p:txBody>
          <a:bodyPr wrap="square" rtlCol="0">
            <a:spAutoFit/>
          </a:bodyPr>
          <a:lstStyle/>
          <a:p>
            <a:pPr algn="r"/>
            <a:r>
              <a:rPr lang="en-US" sz="1400" dirty="0" smtClean="0"/>
              <a:t>Source: USDA National Agricultural Statistics Service</a:t>
            </a:r>
            <a:endParaRPr lang="en-US" sz="1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90442"/>
            <a:ext cx="9144000" cy="567559"/>
          </a:xfrm>
          <a:prstGeom prst="rect">
            <a:avLst/>
          </a:prstGeom>
        </p:spPr>
      </p:pic>
      <p:pic>
        <p:nvPicPr>
          <p:cNvPr id="5" name="Picture 4" descr="us cornfield.jpg"/>
          <p:cNvPicPr>
            <a:picLocks noChangeAspect="1"/>
          </p:cNvPicPr>
          <p:nvPr/>
        </p:nvPicPr>
        <p:blipFill rotWithShape="1">
          <a:blip r:embed="rId4">
            <a:extLst>
              <a:ext uri="{28A0092B-C50C-407E-A947-70E740481C1C}">
                <a14:useLocalDpi xmlns:a14="http://schemas.microsoft.com/office/drawing/2010/main" val="0"/>
              </a:ext>
            </a:extLst>
          </a:blip>
          <a:srcRect t="17763"/>
          <a:stretch/>
        </p:blipFill>
        <p:spPr>
          <a:xfrm>
            <a:off x="0" y="5079601"/>
            <a:ext cx="9169292" cy="1240308"/>
          </a:xfrm>
          <a:prstGeom prst="rect">
            <a:avLst/>
          </a:prstGeom>
        </p:spPr>
      </p:pic>
      <p:sp>
        <p:nvSpPr>
          <p:cNvPr id="9" name="TextBox 8"/>
          <p:cNvSpPr txBox="1"/>
          <p:nvPr/>
        </p:nvSpPr>
        <p:spPr>
          <a:xfrm>
            <a:off x="8644678" y="6330462"/>
            <a:ext cx="499322" cy="369332"/>
          </a:xfrm>
          <a:prstGeom prst="rect">
            <a:avLst/>
          </a:prstGeom>
          <a:noFill/>
        </p:spPr>
        <p:txBody>
          <a:bodyPr wrap="square" rtlCol="0">
            <a:spAutoFit/>
          </a:bodyPr>
          <a:lstStyle/>
          <a:p>
            <a:r>
              <a:rPr lang="en-US" dirty="0" smtClean="0"/>
              <a:t>11</a:t>
            </a:r>
            <a:endParaRPr lang="en-US" dirty="0"/>
          </a:p>
        </p:txBody>
      </p:sp>
    </p:spTree>
    <p:extLst>
      <p:ext uri="{BB962C8B-B14F-4D97-AF65-F5344CB8AC3E}">
        <p14:creationId xmlns:p14="http://schemas.microsoft.com/office/powerpoint/2010/main" val="29444622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876" y="171080"/>
            <a:ext cx="6447501" cy="885946"/>
          </a:xfrm>
        </p:spPr>
        <p:txBody>
          <a:bodyPr>
            <a:normAutofit fontScale="90000"/>
          </a:bodyPr>
          <a:lstStyle/>
          <a:p>
            <a:r>
              <a:rPr lang="en-US" dirty="0" smtClean="0"/>
              <a:t>U.S. is the top exporter of food</a:t>
            </a:r>
            <a:endParaRPr lang="en-US" dirty="0"/>
          </a:p>
        </p:txBody>
      </p:sp>
      <p:sp>
        <p:nvSpPr>
          <p:cNvPr id="3" name="Content Placeholder 2"/>
          <p:cNvSpPr>
            <a:spLocks noGrp="1"/>
          </p:cNvSpPr>
          <p:nvPr>
            <p:ph idx="1"/>
          </p:nvPr>
        </p:nvSpPr>
        <p:spPr>
          <a:xfrm>
            <a:off x="172876" y="968261"/>
            <a:ext cx="4089561" cy="891964"/>
          </a:xfrm>
        </p:spPr>
        <p:txBody>
          <a:bodyPr>
            <a:noAutofit/>
          </a:bodyPr>
          <a:lstStyle/>
          <a:p>
            <a:pPr>
              <a:spcBef>
                <a:spcPts val="0"/>
              </a:spcBef>
            </a:pPr>
            <a:r>
              <a:rPr lang="en-US" sz="2400" dirty="0" smtClean="0"/>
              <a:t>Followed by Canada </a:t>
            </a:r>
          </a:p>
          <a:p>
            <a:pPr marL="0" indent="0">
              <a:spcBef>
                <a:spcPts val="0"/>
              </a:spcBef>
              <a:buNone/>
            </a:pPr>
            <a:r>
              <a:rPr lang="en-US" sz="2400" dirty="0" smtClean="0"/>
              <a:t>    then Brazil</a:t>
            </a:r>
          </a:p>
          <a:p>
            <a:pPr marL="0" indent="0">
              <a:spcBef>
                <a:spcPts val="0"/>
              </a:spcBef>
              <a:buNone/>
            </a:pPr>
            <a:endParaRPr lang="en-US" sz="2400" dirty="0" smtClean="0"/>
          </a:p>
          <a:p>
            <a:pPr>
              <a:spcBef>
                <a:spcPts val="0"/>
              </a:spcBef>
            </a:pPr>
            <a:r>
              <a:rPr lang="en-US" sz="2400" dirty="0" smtClean="0"/>
              <a:t>Cotton is our #1 export</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90442"/>
            <a:ext cx="9144000" cy="56755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861" y="787400"/>
            <a:ext cx="5201140" cy="5007547"/>
          </a:xfrm>
          <a:prstGeom prst="rect">
            <a:avLst/>
          </a:prstGeom>
          <a:ln>
            <a:solidFill>
              <a:schemeClr val="tx1"/>
            </a:solidFill>
          </a:ln>
        </p:spPr>
      </p:pic>
      <p:pic>
        <p:nvPicPr>
          <p:cNvPr id="6" name="Picture 5" descr="cotton georgia.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78056"/>
            <a:ext cx="3775931" cy="3338140"/>
          </a:xfrm>
          <a:prstGeom prst="rect">
            <a:avLst/>
          </a:prstGeom>
          <a:ln>
            <a:solidFill>
              <a:schemeClr val="tx1"/>
            </a:solidFill>
          </a:ln>
        </p:spPr>
      </p:pic>
      <p:sp>
        <p:nvSpPr>
          <p:cNvPr id="7" name="TextBox 6"/>
          <p:cNvSpPr txBox="1"/>
          <p:nvPr/>
        </p:nvSpPr>
        <p:spPr>
          <a:xfrm>
            <a:off x="691974" y="2922460"/>
            <a:ext cx="3051363" cy="646331"/>
          </a:xfrm>
          <a:prstGeom prst="rect">
            <a:avLst/>
          </a:prstGeom>
          <a:noFill/>
        </p:spPr>
        <p:txBody>
          <a:bodyPr wrap="square" rtlCol="0">
            <a:spAutoFit/>
          </a:bodyPr>
          <a:lstStyle/>
          <a:p>
            <a:pPr algn="r"/>
            <a:r>
              <a:rPr lang="en-US" dirty="0" smtClean="0"/>
              <a:t>Cotton field in Chula, Georgia</a:t>
            </a:r>
            <a:endParaRPr lang="en-US" dirty="0"/>
          </a:p>
        </p:txBody>
      </p:sp>
      <p:sp>
        <p:nvSpPr>
          <p:cNvPr id="8" name="TextBox 7"/>
          <p:cNvSpPr txBox="1"/>
          <p:nvPr/>
        </p:nvSpPr>
        <p:spPr>
          <a:xfrm>
            <a:off x="8665163" y="6289488"/>
            <a:ext cx="478837" cy="369332"/>
          </a:xfrm>
          <a:prstGeom prst="rect">
            <a:avLst/>
          </a:prstGeom>
          <a:noFill/>
        </p:spPr>
        <p:txBody>
          <a:bodyPr wrap="square" rtlCol="0">
            <a:spAutoFit/>
          </a:bodyPr>
          <a:lstStyle/>
          <a:p>
            <a:r>
              <a:rPr lang="en-US" dirty="0" smtClean="0"/>
              <a:t>12</a:t>
            </a:r>
            <a:endParaRPr lang="en-US" dirty="0"/>
          </a:p>
        </p:txBody>
      </p:sp>
    </p:spTree>
    <p:extLst>
      <p:ext uri="{BB962C8B-B14F-4D97-AF65-F5344CB8AC3E}">
        <p14:creationId xmlns:p14="http://schemas.microsoft.com/office/powerpoint/2010/main" val="3086177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344" y="387428"/>
            <a:ext cx="4450905" cy="602664"/>
          </a:xfrm>
          <a:solidFill>
            <a:schemeClr val="bg1"/>
          </a:solidFill>
        </p:spPr>
        <p:txBody>
          <a:bodyPr>
            <a:normAutofit/>
          </a:bodyPr>
          <a:lstStyle/>
          <a:p>
            <a:pPr algn="r"/>
            <a:r>
              <a:rPr lang="en-US" sz="3200" dirty="0" smtClean="0"/>
              <a:t>California Agriculture</a:t>
            </a:r>
            <a:endParaRPr lang="en-US" sz="3200" dirty="0"/>
          </a:p>
        </p:txBody>
      </p:sp>
      <p:sp>
        <p:nvSpPr>
          <p:cNvPr id="3" name="Content Placeholder 2"/>
          <p:cNvSpPr>
            <a:spLocks noGrp="1"/>
          </p:cNvSpPr>
          <p:nvPr>
            <p:ph idx="1"/>
          </p:nvPr>
        </p:nvSpPr>
        <p:spPr>
          <a:xfrm>
            <a:off x="4555256" y="1278118"/>
            <a:ext cx="4400373" cy="3048153"/>
          </a:xfrm>
          <a:solidFill>
            <a:schemeClr val="bg1">
              <a:alpha val="89000"/>
            </a:schemeClr>
          </a:solidFill>
        </p:spPr>
        <p:txBody>
          <a:bodyPr>
            <a:normAutofit fontScale="85000" lnSpcReduction="10000"/>
          </a:bodyPr>
          <a:lstStyle/>
          <a:p>
            <a:r>
              <a:rPr lang="en-US" sz="2800" dirty="0" smtClean="0"/>
              <a:t>Top 5 commodities in 2012:</a:t>
            </a:r>
          </a:p>
          <a:p>
            <a:pPr>
              <a:buAutoNum type="arabicPeriod"/>
            </a:pPr>
            <a:r>
              <a:rPr lang="en-US" sz="2800" dirty="0" smtClean="0"/>
              <a:t>Milk – $6.9 billion</a:t>
            </a:r>
          </a:p>
          <a:p>
            <a:pPr>
              <a:buAutoNum type="arabicPeriod"/>
            </a:pPr>
            <a:r>
              <a:rPr lang="en-US" sz="2800" dirty="0" smtClean="0"/>
              <a:t>Grapes - $4.45 billion</a:t>
            </a:r>
          </a:p>
          <a:p>
            <a:pPr>
              <a:buAutoNum type="arabicPeriod"/>
            </a:pPr>
            <a:r>
              <a:rPr lang="en-US" sz="2800" dirty="0" smtClean="0"/>
              <a:t>Almonds - $4.35 billion</a:t>
            </a:r>
          </a:p>
          <a:p>
            <a:pPr>
              <a:buAutoNum type="arabicPeriod"/>
            </a:pPr>
            <a:r>
              <a:rPr lang="en-US" sz="2800" dirty="0" smtClean="0"/>
              <a:t>Nursery plants - $3.5 billion</a:t>
            </a:r>
          </a:p>
          <a:p>
            <a:pPr>
              <a:buAutoNum type="arabicPeriod"/>
            </a:pPr>
            <a:r>
              <a:rPr lang="en-US" sz="2800" dirty="0" smtClean="0"/>
              <a:t>Cattle, calves - $3.3 billion</a:t>
            </a: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90442"/>
            <a:ext cx="9144000" cy="567559"/>
          </a:xfrm>
          <a:prstGeom prst="rect">
            <a:avLst/>
          </a:prstGeom>
        </p:spPr>
      </p:pic>
      <p:pic>
        <p:nvPicPr>
          <p:cNvPr id="5" name="Picture 4" descr="California-Agricultural-Region-Map.jpg"/>
          <p:cNvPicPr>
            <a:picLocks noChangeAspect="1"/>
          </p:cNvPicPr>
          <p:nvPr/>
        </p:nvPicPr>
        <p:blipFill rotWithShape="1">
          <a:blip r:embed="rId4">
            <a:extLst>
              <a:ext uri="{28A0092B-C50C-407E-A947-70E740481C1C}">
                <a14:useLocalDpi xmlns:a14="http://schemas.microsoft.com/office/drawing/2010/main" val="0"/>
              </a:ext>
            </a:extLst>
          </a:blip>
          <a:srcRect l="9210" t="2374"/>
          <a:stretch/>
        </p:blipFill>
        <p:spPr>
          <a:xfrm>
            <a:off x="0" y="0"/>
            <a:ext cx="4456287" cy="6194683"/>
          </a:xfrm>
          <a:prstGeom prst="rect">
            <a:avLst/>
          </a:prstGeom>
        </p:spPr>
      </p:pic>
      <p:sp>
        <p:nvSpPr>
          <p:cNvPr id="7" name="TextBox 6"/>
          <p:cNvSpPr txBox="1"/>
          <p:nvPr/>
        </p:nvSpPr>
        <p:spPr>
          <a:xfrm>
            <a:off x="4563925" y="5058077"/>
            <a:ext cx="3186139" cy="1077218"/>
          </a:xfrm>
          <a:prstGeom prst="rect">
            <a:avLst/>
          </a:prstGeom>
          <a:noFill/>
        </p:spPr>
        <p:txBody>
          <a:bodyPr wrap="square" rtlCol="0">
            <a:spAutoFit/>
          </a:bodyPr>
          <a:lstStyle/>
          <a:p>
            <a:r>
              <a:rPr lang="en-US" dirty="0" smtClean="0"/>
              <a:t>Map of California’s agricultural counties.</a:t>
            </a:r>
          </a:p>
          <a:p>
            <a:r>
              <a:rPr lang="en-US" sz="1400" dirty="0" smtClean="0"/>
              <a:t>Source: California Department of Food and Agriculture</a:t>
            </a:r>
            <a:endParaRPr lang="en-US" sz="1400" dirty="0"/>
          </a:p>
        </p:txBody>
      </p:sp>
      <p:sp>
        <p:nvSpPr>
          <p:cNvPr id="6" name="TextBox 5"/>
          <p:cNvSpPr txBox="1"/>
          <p:nvPr/>
        </p:nvSpPr>
        <p:spPr>
          <a:xfrm>
            <a:off x="8603708" y="6371435"/>
            <a:ext cx="540292" cy="369332"/>
          </a:xfrm>
          <a:prstGeom prst="rect">
            <a:avLst/>
          </a:prstGeom>
          <a:noFill/>
        </p:spPr>
        <p:txBody>
          <a:bodyPr wrap="square" rtlCol="0">
            <a:spAutoFit/>
          </a:bodyPr>
          <a:lstStyle/>
          <a:p>
            <a:r>
              <a:rPr lang="en-US" dirty="0" smtClean="0"/>
              <a:t>13</a:t>
            </a:r>
            <a:endParaRPr lang="en-US" dirty="0"/>
          </a:p>
        </p:txBody>
      </p:sp>
    </p:spTree>
    <p:extLst>
      <p:ext uri="{BB962C8B-B14F-4D97-AF65-F5344CB8AC3E}">
        <p14:creationId xmlns:p14="http://schemas.microsoft.com/office/powerpoint/2010/main" val="15002838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304" y="0"/>
            <a:ext cx="8361519" cy="746396"/>
          </a:xfrm>
          <a:solidFill>
            <a:schemeClr val="bg1">
              <a:alpha val="88000"/>
            </a:schemeClr>
          </a:solidFill>
        </p:spPr>
        <p:txBody>
          <a:bodyPr>
            <a:normAutofit/>
          </a:bodyPr>
          <a:lstStyle/>
          <a:p>
            <a:r>
              <a:rPr lang="en-US" sz="3400" dirty="0" smtClean="0"/>
              <a:t>California’s Top 10 Agricultural Counties</a:t>
            </a:r>
            <a:endParaRPr lang="en-US" sz="3400" dirty="0"/>
          </a:p>
        </p:txBody>
      </p:sp>
      <p:sp>
        <p:nvSpPr>
          <p:cNvPr id="3" name="Content Placeholder 2"/>
          <p:cNvSpPr>
            <a:spLocks noGrp="1"/>
          </p:cNvSpPr>
          <p:nvPr>
            <p:ph idx="1"/>
          </p:nvPr>
        </p:nvSpPr>
        <p:spPr>
          <a:xfrm>
            <a:off x="400362" y="5079748"/>
            <a:ext cx="8512212" cy="1778252"/>
          </a:xfrm>
        </p:spPr>
        <p:txBody>
          <a:bodyPr>
            <a:normAutofit/>
          </a:bodyPr>
          <a:lstStyle/>
          <a:p>
            <a:pPr>
              <a:spcBef>
                <a:spcPts val="0"/>
              </a:spcBef>
            </a:pPr>
            <a:r>
              <a:rPr lang="en-US" sz="2400" dirty="0" smtClean="0"/>
              <a:t>San Diego was </a:t>
            </a:r>
            <a:r>
              <a:rPr lang="en-US" sz="2400" b="1" dirty="0" smtClean="0"/>
              <a:t>ranked #11</a:t>
            </a:r>
            <a:r>
              <a:rPr lang="en-US" sz="2400" dirty="0" smtClean="0"/>
              <a:t> in 2012 </a:t>
            </a:r>
          </a:p>
          <a:p>
            <a:pPr>
              <a:spcBef>
                <a:spcPts val="0"/>
              </a:spcBef>
            </a:pPr>
            <a:r>
              <a:rPr lang="en-US" sz="2400" dirty="0" smtClean="0"/>
              <a:t>Leading commodities: </a:t>
            </a:r>
            <a:r>
              <a:rPr lang="en-US" sz="2400" b="1" dirty="0" smtClean="0"/>
              <a:t>ornamental nursery plants</a:t>
            </a:r>
            <a:r>
              <a:rPr lang="en-US" sz="2400" dirty="0" smtClean="0"/>
              <a:t>, </a:t>
            </a:r>
            <a:r>
              <a:rPr lang="en-US" sz="2400" b="1" dirty="0" smtClean="0"/>
              <a:t>avocados</a:t>
            </a:r>
            <a:r>
              <a:rPr lang="en-US" sz="2400" dirty="0" smtClean="0"/>
              <a:t>, </a:t>
            </a:r>
            <a:r>
              <a:rPr lang="en-US" sz="2400" b="1" dirty="0" smtClean="0"/>
              <a:t>tomatoes</a:t>
            </a:r>
            <a:r>
              <a:rPr lang="en-US" sz="2400" dirty="0" smtClean="0"/>
              <a:t>, and </a:t>
            </a:r>
            <a:r>
              <a:rPr lang="en-US" sz="2400" b="1" dirty="0" smtClean="0"/>
              <a:t>lemons</a:t>
            </a:r>
            <a:endParaRPr lang="en-US" sz="2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90442"/>
            <a:ext cx="9144000" cy="567559"/>
          </a:xfrm>
          <a:prstGeom prst="rect">
            <a:avLst/>
          </a:prstGeom>
        </p:spPr>
      </p:pic>
      <p:pic>
        <p:nvPicPr>
          <p:cNvPr id="5" name="Picture 4" descr="CA top 10 ag counties.png"/>
          <p:cNvPicPr>
            <a:picLocks noChangeAspect="1"/>
          </p:cNvPicPr>
          <p:nvPr/>
        </p:nvPicPr>
        <p:blipFill rotWithShape="1">
          <a:blip r:embed="rId4">
            <a:extLst>
              <a:ext uri="{28A0092B-C50C-407E-A947-70E740481C1C}">
                <a14:useLocalDpi xmlns:a14="http://schemas.microsoft.com/office/drawing/2010/main" val="0"/>
              </a:ext>
            </a:extLst>
          </a:blip>
          <a:srcRect t="7514"/>
          <a:stretch/>
        </p:blipFill>
        <p:spPr>
          <a:xfrm>
            <a:off x="-31747" y="731807"/>
            <a:ext cx="9175747" cy="4385075"/>
          </a:xfrm>
          <a:prstGeom prst="rect">
            <a:avLst/>
          </a:prstGeom>
          <a:ln>
            <a:solidFill>
              <a:schemeClr val="tx1"/>
            </a:solidFill>
          </a:ln>
        </p:spPr>
      </p:pic>
      <p:sp>
        <p:nvSpPr>
          <p:cNvPr id="6" name="Double Bracket 5"/>
          <p:cNvSpPr/>
          <p:nvPr/>
        </p:nvSpPr>
        <p:spPr>
          <a:xfrm>
            <a:off x="357304" y="4347548"/>
            <a:ext cx="7971150" cy="214396"/>
          </a:xfrm>
          <a:prstGeom prst="bracketPair">
            <a:avLst/>
          </a:prstGeom>
          <a:solidFill>
            <a:srgbClr val="FFFF00">
              <a:alpha val="42000"/>
            </a:srgbClr>
          </a:solidFill>
          <a:ln w="76200" cmpd="sng">
            <a:noFill/>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7" name="TextBox 6"/>
          <p:cNvSpPr txBox="1"/>
          <p:nvPr/>
        </p:nvSpPr>
        <p:spPr>
          <a:xfrm>
            <a:off x="8665163" y="6330462"/>
            <a:ext cx="478837" cy="369332"/>
          </a:xfrm>
          <a:prstGeom prst="rect">
            <a:avLst/>
          </a:prstGeom>
          <a:noFill/>
        </p:spPr>
        <p:txBody>
          <a:bodyPr wrap="square" rtlCol="0">
            <a:spAutoFit/>
          </a:bodyPr>
          <a:lstStyle/>
          <a:p>
            <a:r>
              <a:rPr lang="en-US" dirty="0" smtClean="0"/>
              <a:t>14</a:t>
            </a:r>
            <a:endParaRPr lang="en-US" dirty="0"/>
          </a:p>
        </p:txBody>
      </p:sp>
    </p:spTree>
    <p:extLst>
      <p:ext uri="{BB962C8B-B14F-4D97-AF65-F5344CB8AC3E}">
        <p14:creationId xmlns:p14="http://schemas.microsoft.com/office/powerpoint/2010/main" val="1424651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609" y="157602"/>
            <a:ext cx="3711479" cy="832490"/>
          </a:xfrm>
        </p:spPr>
        <p:txBody>
          <a:bodyPr>
            <a:normAutofit fontScale="90000"/>
          </a:bodyPr>
          <a:lstStyle/>
          <a:p>
            <a:pPr algn="ctr"/>
            <a:r>
              <a:rPr lang="en-US" sz="3400" dirty="0" smtClean="0"/>
              <a:t>San Diego County </a:t>
            </a:r>
            <a:br>
              <a:rPr lang="en-US" sz="3400" dirty="0" smtClean="0"/>
            </a:br>
            <a:r>
              <a:rPr lang="en-US" sz="3400" dirty="0" smtClean="0"/>
              <a:t>Agriculture</a:t>
            </a:r>
            <a:endParaRPr lang="en-US" sz="3400" dirty="0"/>
          </a:p>
        </p:txBody>
      </p:sp>
      <p:sp>
        <p:nvSpPr>
          <p:cNvPr id="3" name="Content Placeholder 2"/>
          <p:cNvSpPr>
            <a:spLocks noGrp="1"/>
          </p:cNvSpPr>
          <p:nvPr>
            <p:ph sz="half" idx="1"/>
          </p:nvPr>
        </p:nvSpPr>
        <p:spPr>
          <a:xfrm>
            <a:off x="228136" y="1321162"/>
            <a:ext cx="3905232" cy="1778255"/>
          </a:xfrm>
        </p:spPr>
        <p:txBody>
          <a:bodyPr>
            <a:normAutofit lnSpcReduction="10000"/>
          </a:bodyPr>
          <a:lstStyle/>
          <a:p>
            <a:r>
              <a:rPr lang="en-US" sz="2400" dirty="0" smtClean="0"/>
              <a:t>19</a:t>
            </a:r>
            <a:r>
              <a:rPr lang="en-US" sz="2400" baseline="30000" dirty="0" smtClean="0"/>
              <a:t>th</a:t>
            </a:r>
            <a:r>
              <a:rPr lang="en-US" sz="2400" dirty="0" smtClean="0"/>
              <a:t> largest agricultural economy in U.S.</a:t>
            </a:r>
          </a:p>
          <a:p>
            <a:r>
              <a:rPr lang="en-US" sz="2400" dirty="0" smtClean="0"/>
              <a:t>Total </a:t>
            </a:r>
            <a:r>
              <a:rPr lang="en-US" sz="2400" dirty="0"/>
              <a:t>agriculture value </a:t>
            </a:r>
            <a:r>
              <a:rPr lang="en-US" sz="2400" b="1" dirty="0"/>
              <a:t>$1.75 billion/</a:t>
            </a:r>
            <a:r>
              <a:rPr lang="en-US" sz="2400" b="1" dirty="0" smtClean="0"/>
              <a:t>year</a:t>
            </a:r>
          </a:p>
        </p:txBody>
      </p:sp>
      <p:sp>
        <p:nvSpPr>
          <p:cNvPr id="5" name="Content Placeholder 4"/>
          <p:cNvSpPr>
            <a:spLocks noGrp="1"/>
          </p:cNvSpPr>
          <p:nvPr>
            <p:ph sz="half" idx="2"/>
          </p:nvPr>
        </p:nvSpPr>
        <p:spPr>
          <a:xfrm>
            <a:off x="4221126" y="244977"/>
            <a:ext cx="4729122" cy="2725299"/>
          </a:xfrm>
          <a:solidFill>
            <a:schemeClr val="bg1">
              <a:alpha val="75000"/>
            </a:schemeClr>
          </a:solidFill>
          <a:ln>
            <a:solidFill>
              <a:schemeClr val="accent1"/>
            </a:solidFill>
          </a:ln>
        </p:spPr>
        <p:txBody>
          <a:bodyPr>
            <a:normAutofit lnSpcReduction="10000"/>
          </a:bodyPr>
          <a:lstStyle/>
          <a:p>
            <a:pPr marL="0" indent="0">
              <a:buNone/>
            </a:pPr>
            <a:r>
              <a:rPr lang="en-US" sz="2600" dirty="0" smtClean="0"/>
              <a:t>Nationally ranked:</a:t>
            </a:r>
          </a:p>
          <a:p>
            <a:r>
              <a:rPr lang="en-US" sz="2600" dirty="0" smtClean="0"/>
              <a:t>#1 Nursery production</a:t>
            </a:r>
          </a:p>
          <a:p>
            <a:r>
              <a:rPr lang="en-US" sz="2600" dirty="0" smtClean="0"/>
              <a:t>#1 Avocado production</a:t>
            </a:r>
          </a:p>
          <a:p>
            <a:r>
              <a:rPr lang="en-US" sz="2600" dirty="0" smtClean="0"/>
              <a:t>#1 number of Small Farms</a:t>
            </a:r>
          </a:p>
          <a:p>
            <a:r>
              <a:rPr lang="en-US" sz="2600" dirty="0" smtClean="0"/>
              <a:t>#1 number of Organic Farms</a:t>
            </a:r>
            <a:endParaRPr lang="en-US" sz="2600" dirty="0"/>
          </a:p>
          <a:p>
            <a:pPr marL="0" indent="0">
              <a:buNone/>
            </a:pPr>
            <a:r>
              <a:rPr lang="en-US" sz="1500" dirty="0" smtClean="0"/>
              <a:t>Source: Eric Larson, San Diego County Farm Bureau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90442"/>
            <a:ext cx="9144000" cy="567559"/>
          </a:xfrm>
          <a:prstGeom prst="rect">
            <a:avLst/>
          </a:prstGeom>
        </p:spPr>
      </p:pic>
      <p:pic>
        <p:nvPicPr>
          <p:cNvPr id="7" name="Picture 6" descr="sd ag flower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443" y="3012022"/>
            <a:ext cx="4424068" cy="2947001"/>
          </a:xfrm>
          <a:prstGeom prst="rect">
            <a:avLst/>
          </a:prstGeom>
        </p:spPr>
      </p:pic>
      <p:sp>
        <p:nvSpPr>
          <p:cNvPr id="8" name="Content Placeholder 2"/>
          <p:cNvSpPr txBox="1">
            <a:spLocks/>
          </p:cNvSpPr>
          <p:nvPr/>
        </p:nvSpPr>
        <p:spPr>
          <a:xfrm>
            <a:off x="4851264" y="3258299"/>
            <a:ext cx="4039781" cy="255310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smtClean="0"/>
              <a:t>Covers </a:t>
            </a:r>
            <a:r>
              <a:rPr lang="en-US" sz="2600" b="1" dirty="0" smtClean="0">
                <a:solidFill>
                  <a:srgbClr val="FF0000"/>
                </a:solidFill>
              </a:rPr>
              <a:t>303,983 acres 11.3% </a:t>
            </a:r>
            <a:r>
              <a:rPr lang="en-US" sz="2600" dirty="0" smtClean="0">
                <a:solidFill>
                  <a:schemeClr val="tx1"/>
                </a:solidFill>
              </a:rPr>
              <a:t>of total acres in </a:t>
            </a:r>
            <a:br>
              <a:rPr lang="en-US" sz="2600" dirty="0" smtClean="0">
                <a:solidFill>
                  <a:schemeClr val="tx1"/>
                </a:solidFill>
              </a:rPr>
            </a:br>
            <a:r>
              <a:rPr lang="en-US" sz="2600" dirty="0" smtClean="0">
                <a:solidFill>
                  <a:schemeClr val="tx1"/>
                </a:solidFill>
              </a:rPr>
              <a:t>the county</a:t>
            </a:r>
          </a:p>
          <a:p>
            <a:r>
              <a:rPr lang="en-US" sz="2600" dirty="0" smtClean="0"/>
              <a:t>6,687 farms</a:t>
            </a:r>
          </a:p>
          <a:p>
            <a:pPr>
              <a:spcBef>
                <a:spcPts val="0"/>
              </a:spcBef>
            </a:pPr>
            <a:r>
              <a:rPr lang="en-US" sz="2600" dirty="0" smtClean="0"/>
              <a:t>68% of farms are </a:t>
            </a:r>
          </a:p>
          <a:p>
            <a:pPr marL="0" indent="0">
              <a:spcBef>
                <a:spcPts val="0"/>
              </a:spcBef>
              <a:buNone/>
            </a:pPr>
            <a:r>
              <a:rPr lang="en-US" sz="2600" dirty="0" smtClean="0"/>
              <a:t>    1-9 acres</a:t>
            </a:r>
          </a:p>
          <a:p>
            <a:pPr marL="0" indent="0">
              <a:buFont typeface="Wingdings 3" charset="2"/>
              <a:buNone/>
            </a:pPr>
            <a:endParaRPr lang="en-US" sz="1400" dirty="0" smtClean="0"/>
          </a:p>
          <a:p>
            <a:pPr marL="0" indent="0">
              <a:buFont typeface="Wingdings 3" charset="2"/>
              <a:buNone/>
            </a:pPr>
            <a:r>
              <a:rPr lang="en-US" sz="1500" dirty="0" smtClean="0"/>
              <a:t>Source: San Diego County Department of Agriculture, Weights, and Measurements (SDAWM)</a:t>
            </a:r>
            <a:endParaRPr lang="en-US" sz="1500" dirty="0"/>
          </a:p>
        </p:txBody>
      </p:sp>
      <p:sp>
        <p:nvSpPr>
          <p:cNvPr id="9" name="TextBox 8"/>
          <p:cNvSpPr txBox="1"/>
          <p:nvPr/>
        </p:nvSpPr>
        <p:spPr>
          <a:xfrm>
            <a:off x="236807" y="5983598"/>
            <a:ext cx="3853505" cy="307777"/>
          </a:xfrm>
          <a:prstGeom prst="rect">
            <a:avLst/>
          </a:prstGeom>
          <a:noFill/>
        </p:spPr>
        <p:txBody>
          <a:bodyPr wrap="square" rtlCol="0">
            <a:spAutoFit/>
          </a:bodyPr>
          <a:lstStyle/>
          <a:p>
            <a:r>
              <a:rPr lang="en-US" sz="1400" dirty="0" smtClean="0"/>
              <a:t>Source: UT San Diego </a:t>
            </a:r>
            <a:endParaRPr lang="en-US" sz="1400" dirty="0"/>
          </a:p>
        </p:txBody>
      </p:sp>
      <p:sp>
        <p:nvSpPr>
          <p:cNvPr id="6" name="TextBox 5"/>
          <p:cNvSpPr txBox="1"/>
          <p:nvPr/>
        </p:nvSpPr>
        <p:spPr>
          <a:xfrm>
            <a:off x="8603708" y="6371435"/>
            <a:ext cx="540292" cy="369332"/>
          </a:xfrm>
          <a:prstGeom prst="rect">
            <a:avLst/>
          </a:prstGeom>
          <a:noFill/>
        </p:spPr>
        <p:txBody>
          <a:bodyPr wrap="square" rtlCol="0">
            <a:spAutoFit/>
          </a:bodyPr>
          <a:lstStyle/>
          <a:p>
            <a:r>
              <a:rPr lang="en-US" dirty="0" smtClean="0"/>
              <a:t>15</a:t>
            </a:r>
            <a:endParaRPr lang="en-US" dirty="0"/>
          </a:p>
        </p:txBody>
      </p:sp>
    </p:spTree>
    <p:extLst>
      <p:ext uri="{BB962C8B-B14F-4D97-AF65-F5344CB8AC3E}">
        <p14:creationId xmlns:p14="http://schemas.microsoft.com/office/powerpoint/2010/main" val="2324749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82" y="179125"/>
            <a:ext cx="4830932" cy="897061"/>
          </a:xfrm>
        </p:spPr>
        <p:txBody>
          <a:bodyPr/>
          <a:lstStyle/>
          <a:p>
            <a:r>
              <a:rPr lang="en-US" dirty="0" smtClean="0"/>
              <a:t>San Diego Crop Profile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90442"/>
            <a:ext cx="9144000" cy="567559"/>
          </a:xfrm>
          <a:prstGeom prst="rect">
            <a:avLst/>
          </a:prstGeom>
        </p:spPr>
      </p:pic>
      <p:pic>
        <p:nvPicPr>
          <p:cNvPr id="5" name="Picture 4" descr="sd crops percentage.png"/>
          <p:cNvPicPr>
            <a:picLocks noChangeAspect="1"/>
          </p:cNvPicPr>
          <p:nvPr/>
        </p:nvPicPr>
        <p:blipFill rotWithShape="1">
          <a:blip r:embed="rId4">
            <a:extLst>
              <a:ext uri="{28A0092B-C50C-407E-A947-70E740481C1C}">
                <a14:useLocalDpi xmlns:a14="http://schemas.microsoft.com/office/drawing/2010/main" val="0"/>
              </a:ext>
            </a:extLst>
          </a:blip>
          <a:srcRect t="12179"/>
          <a:stretch/>
        </p:blipFill>
        <p:spPr>
          <a:xfrm>
            <a:off x="131328" y="807225"/>
            <a:ext cx="5406844" cy="3721237"/>
          </a:xfrm>
          <a:prstGeom prst="rect">
            <a:avLst/>
          </a:prstGeom>
        </p:spPr>
      </p:pic>
      <p:sp>
        <p:nvSpPr>
          <p:cNvPr id="6" name="TextBox 5"/>
          <p:cNvSpPr txBox="1"/>
          <p:nvPr/>
        </p:nvSpPr>
        <p:spPr>
          <a:xfrm>
            <a:off x="5511157" y="236761"/>
            <a:ext cx="3288395" cy="523220"/>
          </a:xfrm>
          <a:prstGeom prst="rect">
            <a:avLst/>
          </a:prstGeom>
          <a:solidFill>
            <a:schemeClr val="accent1"/>
          </a:solidFill>
        </p:spPr>
        <p:txBody>
          <a:bodyPr wrap="square" rtlCol="0">
            <a:spAutoFit/>
          </a:bodyPr>
          <a:lstStyle/>
          <a:p>
            <a:r>
              <a:rPr lang="en-US" sz="2800" dirty="0">
                <a:solidFill>
                  <a:schemeClr val="bg1"/>
                </a:solidFill>
              </a:rPr>
              <a:t>Top 5 Food Crops </a:t>
            </a:r>
          </a:p>
        </p:txBody>
      </p:sp>
      <p:sp>
        <p:nvSpPr>
          <p:cNvPr id="7" name="TextBox 6"/>
          <p:cNvSpPr txBox="1"/>
          <p:nvPr/>
        </p:nvSpPr>
        <p:spPr>
          <a:xfrm>
            <a:off x="0" y="4174697"/>
            <a:ext cx="3336833" cy="307777"/>
          </a:xfrm>
          <a:prstGeom prst="rect">
            <a:avLst/>
          </a:prstGeom>
          <a:noFill/>
        </p:spPr>
        <p:txBody>
          <a:bodyPr wrap="square" rtlCol="0">
            <a:spAutoFit/>
          </a:bodyPr>
          <a:lstStyle/>
          <a:p>
            <a:r>
              <a:rPr lang="en-US" sz="1400" dirty="0" smtClean="0"/>
              <a:t>Source: SDAWM</a:t>
            </a:r>
            <a:endParaRPr lang="en-US" sz="1400" dirty="0"/>
          </a:p>
        </p:txBody>
      </p:sp>
      <p:pic>
        <p:nvPicPr>
          <p:cNvPr id="8" name="Picture 7" descr="avocado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536946"/>
            <a:ext cx="2817340" cy="1745013"/>
          </a:xfrm>
          <a:prstGeom prst="rect">
            <a:avLst/>
          </a:prstGeom>
        </p:spPr>
      </p:pic>
      <p:pic>
        <p:nvPicPr>
          <p:cNvPr id="9" name="Picture 8" descr="tomato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5070" y="4060884"/>
            <a:ext cx="3398930" cy="2264126"/>
          </a:xfrm>
          <a:prstGeom prst="rect">
            <a:avLst/>
          </a:prstGeom>
        </p:spPr>
      </p:pic>
      <p:pic>
        <p:nvPicPr>
          <p:cNvPr id="10" name="Picture 9" descr="lemons citru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341" y="4546113"/>
            <a:ext cx="2927729" cy="1755604"/>
          </a:xfrm>
          <a:prstGeom prst="rect">
            <a:avLst/>
          </a:prstGeom>
        </p:spPr>
      </p:pic>
      <p:sp>
        <p:nvSpPr>
          <p:cNvPr id="11" name="TextBox 10"/>
          <p:cNvSpPr txBox="1"/>
          <p:nvPr/>
        </p:nvSpPr>
        <p:spPr>
          <a:xfrm>
            <a:off x="6732868" y="5919027"/>
            <a:ext cx="2411132" cy="307777"/>
          </a:xfrm>
          <a:prstGeom prst="rect">
            <a:avLst/>
          </a:prstGeom>
          <a:solidFill>
            <a:schemeClr val="bg1">
              <a:lumMod val="95000"/>
              <a:alpha val="54000"/>
            </a:schemeClr>
          </a:solidFill>
        </p:spPr>
        <p:txBody>
          <a:bodyPr wrap="square" rtlCol="0">
            <a:spAutoFit/>
          </a:bodyPr>
          <a:lstStyle/>
          <a:p>
            <a:pPr algn="r"/>
            <a:r>
              <a:rPr lang="en-US" sz="1400" dirty="0" smtClean="0"/>
              <a:t>Source: UT San Diego</a:t>
            </a:r>
            <a:endParaRPr lang="en-US" sz="1400" dirty="0"/>
          </a:p>
        </p:txBody>
      </p:sp>
      <p:sp>
        <p:nvSpPr>
          <p:cNvPr id="12" name="TextBox 11"/>
          <p:cNvSpPr txBox="1"/>
          <p:nvPr/>
        </p:nvSpPr>
        <p:spPr>
          <a:xfrm>
            <a:off x="8611389" y="6330461"/>
            <a:ext cx="532611" cy="369332"/>
          </a:xfrm>
          <a:prstGeom prst="rect">
            <a:avLst/>
          </a:prstGeom>
          <a:noFill/>
        </p:spPr>
        <p:txBody>
          <a:bodyPr wrap="square" rtlCol="0">
            <a:spAutoFit/>
          </a:bodyPr>
          <a:lstStyle/>
          <a:p>
            <a:r>
              <a:rPr lang="en-US" dirty="0" smtClean="0"/>
              <a:t>16</a:t>
            </a:r>
            <a:endParaRPr lang="en-US" dirty="0"/>
          </a:p>
        </p:txBody>
      </p:sp>
      <p:sp>
        <p:nvSpPr>
          <p:cNvPr id="3" name="Content Placeholder 2"/>
          <p:cNvSpPr>
            <a:spLocks noGrp="1"/>
          </p:cNvSpPr>
          <p:nvPr>
            <p:ph idx="1"/>
          </p:nvPr>
        </p:nvSpPr>
        <p:spPr>
          <a:xfrm>
            <a:off x="5281824" y="1019832"/>
            <a:ext cx="3862176" cy="2789869"/>
          </a:xfrm>
          <a:solidFill>
            <a:schemeClr val="bg1">
              <a:alpha val="83000"/>
            </a:schemeClr>
          </a:solidFill>
        </p:spPr>
        <p:txBody>
          <a:bodyPr>
            <a:noAutofit/>
          </a:bodyPr>
          <a:lstStyle/>
          <a:p>
            <a:r>
              <a:rPr lang="en-US" sz="2400" dirty="0" smtClean="0"/>
              <a:t>Avocados $158 million</a:t>
            </a:r>
          </a:p>
          <a:p>
            <a:r>
              <a:rPr lang="en-US" sz="2400" dirty="0" smtClean="0"/>
              <a:t>Citrus $117 million</a:t>
            </a:r>
          </a:p>
          <a:p>
            <a:r>
              <a:rPr lang="en-US" sz="2400" dirty="0" smtClean="0"/>
              <a:t>Tomatoes $92 million</a:t>
            </a:r>
          </a:p>
          <a:p>
            <a:r>
              <a:rPr lang="en-US" sz="2400" dirty="0" smtClean="0"/>
              <a:t>Eggs $54 million</a:t>
            </a:r>
          </a:p>
          <a:p>
            <a:r>
              <a:rPr lang="en-US" sz="2400" dirty="0" smtClean="0"/>
              <a:t>Strawberries $23 million</a:t>
            </a:r>
            <a:endParaRPr lang="en-US" sz="2400" dirty="0"/>
          </a:p>
        </p:txBody>
      </p:sp>
      <p:sp>
        <p:nvSpPr>
          <p:cNvPr id="15" name="Oval 14"/>
          <p:cNvSpPr/>
          <p:nvPr/>
        </p:nvSpPr>
        <p:spPr>
          <a:xfrm>
            <a:off x="3175531" y="2444755"/>
            <a:ext cx="1840483" cy="165191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Nursery Cut Flower Products</a:t>
            </a:r>
          </a:p>
          <a:p>
            <a:pPr algn="ctr"/>
            <a:r>
              <a:rPr lang="en-US" dirty="0" smtClean="0"/>
              <a:t>63%</a:t>
            </a:r>
            <a:endParaRPr lang="en-US" dirty="0"/>
          </a:p>
        </p:txBody>
      </p:sp>
      <p:sp>
        <p:nvSpPr>
          <p:cNvPr id="16" name="Oval 15"/>
          <p:cNvSpPr/>
          <p:nvPr/>
        </p:nvSpPr>
        <p:spPr>
          <a:xfrm>
            <a:off x="554393" y="2667843"/>
            <a:ext cx="1348547" cy="866189"/>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Fruit &amp; Nuts</a:t>
            </a:r>
          </a:p>
          <a:p>
            <a:pPr algn="ctr"/>
            <a:r>
              <a:rPr lang="en-US" dirty="0" smtClean="0"/>
              <a:t>19%</a:t>
            </a:r>
            <a:endParaRPr lang="en-US" dirty="0"/>
          </a:p>
        </p:txBody>
      </p:sp>
    </p:spTree>
    <p:extLst>
      <p:ext uri="{BB962C8B-B14F-4D97-AF65-F5344CB8AC3E}">
        <p14:creationId xmlns:p14="http://schemas.microsoft.com/office/powerpoint/2010/main" val="35322546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259711"/>
          </a:xfrm>
          <a:prstGeom prst="rect">
            <a:avLst/>
          </a:prstGeom>
        </p:spPr>
      </p:pic>
      <p:sp>
        <p:nvSpPr>
          <p:cNvPr id="2" name="Title 1"/>
          <p:cNvSpPr>
            <a:spLocks noGrp="1"/>
          </p:cNvSpPr>
          <p:nvPr>
            <p:ph type="ctrTitle"/>
          </p:nvPr>
        </p:nvSpPr>
        <p:spPr>
          <a:xfrm>
            <a:off x="1223589" y="340770"/>
            <a:ext cx="6780131" cy="1655939"/>
          </a:xfrm>
          <a:solidFill>
            <a:schemeClr val="bg1">
              <a:alpha val="80000"/>
            </a:schemeClr>
          </a:solidFill>
        </p:spPr>
        <p:txBody>
          <a:bodyPr/>
          <a:lstStyle/>
          <a:p>
            <a:pPr algn="ctr"/>
            <a:r>
              <a:rPr lang="en-US" smtClean="0"/>
              <a:t>Climate Change</a:t>
            </a:r>
            <a:br>
              <a:rPr lang="en-US" smtClean="0"/>
            </a:br>
            <a:r>
              <a:rPr lang="en-US" smtClean="0"/>
              <a:t>Risks </a:t>
            </a:r>
            <a:r>
              <a:rPr lang="en-US" dirty="0" smtClean="0"/>
              <a:t>in California</a:t>
            </a:r>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6259711"/>
            <a:ext cx="9144000" cy="598289"/>
          </a:xfrm>
          <a:prstGeom prst="rect">
            <a:avLst/>
          </a:prstGeom>
        </p:spPr>
      </p:pic>
      <p:sp>
        <p:nvSpPr>
          <p:cNvPr id="4" name="TextBox 3"/>
          <p:cNvSpPr txBox="1"/>
          <p:nvPr/>
        </p:nvSpPr>
        <p:spPr>
          <a:xfrm>
            <a:off x="8631044" y="6259711"/>
            <a:ext cx="512956" cy="369332"/>
          </a:xfrm>
          <a:prstGeom prst="rect">
            <a:avLst/>
          </a:prstGeom>
          <a:noFill/>
        </p:spPr>
        <p:txBody>
          <a:bodyPr wrap="square" rtlCol="0">
            <a:spAutoFit/>
          </a:bodyPr>
          <a:lstStyle/>
          <a:p>
            <a:r>
              <a:rPr lang="en-US" dirty="0" smtClean="0"/>
              <a:t>17</a:t>
            </a:r>
            <a:endParaRPr lang="en-US" dirty="0"/>
          </a:p>
        </p:txBody>
      </p:sp>
    </p:spTree>
    <p:extLst>
      <p:ext uri="{BB962C8B-B14F-4D97-AF65-F5344CB8AC3E}">
        <p14:creationId xmlns:p14="http://schemas.microsoft.com/office/powerpoint/2010/main" val="13002788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49" y="190006"/>
            <a:ext cx="7543179" cy="593430"/>
          </a:xfrm>
        </p:spPr>
        <p:txBody>
          <a:bodyPr>
            <a:normAutofit fontScale="90000"/>
          </a:bodyPr>
          <a:lstStyle/>
          <a:p>
            <a:r>
              <a:rPr lang="en-US" dirty="0" smtClean="0"/>
              <a:t>Average Precipitation in California</a:t>
            </a:r>
            <a:endParaRPr lang="en-US" dirty="0"/>
          </a:p>
        </p:txBody>
      </p:sp>
      <p:sp>
        <p:nvSpPr>
          <p:cNvPr id="7" name="Content Placeholder 6"/>
          <p:cNvSpPr>
            <a:spLocks noGrp="1"/>
          </p:cNvSpPr>
          <p:nvPr>
            <p:ph idx="1"/>
          </p:nvPr>
        </p:nvSpPr>
        <p:spPr>
          <a:xfrm>
            <a:off x="818787" y="5599293"/>
            <a:ext cx="6447501" cy="3880773"/>
          </a:xfrm>
        </p:spPr>
        <p:txBody>
          <a:bodyPr/>
          <a:lstStyle/>
          <a:p>
            <a:r>
              <a:rPr lang="en-US" dirty="0"/>
              <a:t>This year is the worst drought condition in 119 years.</a:t>
            </a:r>
          </a:p>
          <a:p>
            <a:endParaRPr lang="en-US" dirty="0"/>
          </a:p>
        </p:txBody>
      </p:sp>
      <p:pic>
        <p:nvPicPr>
          <p:cNvPr id="3" name="Picture 2"/>
          <p:cNvPicPr>
            <a:picLocks noChangeAspect="1"/>
          </p:cNvPicPr>
          <p:nvPr/>
        </p:nvPicPr>
        <p:blipFill>
          <a:blip r:embed="rId2"/>
          <a:stretch>
            <a:fillRect/>
          </a:stretch>
        </p:blipFill>
        <p:spPr>
          <a:xfrm>
            <a:off x="454447" y="783436"/>
            <a:ext cx="8053295" cy="4610327"/>
          </a:xfrm>
          <a:prstGeom prst="rect">
            <a:avLst/>
          </a:prstGeom>
          <a:ln>
            <a:solidFill>
              <a:schemeClr val="tx1"/>
            </a:solidFill>
          </a:ln>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6259711"/>
            <a:ext cx="9144000" cy="598289"/>
          </a:xfrm>
          <a:prstGeom prst="rect">
            <a:avLst/>
          </a:prstGeom>
        </p:spPr>
      </p:pic>
      <p:sp>
        <p:nvSpPr>
          <p:cNvPr id="5" name="TextBox 4"/>
          <p:cNvSpPr txBox="1"/>
          <p:nvPr/>
        </p:nvSpPr>
        <p:spPr>
          <a:xfrm>
            <a:off x="4297598" y="5085986"/>
            <a:ext cx="4160113" cy="307777"/>
          </a:xfrm>
          <a:prstGeom prst="rect">
            <a:avLst/>
          </a:prstGeom>
          <a:noFill/>
        </p:spPr>
        <p:txBody>
          <a:bodyPr wrap="none" rtlCol="0">
            <a:spAutoFit/>
          </a:bodyPr>
          <a:lstStyle/>
          <a:p>
            <a:r>
              <a:rPr lang="en-US" sz="1400" dirty="0" smtClean="0"/>
              <a:t>Source: California Department of Water Resource</a:t>
            </a:r>
            <a:endParaRPr lang="en-US" sz="1400" dirty="0"/>
          </a:p>
        </p:txBody>
      </p:sp>
      <p:sp>
        <p:nvSpPr>
          <p:cNvPr id="8" name="TextBox 7"/>
          <p:cNvSpPr txBox="1"/>
          <p:nvPr/>
        </p:nvSpPr>
        <p:spPr>
          <a:xfrm>
            <a:off x="8507742" y="6259711"/>
            <a:ext cx="524746" cy="369332"/>
          </a:xfrm>
          <a:prstGeom prst="rect">
            <a:avLst/>
          </a:prstGeom>
          <a:noFill/>
        </p:spPr>
        <p:txBody>
          <a:bodyPr wrap="square" rtlCol="0">
            <a:spAutoFit/>
          </a:bodyPr>
          <a:lstStyle/>
          <a:p>
            <a:r>
              <a:rPr lang="en-US" dirty="0" smtClean="0"/>
              <a:t>18</a:t>
            </a:r>
            <a:endParaRPr lang="en-US" dirty="0"/>
          </a:p>
        </p:txBody>
      </p:sp>
    </p:spTree>
    <p:extLst>
      <p:ext uri="{BB962C8B-B14F-4D97-AF65-F5344CB8AC3E}">
        <p14:creationId xmlns:p14="http://schemas.microsoft.com/office/powerpoint/2010/main" val="4429948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43" y="183894"/>
            <a:ext cx="3143251" cy="1337609"/>
          </a:xfrm>
        </p:spPr>
        <p:txBody>
          <a:bodyPr/>
          <a:lstStyle/>
          <a:p>
            <a:r>
              <a:rPr lang="en-US" sz="4000" dirty="0" smtClean="0"/>
              <a:t>Drought in California</a:t>
            </a:r>
            <a:endParaRPr lang="en-US" sz="4000" dirty="0"/>
          </a:p>
        </p:txBody>
      </p:sp>
      <p:pic>
        <p:nvPicPr>
          <p:cNvPr id="9" name="Content Placeholder 8" descr="Screenshot 2014-07-23 22.07.35.png"/>
          <p:cNvPicPr>
            <a:picLocks noGrp="1" noChangeAspect="1"/>
          </p:cNvPicPr>
          <p:nvPr>
            <p:ph idx="1"/>
          </p:nvPr>
        </p:nvPicPr>
        <p:blipFill>
          <a:blip r:embed="rId2" cstate="email">
            <a:extLst>
              <a:ext uri="{28A0092B-C50C-407E-A947-70E740481C1C}">
                <a14:useLocalDpi xmlns:a14="http://schemas.microsoft.com/office/drawing/2010/main" val="0"/>
              </a:ext>
            </a:extLst>
          </a:blip>
          <a:srcRect l="-10862" r="-10862"/>
          <a:stretch>
            <a:fillRect/>
          </a:stretch>
        </p:blipFill>
        <p:spPr>
          <a:xfrm>
            <a:off x="3253694" y="83115"/>
            <a:ext cx="6372225" cy="5870374"/>
          </a:xfrm>
        </p:spPr>
      </p:pic>
      <p:pic>
        <p:nvPicPr>
          <p:cNvPr id="7" name="Picture 6" descr="Screenshot 2014-07-21 22.42.36.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77972" y="5578475"/>
            <a:ext cx="1485900" cy="241300"/>
          </a:xfrm>
          <a:prstGeom prst="rect">
            <a:avLst/>
          </a:prstGeom>
        </p:spPr>
      </p:pic>
      <p:sp>
        <p:nvSpPr>
          <p:cNvPr id="10" name="TextBox 9"/>
          <p:cNvSpPr txBox="1"/>
          <p:nvPr/>
        </p:nvSpPr>
        <p:spPr>
          <a:xfrm>
            <a:off x="110443" y="2339716"/>
            <a:ext cx="3143251" cy="1477328"/>
          </a:xfrm>
          <a:prstGeom prst="rect">
            <a:avLst/>
          </a:prstGeom>
          <a:noFill/>
        </p:spPr>
        <p:txBody>
          <a:bodyPr wrap="square" rtlCol="0">
            <a:spAutoFit/>
          </a:bodyPr>
          <a:lstStyle/>
          <a:p>
            <a:r>
              <a:rPr lang="en-US" dirty="0" smtClean="0"/>
              <a:t>“Nearly </a:t>
            </a:r>
            <a:r>
              <a:rPr lang="en-US" dirty="0"/>
              <a:t>80% of California now under 'extreme' drought </a:t>
            </a:r>
            <a:r>
              <a:rPr lang="en-US" dirty="0" smtClean="0"/>
              <a:t>conditions”</a:t>
            </a:r>
          </a:p>
          <a:p>
            <a:pPr marL="742950" lvl="1" indent="-285750">
              <a:buFontTx/>
              <a:buChar char="-"/>
            </a:pPr>
            <a:r>
              <a:rPr lang="en-US" dirty="0" smtClean="0"/>
              <a:t>LA TIMES</a:t>
            </a:r>
            <a:endParaRPr lang="en-US" dirty="0"/>
          </a:p>
          <a:p>
            <a:pPr marL="285750" indent="-285750">
              <a:buFont typeface="Arial"/>
              <a:buChar char="•"/>
            </a:pPr>
            <a:endParaRPr lang="en-US" dirty="0" smtClean="0"/>
          </a:p>
        </p:txBody>
      </p:sp>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6259711"/>
            <a:ext cx="9144000" cy="598289"/>
          </a:xfrm>
          <a:prstGeom prst="rect">
            <a:avLst/>
          </a:prstGeom>
        </p:spPr>
      </p:pic>
      <p:sp>
        <p:nvSpPr>
          <p:cNvPr id="8" name="TextBox 7"/>
          <p:cNvSpPr txBox="1"/>
          <p:nvPr/>
        </p:nvSpPr>
        <p:spPr>
          <a:xfrm>
            <a:off x="8507742" y="6259711"/>
            <a:ext cx="524746" cy="369332"/>
          </a:xfrm>
          <a:prstGeom prst="rect">
            <a:avLst/>
          </a:prstGeom>
          <a:noFill/>
        </p:spPr>
        <p:txBody>
          <a:bodyPr wrap="square" rtlCol="0">
            <a:spAutoFit/>
          </a:bodyPr>
          <a:lstStyle/>
          <a:p>
            <a:r>
              <a:rPr lang="en-US" dirty="0" smtClean="0"/>
              <a:t>19</a:t>
            </a:r>
            <a:endParaRPr lang="en-US" dirty="0"/>
          </a:p>
        </p:txBody>
      </p:sp>
    </p:spTree>
    <p:extLst>
      <p:ext uri="{BB962C8B-B14F-4D97-AF65-F5344CB8AC3E}">
        <p14:creationId xmlns:p14="http://schemas.microsoft.com/office/powerpoint/2010/main" val="3358361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99" y="362025"/>
            <a:ext cx="6447501" cy="639340"/>
          </a:xfrm>
        </p:spPr>
        <p:txBody>
          <a:bodyPr>
            <a:normAutofit fontScale="90000"/>
          </a:bodyPr>
          <a:lstStyle/>
          <a:p>
            <a:r>
              <a:rPr lang="en-US" dirty="0" smtClean="0"/>
              <a:t>Outline</a:t>
            </a:r>
            <a:endParaRPr lang="en-US" dirty="0"/>
          </a:p>
        </p:txBody>
      </p:sp>
      <p:sp>
        <p:nvSpPr>
          <p:cNvPr id="3" name="Content Placeholder 2"/>
          <p:cNvSpPr>
            <a:spLocks noGrp="1"/>
          </p:cNvSpPr>
          <p:nvPr>
            <p:ph idx="1"/>
          </p:nvPr>
        </p:nvSpPr>
        <p:spPr>
          <a:xfrm>
            <a:off x="508000" y="1001365"/>
            <a:ext cx="6447501" cy="2550764"/>
          </a:xfrm>
        </p:spPr>
        <p:txBody>
          <a:bodyPr>
            <a:normAutofit/>
          </a:bodyPr>
          <a:lstStyle/>
          <a:p>
            <a:r>
              <a:rPr lang="en-US" sz="2400" dirty="0" smtClean="0"/>
              <a:t>Food and Agriculture Statistics on a Global, National, and City level</a:t>
            </a:r>
          </a:p>
          <a:p>
            <a:r>
              <a:rPr lang="en-US" sz="2400" dirty="0" smtClean="0"/>
              <a:t>Climate Change Risks in California</a:t>
            </a:r>
          </a:p>
          <a:p>
            <a:r>
              <a:rPr lang="en-US" sz="2400" dirty="0" smtClean="0"/>
              <a:t>Food Economics and Safety</a:t>
            </a:r>
          </a:p>
          <a:p>
            <a:r>
              <a:rPr lang="en-US" sz="2400" dirty="0" smtClean="0"/>
              <a:t>Food Security</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54428"/>
            <a:ext cx="9144000" cy="803573"/>
          </a:xfrm>
          <a:prstGeom prst="rect">
            <a:avLst/>
          </a:prstGeom>
        </p:spPr>
      </p:pic>
      <p:sp>
        <p:nvSpPr>
          <p:cNvPr id="5" name="TextBox 4"/>
          <p:cNvSpPr txBox="1"/>
          <p:nvPr/>
        </p:nvSpPr>
        <p:spPr>
          <a:xfrm>
            <a:off x="8685648" y="6166567"/>
            <a:ext cx="245820" cy="369332"/>
          </a:xfrm>
          <a:prstGeom prst="rect">
            <a:avLst/>
          </a:prstGeom>
          <a:noFill/>
        </p:spPr>
        <p:txBody>
          <a:bodyPr wrap="square" rtlCol="0">
            <a:spAutoFit/>
          </a:bodyPr>
          <a:lstStyle/>
          <a:p>
            <a:r>
              <a:rPr lang="en-US" dirty="0" smtClean="0"/>
              <a:t>2</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8341"/>
          <a:stretch/>
        </p:blipFill>
        <p:spPr>
          <a:xfrm>
            <a:off x="2420458" y="3503664"/>
            <a:ext cx="6388100" cy="2313865"/>
          </a:xfrm>
          <a:prstGeom prst="rect">
            <a:avLst/>
          </a:prstGeom>
        </p:spPr>
      </p:pic>
      <p:sp>
        <p:nvSpPr>
          <p:cNvPr id="7" name="TextBox 6"/>
          <p:cNvSpPr txBox="1"/>
          <p:nvPr/>
        </p:nvSpPr>
        <p:spPr>
          <a:xfrm>
            <a:off x="5900058" y="5775779"/>
            <a:ext cx="3331028" cy="307777"/>
          </a:xfrm>
          <a:prstGeom prst="rect">
            <a:avLst/>
          </a:prstGeom>
          <a:noFill/>
        </p:spPr>
        <p:txBody>
          <a:bodyPr wrap="square" rtlCol="0">
            <a:spAutoFit/>
          </a:bodyPr>
          <a:lstStyle/>
          <a:p>
            <a:r>
              <a:rPr lang="en-US" sz="1400" dirty="0" smtClean="0"/>
              <a:t>Photo Credit: The California Report</a:t>
            </a:r>
            <a:endParaRPr lang="en-US" sz="1400" dirty="0"/>
          </a:p>
        </p:txBody>
      </p:sp>
    </p:spTree>
    <p:extLst>
      <p:ext uri="{BB962C8B-B14F-4D97-AF65-F5344CB8AC3E}">
        <p14:creationId xmlns:p14="http://schemas.microsoft.com/office/powerpoint/2010/main" val="308385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768" y="251146"/>
            <a:ext cx="4580192" cy="1500468"/>
          </a:xfrm>
        </p:spPr>
        <p:txBody>
          <a:bodyPr/>
          <a:lstStyle/>
          <a:p>
            <a:r>
              <a:rPr lang="en-US" dirty="0" smtClean="0"/>
              <a:t>Effect of Drought </a:t>
            </a:r>
            <a:br>
              <a:rPr lang="en-US" dirty="0" smtClean="0"/>
            </a:br>
            <a:r>
              <a:rPr lang="en-US" dirty="0" smtClean="0"/>
              <a:t>in California</a:t>
            </a:r>
            <a:endParaRPr lang="en-US" dirty="0"/>
          </a:p>
        </p:txBody>
      </p:sp>
      <p:sp>
        <p:nvSpPr>
          <p:cNvPr id="4" name="Content Placeholder 3"/>
          <p:cNvSpPr>
            <a:spLocks noGrp="1"/>
          </p:cNvSpPr>
          <p:nvPr>
            <p:ph sz="half" idx="1"/>
          </p:nvPr>
        </p:nvSpPr>
        <p:spPr>
          <a:xfrm>
            <a:off x="150768" y="1751614"/>
            <a:ext cx="3767328" cy="2508013"/>
          </a:xfrm>
        </p:spPr>
        <p:txBody>
          <a:bodyPr>
            <a:normAutofit/>
          </a:bodyPr>
          <a:lstStyle/>
          <a:p>
            <a:pPr fontAlgn="base"/>
            <a:r>
              <a:rPr lang="en-US" dirty="0" smtClean="0"/>
              <a:t>While water demand is increasing, </a:t>
            </a:r>
            <a:r>
              <a:rPr lang="en-US" dirty="0"/>
              <a:t>c</a:t>
            </a:r>
            <a:r>
              <a:rPr lang="en-US" dirty="0" smtClean="0"/>
              <a:t>limate </a:t>
            </a:r>
            <a:r>
              <a:rPr lang="en-US" dirty="0"/>
              <a:t>change could potentially shrink water </a:t>
            </a:r>
            <a:r>
              <a:rPr lang="en-US" dirty="0" smtClean="0"/>
              <a:t>supplies</a:t>
            </a:r>
          </a:p>
          <a:p>
            <a:pPr fontAlgn="base"/>
            <a:r>
              <a:rPr lang="en-US" dirty="0" smtClean="0"/>
              <a:t>Rainfall in San Diego has decreased </a:t>
            </a:r>
            <a:r>
              <a:rPr lang="en-US" dirty="0"/>
              <a:t>over the last 5</a:t>
            </a:r>
            <a:r>
              <a:rPr lang="en-US" dirty="0" smtClean="0"/>
              <a:t> </a:t>
            </a:r>
            <a:r>
              <a:rPr lang="en-US" dirty="0"/>
              <a:t>years, while experiencing serious droughts</a:t>
            </a:r>
            <a:r>
              <a:rPr lang="en-US" dirty="0" smtClean="0"/>
              <a:t>.</a:t>
            </a:r>
            <a:endParaRPr lang="en-US" dirty="0"/>
          </a:p>
        </p:txBody>
      </p:sp>
      <p:pic>
        <p:nvPicPr>
          <p:cNvPr id="5" name="Content Placeholder 5" descr="California-Drought-before-and-after-pics-05-685x886.jpg"/>
          <p:cNvPicPr>
            <a:picLocks noChangeAspect="1"/>
          </p:cNvPicPr>
          <p:nvPr/>
        </p:nvPicPr>
        <p:blipFill>
          <a:blip r:embed="rId2" cstate="email">
            <a:extLst>
              <a:ext uri="{28A0092B-C50C-407E-A947-70E740481C1C}">
                <a14:useLocalDpi xmlns:a14="http://schemas.microsoft.com/office/drawing/2010/main" val="0"/>
              </a:ext>
            </a:extLst>
          </a:blip>
          <a:srcRect l="-24929" r="-24929"/>
          <a:stretch>
            <a:fillRect/>
          </a:stretch>
        </p:blipFill>
        <p:spPr>
          <a:xfrm>
            <a:off x="3188700" y="77359"/>
            <a:ext cx="6961444" cy="6182352"/>
          </a:xfrm>
          <a:prstGeom prst="rect">
            <a:avLst/>
          </a:prstGeom>
        </p:spPr>
      </p:pic>
      <p:sp>
        <p:nvSpPr>
          <p:cNvPr id="7" name="Rectangle 6"/>
          <p:cNvSpPr/>
          <p:nvPr/>
        </p:nvSpPr>
        <p:spPr>
          <a:xfrm>
            <a:off x="5642372" y="2729441"/>
            <a:ext cx="2276451" cy="307777"/>
          </a:xfrm>
          <a:prstGeom prst="rect">
            <a:avLst/>
          </a:prstGeom>
          <a:solidFill>
            <a:schemeClr val="bg1"/>
          </a:solidFill>
        </p:spPr>
        <p:txBody>
          <a:bodyPr wrap="square">
            <a:spAutoFit/>
          </a:bodyPr>
          <a:lstStyle/>
          <a:p>
            <a:r>
              <a:rPr lang="en-US" sz="1400" dirty="0"/>
              <a:t>L</a:t>
            </a:r>
            <a:r>
              <a:rPr lang="en-US" sz="1400" dirty="0" smtClean="0"/>
              <a:t>ake </a:t>
            </a:r>
            <a:r>
              <a:rPr lang="en-US" sz="1400" dirty="0"/>
              <a:t>Oroville – July </a:t>
            </a:r>
            <a:r>
              <a:rPr lang="en-US" sz="1400" dirty="0" smtClean="0"/>
              <a:t>2011</a:t>
            </a:r>
            <a:endParaRPr lang="en-US" sz="14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6259711"/>
            <a:ext cx="9144000" cy="598289"/>
          </a:xfrm>
          <a:prstGeom prst="rect">
            <a:avLst/>
          </a:prstGeom>
        </p:spPr>
      </p:pic>
      <p:sp>
        <p:nvSpPr>
          <p:cNvPr id="6" name="TextBox 5"/>
          <p:cNvSpPr txBox="1"/>
          <p:nvPr/>
        </p:nvSpPr>
        <p:spPr>
          <a:xfrm>
            <a:off x="5245426" y="5710069"/>
            <a:ext cx="3017520" cy="310896"/>
          </a:xfrm>
          <a:prstGeom prst="rect">
            <a:avLst/>
          </a:prstGeom>
          <a:solidFill>
            <a:srgbClr val="FFFFFF"/>
          </a:solidFill>
        </p:spPr>
        <p:txBody>
          <a:bodyPr wrap="square" rtlCol="0">
            <a:spAutoFit/>
          </a:bodyPr>
          <a:lstStyle/>
          <a:p>
            <a:r>
              <a:rPr lang="en-US" sz="1400" dirty="0" smtClean="0"/>
              <a:t>Lake </a:t>
            </a:r>
            <a:r>
              <a:rPr lang="en-US" sz="1400" dirty="0"/>
              <a:t>Oroville – January 16,2014</a:t>
            </a:r>
          </a:p>
          <a:p>
            <a:endParaRPr lang="en-US" dirty="0"/>
          </a:p>
        </p:txBody>
      </p:sp>
      <p:sp>
        <p:nvSpPr>
          <p:cNvPr id="9" name="TextBox 8"/>
          <p:cNvSpPr txBox="1"/>
          <p:nvPr/>
        </p:nvSpPr>
        <p:spPr>
          <a:xfrm>
            <a:off x="2732387" y="5282301"/>
            <a:ext cx="1837379" cy="738664"/>
          </a:xfrm>
          <a:prstGeom prst="rect">
            <a:avLst/>
          </a:prstGeom>
          <a:noFill/>
        </p:spPr>
        <p:txBody>
          <a:bodyPr wrap="square" rtlCol="0">
            <a:spAutoFit/>
          </a:bodyPr>
          <a:lstStyle/>
          <a:p>
            <a:r>
              <a:rPr lang="en-US" sz="1400" dirty="0" smtClean="0"/>
              <a:t>Source: California Department of Water Resource</a:t>
            </a:r>
            <a:endParaRPr lang="en-US" sz="1400" dirty="0"/>
          </a:p>
        </p:txBody>
      </p:sp>
      <p:sp>
        <p:nvSpPr>
          <p:cNvPr id="10" name="TextBox 9"/>
          <p:cNvSpPr txBox="1"/>
          <p:nvPr/>
        </p:nvSpPr>
        <p:spPr>
          <a:xfrm>
            <a:off x="8507742" y="6259711"/>
            <a:ext cx="524746" cy="369332"/>
          </a:xfrm>
          <a:prstGeom prst="rect">
            <a:avLst/>
          </a:prstGeom>
          <a:noFill/>
        </p:spPr>
        <p:txBody>
          <a:bodyPr wrap="square" rtlCol="0">
            <a:spAutoFit/>
          </a:bodyPr>
          <a:lstStyle/>
          <a:p>
            <a:r>
              <a:rPr lang="en-US" dirty="0" smtClean="0"/>
              <a:t>20</a:t>
            </a:r>
            <a:endParaRPr lang="en-US" dirty="0"/>
          </a:p>
        </p:txBody>
      </p:sp>
    </p:spTree>
    <p:extLst>
      <p:ext uri="{BB962C8B-B14F-4D97-AF65-F5344CB8AC3E}">
        <p14:creationId xmlns:p14="http://schemas.microsoft.com/office/powerpoint/2010/main" val="40932267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276" y="164352"/>
            <a:ext cx="8229600" cy="537882"/>
          </a:xfrm>
          <a:solidFill>
            <a:schemeClr val="bg1"/>
          </a:solidFill>
          <a:ln>
            <a:noFill/>
          </a:ln>
        </p:spPr>
        <p:txBody>
          <a:bodyPr>
            <a:normAutofit fontScale="90000"/>
          </a:bodyPr>
          <a:lstStyle/>
          <a:p>
            <a:r>
              <a:rPr lang="en-US" sz="2800" b="1" dirty="0" smtClean="0"/>
              <a:t>Reduced </a:t>
            </a:r>
            <a:r>
              <a:rPr lang="en-US" sz="2800" b="1" dirty="0"/>
              <a:t>Winter Chilling Projected for California</a:t>
            </a:r>
            <a:r>
              <a:rPr lang="en-US" b="1" dirty="0"/>
              <a:t/>
            </a:r>
            <a:br>
              <a:rPr lang="en-US" b="1" dirty="0"/>
            </a:br>
            <a:endParaRPr lang="en-US" dirty="0"/>
          </a:p>
        </p:txBody>
      </p:sp>
      <p:pic>
        <p:nvPicPr>
          <p:cNvPr id="4" name="Picture 3" descr="Screenshot 2014-07-22 12.53.14.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9276" y="702234"/>
            <a:ext cx="2049425" cy="3460750"/>
          </a:xfrm>
          <a:prstGeom prst="rect">
            <a:avLst/>
          </a:prstGeom>
        </p:spPr>
      </p:pic>
      <p:pic>
        <p:nvPicPr>
          <p:cNvPr id="5" name="Picture 4" descr="Screenshot 2014-07-22 12.53.56.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516098" y="702235"/>
            <a:ext cx="2074952" cy="3460750"/>
          </a:xfrm>
          <a:prstGeom prst="rect">
            <a:avLst/>
          </a:prstGeom>
        </p:spPr>
      </p:pic>
      <p:pic>
        <p:nvPicPr>
          <p:cNvPr id="6" name="Picture 5" descr="Screenshot 2014-07-22 12.54.09.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749800" y="702234"/>
            <a:ext cx="2064307" cy="3460750"/>
          </a:xfrm>
          <a:prstGeom prst="rect">
            <a:avLst/>
          </a:prstGeom>
        </p:spPr>
      </p:pic>
      <p:pic>
        <p:nvPicPr>
          <p:cNvPr id="7" name="Picture 6" descr="Screenshot 2014-07-22 12.54.21.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893649" y="702235"/>
            <a:ext cx="2064439" cy="3460750"/>
          </a:xfrm>
          <a:prstGeom prst="rect">
            <a:avLst/>
          </a:prstGeom>
        </p:spPr>
      </p:pic>
      <p:pic>
        <p:nvPicPr>
          <p:cNvPr id="8" name="Picture 7" descr="Screenshot 2014-07-22 12.54.34.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4450" y="4162985"/>
            <a:ext cx="9093200" cy="787400"/>
          </a:xfrm>
          <a:prstGeom prst="rect">
            <a:avLst/>
          </a:prstGeom>
        </p:spPr>
      </p:pic>
      <p:sp>
        <p:nvSpPr>
          <p:cNvPr id="9" name="TextBox 8"/>
          <p:cNvSpPr txBox="1"/>
          <p:nvPr/>
        </p:nvSpPr>
        <p:spPr>
          <a:xfrm>
            <a:off x="3419856" y="5669280"/>
            <a:ext cx="45719" cy="369332"/>
          </a:xfrm>
          <a:prstGeom prst="rect">
            <a:avLst/>
          </a:prstGeom>
          <a:noFill/>
        </p:spPr>
        <p:txBody>
          <a:bodyPr wrap="square" rtlCol="0">
            <a:spAutoFit/>
          </a:bodyPr>
          <a:lstStyle/>
          <a:p>
            <a:endParaRPr lang="en-US" dirty="0"/>
          </a:p>
        </p:txBody>
      </p:sp>
      <p:sp>
        <p:nvSpPr>
          <p:cNvPr id="10" name="TextBox 9"/>
          <p:cNvSpPr txBox="1"/>
          <p:nvPr/>
        </p:nvSpPr>
        <p:spPr>
          <a:xfrm>
            <a:off x="5334559" y="4867671"/>
            <a:ext cx="3809441" cy="307777"/>
          </a:xfrm>
          <a:prstGeom prst="rect">
            <a:avLst/>
          </a:prstGeom>
          <a:solidFill>
            <a:srgbClr val="FFFFFF"/>
          </a:solidFill>
        </p:spPr>
        <p:txBody>
          <a:bodyPr wrap="none" rtlCol="0">
            <a:spAutoFit/>
          </a:bodyPr>
          <a:lstStyle/>
          <a:p>
            <a:r>
              <a:rPr lang="en-US" sz="1400" dirty="0" smtClean="0"/>
              <a:t>Source: U.S. Global change Research Program  </a:t>
            </a:r>
            <a:endParaRPr lang="en-US" sz="1400" dirty="0"/>
          </a:p>
        </p:txBody>
      </p:sp>
      <p:pic>
        <p:nvPicPr>
          <p:cNvPr id="11" name="Picture 1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0" y="6257556"/>
            <a:ext cx="9144000" cy="598289"/>
          </a:xfrm>
          <a:prstGeom prst="rect">
            <a:avLst/>
          </a:prstGeom>
        </p:spPr>
      </p:pic>
      <p:sp>
        <p:nvSpPr>
          <p:cNvPr id="13" name="TextBox 12"/>
          <p:cNvSpPr txBox="1"/>
          <p:nvPr/>
        </p:nvSpPr>
        <p:spPr>
          <a:xfrm>
            <a:off x="44450" y="5104273"/>
            <a:ext cx="8668834" cy="1200329"/>
          </a:xfrm>
          <a:prstGeom prst="rect">
            <a:avLst/>
          </a:prstGeom>
          <a:solidFill>
            <a:schemeClr val="bg1">
              <a:alpha val="75000"/>
            </a:schemeClr>
          </a:solidFill>
        </p:spPr>
        <p:txBody>
          <a:bodyPr wrap="square" rtlCol="0">
            <a:spAutoFit/>
          </a:bodyPr>
          <a:lstStyle/>
          <a:p>
            <a:r>
              <a:rPr lang="en-US" b="1" dirty="0"/>
              <a:t>Chill hours </a:t>
            </a:r>
            <a:r>
              <a:rPr lang="en-US" dirty="0"/>
              <a:t>are roughly the number of hours between the temperatures of 32-45 degrees </a:t>
            </a:r>
            <a:r>
              <a:rPr lang="en-US" dirty="0" smtClean="0"/>
              <a:t>Fahrenheit</a:t>
            </a:r>
            <a:r>
              <a:rPr lang="en-US" dirty="0"/>
              <a:t>. Winter hours above 60 degrees are subtracted from the </a:t>
            </a:r>
            <a:r>
              <a:rPr lang="en-US" dirty="0" smtClean="0"/>
              <a:t>totals. The </a:t>
            </a:r>
            <a:r>
              <a:rPr lang="en-US" dirty="0"/>
              <a:t>idea is that a deciduous plant goes dormant in the cold winter to protect itself from the </a:t>
            </a:r>
            <a:r>
              <a:rPr lang="en-US" dirty="0" smtClean="0"/>
              <a:t>cold</a:t>
            </a:r>
            <a:endParaRPr lang="en-US" dirty="0"/>
          </a:p>
        </p:txBody>
      </p:sp>
      <p:sp>
        <p:nvSpPr>
          <p:cNvPr id="14" name="TextBox 13"/>
          <p:cNvSpPr txBox="1"/>
          <p:nvPr/>
        </p:nvSpPr>
        <p:spPr>
          <a:xfrm>
            <a:off x="8507742" y="6259711"/>
            <a:ext cx="524746" cy="369332"/>
          </a:xfrm>
          <a:prstGeom prst="rect">
            <a:avLst/>
          </a:prstGeom>
          <a:noFill/>
        </p:spPr>
        <p:txBody>
          <a:bodyPr wrap="square" rtlCol="0">
            <a:spAutoFit/>
          </a:bodyPr>
          <a:lstStyle/>
          <a:p>
            <a:r>
              <a:rPr lang="en-US" dirty="0" smtClean="0"/>
              <a:t>21</a:t>
            </a:r>
            <a:endParaRPr lang="en-US" dirty="0"/>
          </a:p>
        </p:txBody>
      </p:sp>
    </p:spTree>
    <p:extLst>
      <p:ext uri="{BB962C8B-B14F-4D97-AF65-F5344CB8AC3E}">
        <p14:creationId xmlns:p14="http://schemas.microsoft.com/office/powerpoint/2010/main" val="5077476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25" y="85724"/>
            <a:ext cx="7097357" cy="1154394"/>
          </a:xfrm>
        </p:spPr>
        <p:txBody>
          <a:bodyPr>
            <a:noAutofit/>
          </a:bodyPr>
          <a:lstStyle/>
          <a:p>
            <a:r>
              <a:rPr lang="en-US" sz="3200" b="1" dirty="0"/>
              <a:t>Crop Yield </a:t>
            </a:r>
            <a:r>
              <a:rPr lang="en-US" sz="3200" b="1" dirty="0" smtClean="0"/>
              <a:t>Projection </a:t>
            </a:r>
            <a:r>
              <a:rPr lang="en-US" sz="3200" b="1" dirty="0"/>
              <a:t>to Warming in California's Central Valley</a:t>
            </a:r>
          </a:p>
        </p:txBody>
      </p:sp>
      <p:pic>
        <p:nvPicPr>
          <p:cNvPr id="5" name="Content Placeholder 4" descr="Screenshot 2014-07-22 12.44.23.png"/>
          <p:cNvPicPr>
            <a:picLocks noGrp="1" noChangeAspect="1"/>
          </p:cNvPicPr>
          <p:nvPr>
            <p:ph sz="half" idx="1"/>
          </p:nvPr>
        </p:nvPicPr>
        <p:blipFill>
          <a:blip r:embed="rId3" cstate="email">
            <a:extLst>
              <a:ext uri="{28A0092B-C50C-407E-A947-70E740481C1C}">
                <a14:useLocalDpi xmlns:a14="http://schemas.microsoft.com/office/drawing/2010/main" val="0"/>
              </a:ext>
            </a:extLst>
          </a:blip>
          <a:srcRect t="-12714" b="-12714"/>
          <a:stretch>
            <a:fillRect/>
          </a:stretch>
        </p:blipFill>
        <p:spPr>
          <a:xfrm>
            <a:off x="44525" y="662921"/>
            <a:ext cx="6591563" cy="5691291"/>
          </a:xfrm>
        </p:spPr>
      </p:pic>
      <p:sp>
        <p:nvSpPr>
          <p:cNvPr id="4" name="Content Placeholder 3"/>
          <p:cNvSpPr>
            <a:spLocks noGrp="1"/>
          </p:cNvSpPr>
          <p:nvPr>
            <p:ph sz="half" idx="2"/>
          </p:nvPr>
        </p:nvSpPr>
        <p:spPr>
          <a:xfrm>
            <a:off x="6920468" y="1754654"/>
            <a:ext cx="2048907" cy="3354388"/>
          </a:xfrm>
          <a:solidFill>
            <a:srgbClr val="FFFFFF"/>
          </a:solidFill>
        </p:spPr>
        <p:txBody>
          <a:bodyPr>
            <a:normAutofit fontScale="92500" lnSpcReduction="20000"/>
          </a:bodyPr>
          <a:lstStyle/>
          <a:p>
            <a:r>
              <a:rPr lang="en-US" dirty="0" smtClean="0"/>
              <a:t>Period from 2010 to 2090</a:t>
            </a:r>
          </a:p>
          <a:p>
            <a:r>
              <a:rPr lang="en-US" dirty="0"/>
              <a:t>Changes in climate through this century will affect crops differently because individual species respond differently to </a:t>
            </a:r>
            <a:r>
              <a:rPr lang="en-US" dirty="0" smtClean="0"/>
              <a:t>warming</a:t>
            </a:r>
            <a:endParaRPr lang="en-US" dirty="0"/>
          </a:p>
        </p:txBody>
      </p:sp>
      <p:sp>
        <p:nvSpPr>
          <p:cNvPr id="3" name="TextBox 2"/>
          <p:cNvSpPr txBox="1"/>
          <p:nvPr/>
        </p:nvSpPr>
        <p:spPr>
          <a:xfrm>
            <a:off x="2770916" y="5745551"/>
            <a:ext cx="3716467" cy="307777"/>
          </a:xfrm>
          <a:prstGeom prst="rect">
            <a:avLst/>
          </a:prstGeom>
          <a:noFill/>
        </p:spPr>
        <p:txBody>
          <a:bodyPr wrap="none" rtlCol="0">
            <a:spAutoFit/>
          </a:bodyPr>
          <a:lstStyle/>
          <a:p>
            <a:r>
              <a:rPr lang="en-US" sz="1400" dirty="0" smtClean="0"/>
              <a:t>Source: U.S. Global change Research Program</a:t>
            </a:r>
            <a:endParaRPr lang="en-US" sz="1400" dirty="0"/>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6259711"/>
            <a:ext cx="9144000" cy="598289"/>
          </a:xfrm>
          <a:prstGeom prst="rect">
            <a:avLst/>
          </a:prstGeom>
        </p:spPr>
      </p:pic>
      <p:sp>
        <p:nvSpPr>
          <p:cNvPr id="7" name="TextBox 6"/>
          <p:cNvSpPr txBox="1"/>
          <p:nvPr/>
        </p:nvSpPr>
        <p:spPr>
          <a:xfrm>
            <a:off x="8507742" y="6259711"/>
            <a:ext cx="524746" cy="369332"/>
          </a:xfrm>
          <a:prstGeom prst="rect">
            <a:avLst/>
          </a:prstGeom>
          <a:noFill/>
        </p:spPr>
        <p:txBody>
          <a:bodyPr wrap="square" rtlCol="0">
            <a:spAutoFit/>
          </a:bodyPr>
          <a:lstStyle/>
          <a:p>
            <a:r>
              <a:rPr lang="en-US" dirty="0" smtClean="0"/>
              <a:t>22</a:t>
            </a:r>
            <a:endParaRPr lang="en-US" dirty="0"/>
          </a:p>
        </p:txBody>
      </p:sp>
    </p:spTree>
    <p:extLst>
      <p:ext uri="{BB962C8B-B14F-4D97-AF65-F5344CB8AC3E}">
        <p14:creationId xmlns:p14="http://schemas.microsoft.com/office/powerpoint/2010/main" val="982369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63" y="67466"/>
            <a:ext cx="6392763" cy="1320800"/>
          </a:xfrm>
        </p:spPr>
        <p:txBody>
          <a:bodyPr/>
          <a:lstStyle/>
          <a:p>
            <a:r>
              <a:rPr lang="en-US" dirty="0" smtClean="0"/>
              <a:t>San Diego County Average Precipitation</a:t>
            </a:r>
            <a:endParaRPr lang="en-US" dirty="0"/>
          </a:p>
        </p:txBody>
      </p:sp>
      <p:pic>
        <p:nvPicPr>
          <p:cNvPr id="3" name="Picture 2"/>
          <p:cNvPicPr>
            <a:picLocks noChangeAspect="1"/>
          </p:cNvPicPr>
          <p:nvPr/>
        </p:nvPicPr>
        <p:blipFill rotWithShape="1">
          <a:blip r:embed="rId2"/>
          <a:srcRect t="6382"/>
          <a:stretch/>
        </p:blipFill>
        <p:spPr>
          <a:xfrm>
            <a:off x="2330196" y="1208186"/>
            <a:ext cx="6594861" cy="4770782"/>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6259711"/>
            <a:ext cx="9144000" cy="598289"/>
          </a:xfrm>
          <a:prstGeom prst="rect">
            <a:avLst/>
          </a:prstGeom>
        </p:spPr>
      </p:pic>
      <p:sp>
        <p:nvSpPr>
          <p:cNvPr id="5" name="TextBox 4"/>
          <p:cNvSpPr txBox="1"/>
          <p:nvPr/>
        </p:nvSpPr>
        <p:spPr>
          <a:xfrm>
            <a:off x="253364" y="2261474"/>
            <a:ext cx="1884044" cy="1477328"/>
          </a:xfrm>
          <a:prstGeom prst="rect">
            <a:avLst/>
          </a:prstGeom>
          <a:noFill/>
        </p:spPr>
        <p:txBody>
          <a:bodyPr wrap="square" rtlCol="0">
            <a:spAutoFit/>
          </a:bodyPr>
          <a:lstStyle/>
          <a:p>
            <a:r>
              <a:rPr lang="en-US" dirty="0" smtClean="0"/>
              <a:t>Lighter areas of the map are experiencing limited rainfall range</a:t>
            </a:r>
            <a:endParaRPr lang="en-US" dirty="0"/>
          </a:p>
        </p:txBody>
      </p:sp>
      <p:sp>
        <p:nvSpPr>
          <p:cNvPr id="6" name="TextBox 5"/>
          <p:cNvSpPr txBox="1"/>
          <p:nvPr/>
        </p:nvSpPr>
        <p:spPr>
          <a:xfrm>
            <a:off x="8507742" y="6259711"/>
            <a:ext cx="524746" cy="369332"/>
          </a:xfrm>
          <a:prstGeom prst="rect">
            <a:avLst/>
          </a:prstGeom>
          <a:noFill/>
        </p:spPr>
        <p:txBody>
          <a:bodyPr wrap="square" rtlCol="0">
            <a:spAutoFit/>
          </a:bodyPr>
          <a:lstStyle/>
          <a:p>
            <a:r>
              <a:rPr lang="en-US" dirty="0" smtClean="0"/>
              <a:t>23</a:t>
            </a:r>
            <a:endParaRPr lang="en-US" dirty="0"/>
          </a:p>
        </p:txBody>
      </p:sp>
    </p:spTree>
    <p:extLst>
      <p:ext uri="{BB962C8B-B14F-4D97-AF65-F5344CB8AC3E}">
        <p14:creationId xmlns:p14="http://schemas.microsoft.com/office/powerpoint/2010/main" val="6056590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129" y="212164"/>
            <a:ext cx="6347714" cy="794871"/>
          </a:xfrm>
        </p:spPr>
        <p:txBody>
          <a:bodyPr/>
          <a:lstStyle/>
          <a:p>
            <a:r>
              <a:rPr lang="en-US" dirty="0" smtClean="0"/>
              <a:t>San Diego’s Limited Rainfall</a:t>
            </a:r>
            <a:endParaRPr lang="en-US" dirty="0"/>
          </a:p>
        </p:txBody>
      </p:sp>
      <p:sp>
        <p:nvSpPr>
          <p:cNvPr id="3" name="TextBox 2"/>
          <p:cNvSpPr txBox="1"/>
          <p:nvPr/>
        </p:nvSpPr>
        <p:spPr>
          <a:xfrm>
            <a:off x="6844349" y="5216586"/>
            <a:ext cx="1261884" cy="307777"/>
          </a:xfrm>
          <a:prstGeom prst="rect">
            <a:avLst/>
          </a:prstGeom>
          <a:noFill/>
        </p:spPr>
        <p:txBody>
          <a:bodyPr wrap="none" rtlCol="0">
            <a:spAutoFit/>
          </a:bodyPr>
          <a:lstStyle/>
          <a:p>
            <a:r>
              <a:rPr lang="en-US" sz="1400" dirty="0" smtClean="0"/>
              <a:t>Source: NASA</a:t>
            </a:r>
            <a:endParaRPr lang="en-US" sz="14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259711"/>
            <a:ext cx="9144000" cy="598289"/>
          </a:xfrm>
          <a:prstGeom prst="rect">
            <a:avLst/>
          </a:prstGeom>
        </p:spPr>
      </p:pic>
      <p:pic>
        <p:nvPicPr>
          <p:cNvPr id="7" name="Picture 6"/>
          <p:cNvPicPr>
            <a:picLocks noChangeAspect="1"/>
          </p:cNvPicPr>
          <p:nvPr/>
        </p:nvPicPr>
        <p:blipFill rotWithShape="1">
          <a:blip r:embed="rId3"/>
          <a:srcRect l="6618" r="5146" b="2185"/>
          <a:stretch/>
        </p:blipFill>
        <p:spPr>
          <a:xfrm>
            <a:off x="934468" y="851647"/>
            <a:ext cx="7171765" cy="4347881"/>
          </a:xfrm>
          <a:prstGeom prst="rect">
            <a:avLst/>
          </a:prstGeom>
        </p:spPr>
      </p:pic>
      <p:sp>
        <p:nvSpPr>
          <p:cNvPr id="8" name="TextBox 7"/>
          <p:cNvSpPr txBox="1"/>
          <p:nvPr/>
        </p:nvSpPr>
        <p:spPr>
          <a:xfrm>
            <a:off x="575880" y="5524363"/>
            <a:ext cx="5574175" cy="369332"/>
          </a:xfrm>
          <a:prstGeom prst="rect">
            <a:avLst/>
          </a:prstGeom>
          <a:noFill/>
        </p:spPr>
        <p:txBody>
          <a:bodyPr wrap="none" rtlCol="0">
            <a:spAutoFit/>
          </a:bodyPr>
          <a:lstStyle/>
          <a:p>
            <a:r>
              <a:rPr lang="en-US" dirty="0" smtClean="0"/>
              <a:t>Southern California is suffering from limited rainfall</a:t>
            </a:r>
            <a:endParaRPr lang="en-US" dirty="0"/>
          </a:p>
        </p:txBody>
      </p:sp>
      <p:sp>
        <p:nvSpPr>
          <p:cNvPr id="9" name="TextBox 8"/>
          <p:cNvSpPr txBox="1"/>
          <p:nvPr/>
        </p:nvSpPr>
        <p:spPr>
          <a:xfrm>
            <a:off x="8507742" y="6259711"/>
            <a:ext cx="524746" cy="369332"/>
          </a:xfrm>
          <a:prstGeom prst="rect">
            <a:avLst/>
          </a:prstGeom>
          <a:noFill/>
        </p:spPr>
        <p:txBody>
          <a:bodyPr wrap="square" rtlCol="0">
            <a:spAutoFit/>
          </a:bodyPr>
          <a:lstStyle/>
          <a:p>
            <a:r>
              <a:rPr lang="en-US" dirty="0" smtClean="0"/>
              <a:t>24</a:t>
            </a:r>
            <a:endParaRPr lang="en-US" dirty="0"/>
          </a:p>
        </p:txBody>
      </p:sp>
    </p:spTree>
    <p:extLst>
      <p:ext uri="{BB962C8B-B14F-4D97-AF65-F5344CB8AC3E}">
        <p14:creationId xmlns:p14="http://schemas.microsoft.com/office/powerpoint/2010/main" val="858213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Wildfire in California</a:t>
            </a:r>
            <a:endParaRPr lang="en-US" dirty="0"/>
          </a:p>
        </p:txBody>
      </p:sp>
      <p:pic>
        <p:nvPicPr>
          <p:cNvPr id="5" name="Content Placeholder 4" descr="Screenshot 2014-07-21 21.08.35.png"/>
          <p:cNvPicPr>
            <a:picLocks noGrp="1" noChangeAspect="1"/>
          </p:cNvPicPr>
          <p:nvPr>
            <p:ph sz="half" idx="1"/>
          </p:nvPr>
        </p:nvPicPr>
        <p:blipFill>
          <a:blip r:embed="rId2" cstate="email">
            <a:extLst>
              <a:ext uri="{28A0092B-C50C-407E-A947-70E740481C1C}">
                <a14:useLocalDpi xmlns:a14="http://schemas.microsoft.com/office/drawing/2010/main" val="0"/>
              </a:ext>
            </a:extLst>
          </a:blip>
          <a:srcRect t="-5066" b="-5066"/>
          <a:stretch>
            <a:fillRect/>
          </a:stretch>
        </p:blipFill>
        <p:spPr>
          <a:xfrm>
            <a:off x="225394" y="1365250"/>
            <a:ext cx="5886480" cy="5082507"/>
          </a:xfrm>
        </p:spPr>
      </p:pic>
      <p:sp>
        <p:nvSpPr>
          <p:cNvPr id="4" name="Content Placeholder 3"/>
          <p:cNvSpPr>
            <a:spLocks noGrp="1"/>
          </p:cNvSpPr>
          <p:nvPr>
            <p:ph sz="half" idx="2"/>
          </p:nvPr>
        </p:nvSpPr>
        <p:spPr>
          <a:xfrm>
            <a:off x="5633756" y="2663266"/>
            <a:ext cx="3032126" cy="1281205"/>
          </a:xfrm>
          <a:solidFill>
            <a:srgbClr val="FFFFFF"/>
          </a:solidFill>
        </p:spPr>
        <p:txBody>
          <a:bodyPr>
            <a:normAutofit fontScale="92500"/>
          </a:bodyPr>
          <a:lstStyle/>
          <a:p>
            <a:r>
              <a:rPr lang="en-US" dirty="0" smtClean="0"/>
              <a:t>In the last four decades, wildfire season in the west has gotten</a:t>
            </a:r>
            <a:r>
              <a:rPr lang="en-US" b="1" dirty="0" smtClean="0"/>
              <a:t> three month longer</a:t>
            </a:r>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6259711"/>
            <a:ext cx="9144000" cy="598289"/>
          </a:xfrm>
          <a:prstGeom prst="rect">
            <a:avLst/>
          </a:prstGeom>
        </p:spPr>
      </p:pic>
      <p:sp>
        <p:nvSpPr>
          <p:cNvPr id="6" name="TextBox 5"/>
          <p:cNvSpPr txBox="1"/>
          <p:nvPr/>
        </p:nvSpPr>
        <p:spPr>
          <a:xfrm>
            <a:off x="8507742" y="6259711"/>
            <a:ext cx="524746" cy="369332"/>
          </a:xfrm>
          <a:prstGeom prst="rect">
            <a:avLst/>
          </a:prstGeom>
          <a:noFill/>
        </p:spPr>
        <p:txBody>
          <a:bodyPr wrap="square" rtlCol="0">
            <a:spAutoFit/>
          </a:bodyPr>
          <a:lstStyle/>
          <a:p>
            <a:r>
              <a:rPr lang="en-US" dirty="0" smtClean="0"/>
              <a:t>25</a:t>
            </a:r>
            <a:endParaRPr lang="en-US" dirty="0"/>
          </a:p>
        </p:txBody>
      </p:sp>
    </p:spTree>
    <p:extLst>
      <p:ext uri="{BB962C8B-B14F-4D97-AF65-F5344CB8AC3E}">
        <p14:creationId xmlns:p14="http://schemas.microsoft.com/office/powerpoint/2010/main" val="28642925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523" y="101222"/>
            <a:ext cx="3878265" cy="1702735"/>
          </a:xfrm>
        </p:spPr>
        <p:txBody>
          <a:bodyPr>
            <a:normAutofit fontScale="90000"/>
          </a:bodyPr>
          <a:lstStyle/>
          <a:p>
            <a:r>
              <a:rPr lang="en-US" dirty="0" smtClean="0"/>
              <a:t>Wildfire effect on agricultural</a:t>
            </a:r>
            <a:r>
              <a:rPr lang="ko-KR" altLang="en-US" dirty="0" smtClean="0"/>
              <a:t> </a:t>
            </a:r>
            <a:r>
              <a:rPr lang="en-US" altLang="ko-KR" dirty="0" smtClean="0"/>
              <a:t>in the California</a:t>
            </a:r>
            <a:endParaRPr lang="en-US" dirty="0"/>
          </a:p>
        </p:txBody>
      </p:sp>
      <p:pic>
        <p:nvPicPr>
          <p:cNvPr id="7" name="Content Placeholder 6" descr="Screenshot 2014-07-21 21.20.21.png"/>
          <p:cNvPicPr>
            <a:picLocks noGrp="1" noChangeAspect="1"/>
          </p:cNvPicPr>
          <p:nvPr>
            <p:ph sz="half" idx="1"/>
          </p:nvPr>
        </p:nvPicPr>
        <p:blipFill>
          <a:blip r:embed="rId2" cstate="email">
            <a:extLst>
              <a:ext uri="{28A0092B-C50C-407E-A947-70E740481C1C}">
                <a14:useLocalDpi xmlns:a14="http://schemas.microsoft.com/office/drawing/2010/main" val="0"/>
              </a:ext>
            </a:extLst>
          </a:blip>
          <a:srcRect t="-7015" b="-7015"/>
          <a:stretch>
            <a:fillRect/>
          </a:stretch>
        </p:blipFill>
        <p:spPr>
          <a:xfrm>
            <a:off x="4725288" y="101222"/>
            <a:ext cx="4259961" cy="3678137"/>
          </a:xfrm>
        </p:spPr>
      </p:pic>
      <p:pic>
        <p:nvPicPr>
          <p:cNvPr id="8" name="Content Placeholder 7" descr="Screenshot 2014-07-21 21.20.12.png"/>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t="-3550" b="-3550"/>
          <a:stretch>
            <a:fillRect/>
          </a:stretch>
        </p:blipFill>
        <p:spPr>
          <a:xfrm>
            <a:off x="190499" y="2191065"/>
            <a:ext cx="4301825" cy="3481388"/>
          </a:xfrm>
        </p:spPr>
      </p:pic>
      <p:sp>
        <p:nvSpPr>
          <p:cNvPr id="11" name="TextBox 10"/>
          <p:cNvSpPr txBox="1"/>
          <p:nvPr/>
        </p:nvSpPr>
        <p:spPr>
          <a:xfrm>
            <a:off x="4725288" y="4306117"/>
            <a:ext cx="4418712" cy="923330"/>
          </a:xfrm>
          <a:prstGeom prst="rect">
            <a:avLst/>
          </a:prstGeom>
          <a:noFill/>
        </p:spPr>
        <p:txBody>
          <a:bodyPr wrap="square" rtlCol="0">
            <a:spAutoFit/>
          </a:bodyPr>
          <a:lstStyle/>
          <a:p>
            <a:r>
              <a:rPr lang="en-US" dirty="0" smtClean="0"/>
              <a:t>The most acres burned in the past twenty years: </a:t>
            </a:r>
            <a:br>
              <a:rPr lang="en-US" dirty="0" smtClean="0"/>
            </a:br>
            <a:r>
              <a:rPr lang="en-US" dirty="0" smtClean="0"/>
              <a:t>9.8 million acres burned in 2006</a:t>
            </a:r>
            <a:endParaRPr lang="en-US" dirty="0"/>
          </a:p>
        </p:txBody>
      </p:sp>
      <p:pic>
        <p:nvPicPr>
          <p:cNvPr id="13" name="Picture 12" descr="Screenshot 2014-07-21 22.12.50.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47023" y="5650279"/>
            <a:ext cx="3276600" cy="304800"/>
          </a:xfrm>
          <a:prstGeom prst="rect">
            <a:avLst/>
          </a:prstGeom>
        </p:spPr>
      </p:pic>
      <p:pic>
        <p:nvPicPr>
          <p:cNvPr id="14" name="Picture 13" descr="Screenshot 2014-07-21 22.12.50.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40325" y="3626959"/>
            <a:ext cx="3276600" cy="304800"/>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6246344"/>
            <a:ext cx="9144000" cy="598289"/>
          </a:xfrm>
          <a:prstGeom prst="rect">
            <a:avLst/>
          </a:prstGeom>
        </p:spPr>
      </p:pic>
      <p:sp>
        <p:nvSpPr>
          <p:cNvPr id="9" name="TextBox 8"/>
          <p:cNvSpPr txBox="1"/>
          <p:nvPr/>
        </p:nvSpPr>
        <p:spPr>
          <a:xfrm>
            <a:off x="8507742" y="6259711"/>
            <a:ext cx="524746" cy="369332"/>
          </a:xfrm>
          <a:prstGeom prst="rect">
            <a:avLst/>
          </a:prstGeom>
          <a:noFill/>
        </p:spPr>
        <p:txBody>
          <a:bodyPr wrap="square" rtlCol="0">
            <a:spAutoFit/>
          </a:bodyPr>
          <a:lstStyle/>
          <a:p>
            <a:r>
              <a:rPr lang="en-US" dirty="0" smtClean="0"/>
              <a:t>26</a:t>
            </a:r>
            <a:endParaRPr lang="en-US" dirty="0"/>
          </a:p>
        </p:txBody>
      </p:sp>
    </p:spTree>
    <p:extLst>
      <p:ext uri="{BB962C8B-B14F-4D97-AF65-F5344CB8AC3E}">
        <p14:creationId xmlns:p14="http://schemas.microsoft.com/office/powerpoint/2010/main" val="33217810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589" y="71717"/>
            <a:ext cx="3861999" cy="1168401"/>
          </a:xfrm>
        </p:spPr>
        <p:txBody>
          <a:bodyPr>
            <a:normAutofit fontScale="90000"/>
          </a:bodyPr>
          <a:lstStyle/>
          <a:p>
            <a:r>
              <a:rPr lang="en-US" dirty="0" smtClean="0"/>
              <a:t>Risk of Wildfire in Agricultural Regions</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259711"/>
            <a:ext cx="9144000" cy="598289"/>
          </a:xfrm>
          <a:prstGeom prst="rect">
            <a:avLst/>
          </a:prstGeom>
        </p:spPr>
      </p:pic>
      <p:pic>
        <p:nvPicPr>
          <p:cNvPr id="5" name="Picture 4"/>
          <p:cNvPicPr>
            <a:picLocks noChangeAspect="1"/>
          </p:cNvPicPr>
          <p:nvPr/>
        </p:nvPicPr>
        <p:blipFill>
          <a:blip r:embed="rId3"/>
          <a:stretch>
            <a:fillRect/>
          </a:stretch>
        </p:blipFill>
        <p:spPr>
          <a:xfrm>
            <a:off x="4497294" y="71717"/>
            <a:ext cx="4646706" cy="5314670"/>
          </a:xfrm>
          <a:prstGeom prst="rect">
            <a:avLst/>
          </a:prstGeom>
        </p:spPr>
      </p:pic>
      <p:pic>
        <p:nvPicPr>
          <p:cNvPr id="6" name="Picture 5"/>
          <p:cNvPicPr>
            <a:picLocks noChangeAspect="1"/>
          </p:cNvPicPr>
          <p:nvPr/>
        </p:nvPicPr>
        <p:blipFill rotWithShape="1">
          <a:blip r:embed="rId4"/>
          <a:srcRect t="3785" r="6126" b="12459"/>
          <a:stretch/>
        </p:blipFill>
        <p:spPr>
          <a:xfrm>
            <a:off x="104587" y="1419412"/>
            <a:ext cx="5094941" cy="3966975"/>
          </a:xfrm>
          <a:prstGeom prst="snip1Rect">
            <a:avLst>
              <a:gd name="adj" fmla="val 27741"/>
            </a:avLst>
          </a:prstGeom>
        </p:spPr>
      </p:pic>
      <p:sp>
        <p:nvSpPr>
          <p:cNvPr id="7" name="TextBox 6"/>
          <p:cNvSpPr txBox="1"/>
          <p:nvPr/>
        </p:nvSpPr>
        <p:spPr>
          <a:xfrm>
            <a:off x="4168588" y="4381467"/>
            <a:ext cx="2646335" cy="175432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smtClean="0"/>
              <a:t>Figure on the left shows where wildfires occurred in 2007 compared to figure on the right where our agricultural is at risk.</a:t>
            </a:r>
            <a:endParaRPr lang="en-US" dirty="0"/>
          </a:p>
        </p:txBody>
      </p:sp>
      <p:sp>
        <p:nvSpPr>
          <p:cNvPr id="8" name="TextBox 7"/>
          <p:cNvSpPr txBox="1"/>
          <p:nvPr/>
        </p:nvSpPr>
        <p:spPr>
          <a:xfrm>
            <a:off x="522776" y="5563166"/>
            <a:ext cx="3134191" cy="307777"/>
          </a:xfrm>
          <a:prstGeom prst="rect">
            <a:avLst/>
          </a:prstGeom>
          <a:noFill/>
        </p:spPr>
        <p:txBody>
          <a:bodyPr wrap="none" rtlCol="0">
            <a:spAutoFit/>
          </a:bodyPr>
          <a:lstStyle/>
          <a:p>
            <a:r>
              <a:rPr lang="en-US" sz="1400" dirty="0" smtClean="0"/>
              <a:t>Source: Bureau of Land Management</a:t>
            </a:r>
            <a:endParaRPr lang="en-US" sz="1400" dirty="0"/>
          </a:p>
        </p:txBody>
      </p:sp>
      <p:sp>
        <p:nvSpPr>
          <p:cNvPr id="9" name="TextBox 8"/>
          <p:cNvSpPr txBox="1"/>
          <p:nvPr/>
        </p:nvSpPr>
        <p:spPr>
          <a:xfrm>
            <a:off x="7424781" y="5386387"/>
            <a:ext cx="1719219"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1400" dirty="0" smtClean="0"/>
              <a:t>Source: University of California</a:t>
            </a:r>
            <a:endParaRPr lang="en-US" sz="1400" dirty="0"/>
          </a:p>
        </p:txBody>
      </p:sp>
      <p:sp>
        <p:nvSpPr>
          <p:cNvPr id="10" name="TextBox 9"/>
          <p:cNvSpPr txBox="1"/>
          <p:nvPr/>
        </p:nvSpPr>
        <p:spPr>
          <a:xfrm>
            <a:off x="8507742" y="6259711"/>
            <a:ext cx="524746" cy="369332"/>
          </a:xfrm>
          <a:prstGeom prst="rect">
            <a:avLst/>
          </a:prstGeom>
          <a:noFill/>
        </p:spPr>
        <p:txBody>
          <a:bodyPr wrap="square" rtlCol="0">
            <a:spAutoFit/>
          </a:bodyPr>
          <a:lstStyle/>
          <a:p>
            <a:r>
              <a:rPr lang="en-US" dirty="0" smtClean="0"/>
              <a:t>27</a:t>
            </a:r>
            <a:endParaRPr lang="en-US" dirty="0"/>
          </a:p>
        </p:txBody>
      </p:sp>
    </p:spTree>
    <p:extLst>
      <p:ext uri="{BB962C8B-B14F-4D97-AF65-F5344CB8AC3E}">
        <p14:creationId xmlns:p14="http://schemas.microsoft.com/office/powerpoint/2010/main" val="8827740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0418" y="212036"/>
            <a:ext cx="7772400" cy="1836148"/>
          </a:xfrm>
        </p:spPr>
        <p:txBody>
          <a:bodyPr/>
          <a:lstStyle/>
          <a:p>
            <a:r>
              <a:rPr lang="en-US" sz="4400" dirty="0" smtClean="0">
                <a:solidFill>
                  <a:srgbClr val="0000FF"/>
                </a:solidFill>
              </a:rPr>
              <a:t>Food Economics and Safety</a:t>
            </a:r>
            <a:endParaRPr lang="en-US" sz="4400" dirty="0">
              <a:solidFill>
                <a:srgbClr val="0000FF"/>
              </a:solidFill>
            </a:endParaRPr>
          </a:p>
        </p:txBody>
      </p:sp>
      <p:sp>
        <p:nvSpPr>
          <p:cNvPr id="3" name="Subtitle 2"/>
          <p:cNvSpPr>
            <a:spLocks noGrp="1"/>
          </p:cNvSpPr>
          <p:nvPr>
            <p:ph type="subTitle" idx="1"/>
          </p:nvPr>
        </p:nvSpPr>
        <p:spPr>
          <a:xfrm>
            <a:off x="1371600" y="3512300"/>
            <a:ext cx="6400800" cy="2126500"/>
          </a:xfrm>
        </p:spPr>
        <p:txBody>
          <a:bodyPr/>
          <a:lstStyle/>
          <a:p>
            <a:endParaRPr lang="en-US" dirty="0"/>
          </a:p>
        </p:txBody>
      </p:sp>
      <p:pic>
        <p:nvPicPr>
          <p:cNvPr id="5" name="Picture 4" descr="Brand 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0230"/>
            <a:ext cx="9144000" cy="598289"/>
          </a:xfrm>
          <a:prstGeom prst="rect">
            <a:avLst/>
          </a:prstGeom>
        </p:spPr>
      </p:pic>
      <p:pic>
        <p:nvPicPr>
          <p:cNvPr id="6" name="Picture 5" descr="fresh-fruits-vegetables-24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300" y="2466865"/>
            <a:ext cx="6934165" cy="3171935"/>
          </a:xfrm>
          <a:prstGeom prst="rect">
            <a:avLst/>
          </a:prstGeom>
        </p:spPr>
      </p:pic>
      <p:sp>
        <p:nvSpPr>
          <p:cNvPr id="7" name="TextBox 6"/>
          <p:cNvSpPr txBox="1"/>
          <p:nvPr/>
        </p:nvSpPr>
        <p:spPr>
          <a:xfrm>
            <a:off x="2042488" y="5667265"/>
            <a:ext cx="5183460" cy="369332"/>
          </a:xfrm>
          <a:prstGeom prst="rect">
            <a:avLst/>
          </a:prstGeom>
          <a:noFill/>
        </p:spPr>
        <p:txBody>
          <a:bodyPr wrap="square" rtlCol="0">
            <a:spAutoFit/>
          </a:bodyPr>
          <a:lstStyle/>
          <a:p>
            <a:r>
              <a:rPr lang="en-US" i="1" dirty="0" smtClean="0"/>
              <a:t>Source: </a:t>
            </a:r>
            <a:r>
              <a:rPr lang="en-US" dirty="0" smtClean="0"/>
              <a:t>Roma Foods Importing Company, INC</a:t>
            </a:r>
            <a:endParaRPr lang="en-US" dirty="0"/>
          </a:p>
        </p:txBody>
      </p:sp>
      <p:sp>
        <p:nvSpPr>
          <p:cNvPr id="8" name="TextBox 7"/>
          <p:cNvSpPr txBox="1"/>
          <p:nvPr/>
        </p:nvSpPr>
        <p:spPr>
          <a:xfrm>
            <a:off x="8507742" y="6259711"/>
            <a:ext cx="524746" cy="369332"/>
          </a:xfrm>
          <a:prstGeom prst="rect">
            <a:avLst/>
          </a:prstGeom>
          <a:noFill/>
        </p:spPr>
        <p:txBody>
          <a:bodyPr wrap="square" rtlCol="0">
            <a:spAutoFit/>
          </a:bodyPr>
          <a:lstStyle/>
          <a:p>
            <a:r>
              <a:rPr lang="en-US" dirty="0" smtClean="0"/>
              <a:t>28</a:t>
            </a:r>
            <a:endParaRPr lang="en-US" dirty="0"/>
          </a:p>
        </p:txBody>
      </p:sp>
    </p:spTree>
    <p:extLst>
      <p:ext uri="{BB962C8B-B14F-4D97-AF65-F5344CB8AC3E}">
        <p14:creationId xmlns:p14="http://schemas.microsoft.com/office/powerpoint/2010/main" val="6445477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0000FF"/>
                </a:solidFill>
              </a:rPr>
              <a:t>Thomas Malthus: Theory of Population</a:t>
            </a:r>
            <a:endParaRPr lang="en-US" sz="2800" dirty="0">
              <a:solidFill>
                <a:srgbClr val="0000FF"/>
              </a:solidFill>
            </a:endParaRPr>
          </a:p>
        </p:txBody>
      </p:sp>
      <p:pic>
        <p:nvPicPr>
          <p:cNvPr id="12" name="Content Placeholder 11" descr="malthus.gif"/>
          <p:cNvPicPr>
            <a:picLocks noGrp="1" noChangeAspect="1"/>
          </p:cNvPicPr>
          <p:nvPr>
            <p:ph idx="1"/>
          </p:nvPr>
        </p:nvPicPr>
        <p:blipFill rotWithShape="1">
          <a:blip r:embed="rId2">
            <a:extLst>
              <a:ext uri="{28A0092B-C50C-407E-A947-70E740481C1C}">
                <a14:useLocalDpi xmlns:a14="http://schemas.microsoft.com/office/drawing/2010/main" val="0"/>
              </a:ext>
            </a:extLst>
          </a:blip>
          <a:srcRect t="5251" b="15657"/>
          <a:stretch/>
        </p:blipFill>
        <p:spPr>
          <a:xfrm>
            <a:off x="98779" y="1165208"/>
            <a:ext cx="5721613" cy="4078965"/>
          </a:xfrm>
        </p:spPr>
      </p:pic>
      <p:sp>
        <p:nvSpPr>
          <p:cNvPr id="14" name="TextBox 13"/>
          <p:cNvSpPr txBox="1"/>
          <p:nvPr/>
        </p:nvSpPr>
        <p:spPr>
          <a:xfrm>
            <a:off x="5820392" y="1165208"/>
            <a:ext cx="3009109" cy="3847207"/>
          </a:xfrm>
          <a:prstGeom prst="rect">
            <a:avLst/>
          </a:prstGeom>
          <a:solidFill>
            <a:schemeClr val="accent1">
              <a:lumMod val="40000"/>
              <a:lumOff val="60000"/>
            </a:schemeClr>
          </a:solidFill>
        </p:spPr>
        <p:txBody>
          <a:bodyPr wrap="square" rtlCol="0">
            <a:spAutoFit/>
          </a:bodyPr>
          <a:lstStyle/>
          <a:p>
            <a:r>
              <a:rPr lang="en-US" sz="2400" dirty="0" smtClean="0"/>
              <a:t>Thomas Malthus proposed in </a:t>
            </a:r>
            <a:r>
              <a:rPr lang="en-US" sz="2400" i="1" dirty="0" smtClean="0"/>
              <a:t>Essay on the Principle of Population </a:t>
            </a:r>
            <a:r>
              <a:rPr lang="en-US" sz="2400" dirty="0" smtClean="0"/>
              <a:t>that while the </a:t>
            </a:r>
            <a:r>
              <a:rPr lang="en-US" sz="2400" b="1" dirty="0" smtClean="0">
                <a:solidFill>
                  <a:srgbClr val="CC0099"/>
                </a:solidFill>
              </a:rPr>
              <a:t>human population grows exponentially</a:t>
            </a:r>
            <a:r>
              <a:rPr lang="en-US" sz="2400" dirty="0" smtClean="0">
                <a:solidFill>
                  <a:srgbClr val="CC0099"/>
                </a:solidFill>
              </a:rPr>
              <a:t>, </a:t>
            </a:r>
            <a:r>
              <a:rPr lang="en-US" sz="2400" b="1" dirty="0" smtClean="0">
                <a:solidFill>
                  <a:srgbClr val="CC0099"/>
                </a:solidFill>
              </a:rPr>
              <a:t>food production grows at a linear rate. </a:t>
            </a:r>
          </a:p>
          <a:p>
            <a:r>
              <a:rPr lang="en-US" sz="1400" i="1" dirty="0" smtClean="0"/>
              <a:t>Source: AAG Center for Global Geography Education</a:t>
            </a:r>
            <a:endParaRPr lang="en-US" sz="1400" i="1" dirty="0"/>
          </a:p>
        </p:txBody>
      </p:sp>
      <p:pic>
        <p:nvPicPr>
          <p:cNvPr id="3" name="Picture 2"/>
          <p:cNvPicPr>
            <a:picLocks noChangeAspect="1"/>
          </p:cNvPicPr>
          <p:nvPr/>
        </p:nvPicPr>
        <p:blipFill>
          <a:blip r:embed="rId3"/>
          <a:stretch>
            <a:fillRect/>
          </a:stretch>
        </p:blipFill>
        <p:spPr>
          <a:xfrm>
            <a:off x="1" y="6259711"/>
            <a:ext cx="9144000" cy="598289"/>
          </a:xfrm>
          <a:prstGeom prst="rect">
            <a:avLst/>
          </a:prstGeom>
        </p:spPr>
      </p:pic>
      <p:sp>
        <p:nvSpPr>
          <p:cNvPr id="4" name="TextBox 3"/>
          <p:cNvSpPr txBox="1"/>
          <p:nvPr/>
        </p:nvSpPr>
        <p:spPr>
          <a:xfrm>
            <a:off x="2737556" y="5629112"/>
            <a:ext cx="3951111" cy="369332"/>
          </a:xfrm>
          <a:prstGeom prst="rect">
            <a:avLst/>
          </a:prstGeom>
          <a:noFill/>
        </p:spPr>
        <p:txBody>
          <a:bodyPr wrap="square" rtlCol="0">
            <a:spAutoFit/>
          </a:bodyPr>
          <a:lstStyle/>
          <a:p>
            <a:r>
              <a:rPr lang="en-US" dirty="0" err="1" smtClean="0"/>
              <a:t>Cla.calpoly.edu</a:t>
            </a:r>
            <a:endParaRPr lang="en-US" dirty="0"/>
          </a:p>
        </p:txBody>
      </p:sp>
      <p:sp>
        <p:nvSpPr>
          <p:cNvPr id="7" name="TextBox 6"/>
          <p:cNvSpPr txBox="1"/>
          <p:nvPr/>
        </p:nvSpPr>
        <p:spPr>
          <a:xfrm>
            <a:off x="8530044" y="6259711"/>
            <a:ext cx="524746" cy="369332"/>
          </a:xfrm>
          <a:prstGeom prst="rect">
            <a:avLst/>
          </a:prstGeom>
          <a:noFill/>
        </p:spPr>
        <p:txBody>
          <a:bodyPr wrap="square" rtlCol="0">
            <a:spAutoFit/>
          </a:bodyPr>
          <a:lstStyle/>
          <a:p>
            <a:r>
              <a:rPr lang="en-US" dirty="0" smtClean="0"/>
              <a:t>29</a:t>
            </a:r>
            <a:endParaRPr lang="en-US" dirty="0"/>
          </a:p>
        </p:txBody>
      </p:sp>
    </p:spTree>
    <p:extLst>
      <p:ext uri="{BB962C8B-B14F-4D97-AF65-F5344CB8AC3E}">
        <p14:creationId xmlns:p14="http://schemas.microsoft.com/office/powerpoint/2010/main" val="1469054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77" y="159299"/>
            <a:ext cx="5921411" cy="3947607"/>
          </a:xfrm>
          <a:prstGeom prst="rect">
            <a:avLst/>
          </a:prstGeom>
          <a:ln>
            <a:solidFill>
              <a:schemeClr val="tx1"/>
            </a:solidFill>
          </a:ln>
        </p:spPr>
      </p:pic>
      <p:sp>
        <p:nvSpPr>
          <p:cNvPr id="8" name="Title 7"/>
          <p:cNvSpPr>
            <a:spLocks noGrp="1"/>
          </p:cNvSpPr>
          <p:nvPr>
            <p:ph type="title"/>
          </p:nvPr>
        </p:nvSpPr>
        <p:spPr>
          <a:xfrm>
            <a:off x="554909" y="3265713"/>
            <a:ext cx="7631146" cy="2830287"/>
          </a:xfrm>
          <a:solidFill>
            <a:schemeClr val="bg1"/>
          </a:solidFill>
        </p:spPr>
        <p:txBody>
          <a:bodyPr>
            <a:normAutofit fontScale="90000"/>
          </a:bodyPr>
          <a:lstStyle/>
          <a:p>
            <a:pPr algn="ctr"/>
            <a:r>
              <a:rPr lang="en-US" sz="2400" dirty="0" smtClean="0"/>
              <a:t>“</a:t>
            </a:r>
            <a:r>
              <a:rPr lang="en-US" sz="2400" dirty="0"/>
              <a:t>The California Farm Water Coalition estimates that as many as </a:t>
            </a:r>
            <a:r>
              <a:rPr lang="en-US" sz="2400" b="1" dirty="0">
                <a:solidFill>
                  <a:schemeClr val="tx1"/>
                </a:solidFill>
              </a:rPr>
              <a:t>800,000 acres </a:t>
            </a:r>
            <a:r>
              <a:rPr lang="en-US" sz="2400" dirty="0">
                <a:solidFill>
                  <a:schemeClr val="tx1"/>
                </a:solidFill>
              </a:rPr>
              <a:t>in the state won’t have water to sprout seeds or irrigate trees</a:t>
            </a:r>
            <a:r>
              <a:rPr lang="en-US" sz="2400" dirty="0"/>
              <a:t> and will be idled. While consumers may moan about increased prices for the produce they have come to assume is always there, </a:t>
            </a:r>
            <a:r>
              <a:rPr lang="en-US" sz="2400" b="1" dirty="0">
                <a:solidFill>
                  <a:schemeClr val="tx1"/>
                </a:solidFill>
              </a:rPr>
              <a:t>the real loss will come in the form </a:t>
            </a:r>
            <a:r>
              <a:rPr lang="en-US" sz="2400" b="1" dirty="0" smtClean="0">
                <a:solidFill>
                  <a:schemeClr val="tx1"/>
                </a:solidFill>
              </a:rPr>
              <a:t>of farm failures and unemployment</a:t>
            </a:r>
            <a:r>
              <a:rPr lang="en-US" sz="2400" dirty="0" smtClean="0"/>
              <a:t>.”</a:t>
            </a:r>
            <a:br>
              <a:rPr lang="en-US" sz="2400" dirty="0" smtClean="0"/>
            </a:br>
            <a:r>
              <a:rPr lang="en-US" dirty="0" smtClean="0"/>
              <a:t> -  Eric Larson </a:t>
            </a:r>
            <a:r>
              <a:rPr lang="en-US" i="1" dirty="0" smtClean="0"/>
              <a:t>Executive Director of San Diego County Farm Bureau</a:t>
            </a:r>
            <a:endParaRPr lang="en-US" i="1"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90442"/>
            <a:ext cx="9144000" cy="567559"/>
          </a:xfrm>
          <a:prstGeom prst="rect">
            <a:avLst/>
          </a:prstGeom>
        </p:spPr>
      </p:pic>
      <p:sp>
        <p:nvSpPr>
          <p:cNvPr id="14" name="TextBox 13"/>
          <p:cNvSpPr txBox="1"/>
          <p:nvPr/>
        </p:nvSpPr>
        <p:spPr>
          <a:xfrm>
            <a:off x="8730343" y="6270171"/>
            <a:ext cx="239486" cy="369332"/>
          </a:xfrm>
          <a:prstGeom prst="rect">
            <a:avLst/>
          </a:prstGeom>
          <a:noFill/>
        </p:spPr>
        <p:txBody>
          <a:bodyPr wrap="square" rtlCol="0">
            <a:spAutoFit/>
          </a:bodyPr>
          <a:lstStyle/>
          <a:p>
            <a:r>
              <a:rPr lang="en-US" dirty="0" smtClean="0"/>
              <a:t>3</a:t>
            </a:r>
          </a:p>
        </p:txBody>
      </p:sp>
      <p:sp>
        <p:nvSpPr>
          <p:cNvPr id="15" name="TextBox 14"/>
          <p:cNvSpPr txBox="1"/>
          <p:nvPr/>
        </p:nvSpPr>
        <p:spPr>
          <a:xfrm>
            <a:off x="7331188" y="2397423"/>
            <a:ext cx="1284515" cy="738664"/>
          </a:xfrm>
          <a:prstGeom prst="rect">
            <a:avLst/>
          </a:prstGeom>
          <a:noFill/>
        </p:spPr>
        <p:txBody>
          <a:bodyPr wrap="square" rtlCol="0">
            <a:spAutoFit/>
          </a:bodyPr>
          <a:lstStyle/>
          <a:p>
            <a:r>
              <a:rPr lang="en-US" sz="1400" dirty="0" smtClean="0"/>
              <a:t>Photo Credit: KPBS San Diego</a:t>
            </a:r>
            <a:endParaRPr lang="en-US" sz="1400" dirty="0"/>
          </a:p>
        </p:txBody>
      </p:sp>
    </p:spTree>
    <p:extLst>
      <p:ext uri="{BB962C8B-B14F-4D97-AF65-F5344CB8AC3E}">
        <p14:creationId xmlns:p14="http://schemas.microsoft.com/office/powerpoint/2010/main" val="20400677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842" y="49763"/>
            <a:ext cx="6347713" cy="865092"/>
          </a:xfrm>
        </p:spPr>
        <p:txBody>
          <a:bodyPr/>
          <a:lstStyle/>
          <a:p>
            <a:r>
              <a:rPr lang="en-US" dirty="0" smtClean="0">
                <a:solidFill>
                  <a:srgbClr val="0000FF"/>
                </a:solidFill>
              </a:rPr>
              <a:t>Rapid Resource Consumption</a:t>
            </a:r>
            <a:endParaRPr lang="en-US" dirty="0">
              <a:solidFill>
                <a:srgbClr val="0000FF"/>
              </a:solidFill>
            </a:endParaRPr>
          </a:p>
        </p:txBody>
      </p:sp>
      <p:sp>
        <p:nvSpPr>
          <p:cNvPr id="13" name="Content Placeholder 12"/>
          <p:cNvSpPr>
            <a:spLocks noGrp="1"/>
          </p:cNvSpPr>
          <p:nvPr>
            <p:ph idx="1"/>
          </p:nvPr>
        </p:nvSpPr>
        <p:spPr>
          <a:xfrm>
            <a:off x="450573" y="764656"/>
            <a:ext cx="8229600" cy="1474692"/>
          </a:xfrm>
          <a:solidFill>
            <a:schemeClr val="bg1">
              <a:lumMod val="85000"/>
              <a:alpha val="49000"/>
            </a:schemeClr>
          </a:solidFill>
        </p:spPr>
        <p:txBody>
          <a:bodyPr/>
          <a:lstStyle/>
          <a:p>
            <a:r>
              <a:rPr lang="en-US" dirty="0" smtClean="0"/>
              <a:t>Due to the rapid growth of the human population, there will be a greater demand of resources that could result in a shortage during our generation. </a:t>
            </a:r>
          </a:p>
          <a:p>
            <a:r>
              <a:rPr lang="en-US" dirty="0" smtClean="0"/>
              <a:t>If we continue to consume at our current rate, we could eventually reach a point of crisis.  </a:t>
            </a:r>
            <a:endParaRPr lang="en-US" dirty="0"/>
          </a:p>
        </p:txBody>
      </p:sp>
      <p:pic>
        <p:nvPicPr>
          <p:cNvPr id="14" name="Picture 13" descr="Brand 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1963"/>
            <a:ext cx="9144000" cy="598289"/>
          </a:xfrm>
          <a:prstGeom prst="rect">
            <a:avLst/>
          </a:prstGeom>
        </p:spPr>
      </p:pic>
      <p:sp>
        <p:nvSpPr>
          <p:cNvPr id="20" name="TextBox 19"/>
          <p:cNvSpPr txBox="1"/>
          <p:nvPr/>
        </p:nvSpPr>
        <p:spPr>
          <a:xfrm>
            <a:off x="609599" y="5902631"/>
            <a:ext cx="4114159" cy="307777"/>
          </a:xfrm>
          <a:prstGeom prst="rect">
            <a:avLst/>
          </a:prstGeom>
          <a:noFill/>
        </p:spPr>
        <p:txBody>
          <a:bodyPr wrap="square" rtlCol="0">
            <a:spAutoFit/>
          </a:bodyPr>
          <a:lstStyle/>
          <a:p>
            <a:r>
              <a:rPr lang="en-US" sz="1400" i="1" dirty="0" smtClean="0"/>
              <a:t>Source</a:t>
            </a:r>
            <a:r>
              <a:rPr lang="en-US" sz="1400" dirty="0" smtClean="0"/>
              <a:t>: Global Footprint Network</a:t>
            </a:r>
            <a:endParaRPr lang="en-US" sz="1400" dirty="0"/>
          </a:p>
        </p:txBody>
      </p:sp>
      <p:pic>
        <p:nvPicPr>
          <p:cNvPr id="3" name="Picture 2" descr="Number_of_Planet_Scenarios_20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02556"/>
            <a:ext cx="8903324" cy="3884742"/>
          </a:xfrm>
          <a:prstGeom prst="rect">
            <a:avLst/>
          </a:prstGeom>
        </p:spPr>
      </p:pic>
      <p:sp>
        <p:nvSpPr>
          <p:cNvPr id="7" name="TextBox 6"/>
          <p:cNvSpPr txBox="1"/>
          <p:nvPr/>
        </p:nvSpPr>
        <p:spPr>
          <a:xfrm>
            <a:off x="8507742" y="6259711"/>
            <a:ext cx="524746" cy="369332"/>
          </a:xfrm>
          <a:prstGeom prst="rect">
            <a:avLst/>
          </a:prstGeom>
          <a:noFill/>
        </p:spPr>
        <p:txBody>
          <a:bodyPr wrap="square" rtlCol="0">
            <a:spAutoFit/>
          </a:bodyPr>
          <a:lstStyle/>
          <a:p>
            <a:r>
              <a:rPr lang="en-US" dirty="0" smtClean="0"/>
              <a:t>30</a:t>
            </a:r>
            <a:endParaRPr lang="en-US" dirty="0"/>
          </a:p>
        </p:txBody>
      </p:sp>
    </p:spTree>
    <p:extLst>
      <p:ext uri="{BB962C8B-B14F-4D97-AF65-F5344CB8AC3E}">
        <p14:creationId xmlns:p14="http://schemas.microsoft.com/office/powerpoint/2010/main" val="13562013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45774"/>
            <a:ext cx="7165623" cy="771448"/>
          </a:xfrm>
        </p:spPr>
        <p:txBody>
          <a:bodyPr/>
          <a:lstStyle/>
          <a:p>
            <a:r>
              <a:rPr lang="en-US" dirty="0" smtClean="0">
                <a:solidFill>
                  <a:srgbClr val="0000FF"/>
                </a:solidFill>
              </a:rPr>
              <a:t>Food Definitions</a:t>
            </a:r>
            <a:endParaRPr lang="en-US" dirty="0">
              <a:solidFill>
                <a:srgbClr val="0000FF"/>
              </a:solidFill>
            </a:endParaRPr>
          </a:p>
        </p:txBody>
      </p:sp>
      <p:sp>
        <p:nvSpPr>
          <p:cNvPr id="6" name="Content Placeholder 5"/>
          <p:cNvSpPr>
            <a:spLocks noGrp="1"/>
          </p:cNvSpPr>
          <p:nvPr>
            <p:ph idx="1"/>
          </p:nvPr>
        </p:nvSpPr>
        <p:spPr>
          <a:xfrm>
            <a:off x="225778" y="776111"/>
            <a:ext cx="8634197" cy="5350053"/>
          </a:xfrm>
        </p:spPr>
        <p:txBody>
          <a:bodyPr/>
          <a:lstStyle/>
          <a:p>
            <a:pPr marL="0" indent="0">
              <a:buNone/>
            </a:pPr>
            <a:endParaRPr lang="en-US" sz="1600" dirty="0" smtClean="0"/>
          </a:p>
          <a:p>
            <a:pPr marL="0" indent="0">
              <a:buNone/>
            </a:pPr>
            <a:r>
              <a:rPr lang="en-US" dirty="0" smtClean="0"/>
              <a:t> </a:t>
            </a:r>
            <a:endParaRPr lang="en-US" dirty="0"/>
          </a:p>
        </p:txBody>
      </p:sp>
      <p:pic>
        <p:nvPicPr>
          <p:cNvPr id="7" name="Picture 6" descr="Brand 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59711"/>
            <a:ext cx="9144000" cy="598289"/>
          </a:xfrm>
          <a:prstGeom prst="rect">
            <a:avLst/>
          </a:prstGeom>
        </p:spPr>
      </p:pic>
      <p:sp>
        <p:nvSpPr>
          <p:cNvPr id="16" name="TextBox 15"/>
          <p:cNvSpPr txBox="1"/>
          <p:nvPr/>
        </p:nvSpPr>
        <p:spPr>
          <a:xfrm>
            <a:off x="4968949" y="449327"/>
            <a:ext cx="3891026" cy="3016210"/>
          </a:xfrm>
          <a:prstGeom prst="rect">
            <a:avLst/>
          </a:prstGeom>
          <a:noFill/>
        </p:spPr>
        <p:txBody>
          <a:bodyPr wrap="square" rtlCol="0">
            <a:spAutoFit/>
          </a:bodyPr>
          <a:lstStyle/>
          <a:p>
            <a:r>
              <a:rPr lang="en-US" sz="2400" b="1" dirty="0">
                <a:solidFill>
                  <a:srgbClr val="FF0360"/>
                </a:solidFill>
              </a:rPr>
              <a:t>Genetically Modified Organism </a:t>
            </a:r>
            <a:r>
              <a:rPr lang="en-US" sz="2400" b="1" dirty="0" smtClean="0">
                <a:solidFill>
                  <a:srgbClr val="FF0360"/>
                </a:solidFill>
              </a:rPr>
              <a:t>(GMO)</a:t>
            </a:r>
            <a:r>
              <a:rPr lang="en-US" sz="2800" dirty="0" smtClean="0"/>
              <a:t>:</a:t>
            </a:r>
            <a:endParaRPr lang="en-US" sz="2800" dirty="0"/>
          </a:p>
          <a:p>
            <a:r>
              <a:rPr lang="en-US" sz="2400" dirty="0"/>
              <a:t>An organism or microorganism whose genetic material has been altered by means of genetic engineering</a:t>
            </a:r>
            <a:r>
              <a:rPr lang="en-US" dirty="0"/>
              <a:t>.</a:t>
            </a:r>
            <a:r>
              <a:rPr lang="en-US" i="1" dirty="0"/>
              <a:t> </a:t>
            </a:r>
            <a:endParaRPr lang="en-US" i="1" dirty="0" smtClean="0"/>
          </a:p>
          <a:p>
            <a:r>
              <a:rPr lang="en-US" sz="1400" i="1" dirty="0" smtClean="0"/>
              <a:t>Source</a:t>
            </a:r>
            <a:r>
              <a:rPr lang="en-US" sz="1400" dirty="0"/>
              <a:t>: </a:t>
            </a:r>
            <a:r>
              <a:rPr lang="en-US" sz="1400" dirty="0" err="1"/>
              <a:t>Dictionary.com</a:t>
            </a:r>
            <a:endParaRPr lang="en-US" sz="1400" dirty="0"/>
          </a:p>
        </p:txBody>
      </p:sp>
      <p:sp>
        <p:nvSpPr>
          <p:cNvPr id="5" name="TextBox 4"/>
          <p:cNvSpPr txBox="1"/>
          <p:nvPr/>
        </p:nvSpPr>
        <p:spPr>
          <a:xfrm>
            <a:off x="465667" y="917221"/>
            <a:ext cx="3716710" cy="1938992"/>
          </a:xfrm>
          <a:prstGeom prst="rect">
            <a:avLst/>
          </a:prstGeom>
          <a:noFill/>
        </p:spPr>
        <p:txBody>
          <a:bodyPr wrap="square" rtlCol="0">
            <a:spAutoFit/>
          </a:bodyPr>
          <a:lstStyle/>
          <a:p>
            <a:r>
              <a:rPr lang="en-US" sz="3600" dirty="0" smtClean="0">
                <a:solidFill>
                  <a:srgbClr val="CC0099"/>
                </a:solidFill>
              </a:rPr>
              <a:t>Natural</a:t>
            </a:r>
            <a:r>
              <a:rPr lang="en-US" dirty="0" smtClean="0"/>
              <a:t>: </a:t>
            </a:r>
            <a:r>
              <a:rPr lang="en-US" sz="2400" dirty="0" smtClean="0"/>
              <a:t>Food that does not contain added color, artificial flavors, or synthetic substances.</a:t>
            </a:r>
          </a:p>
          <a:p>
            <a:r>
              <a:rPr lang="en-US" sz="1200" i="1" dirty="0" smtClean="0"/>
              <a:t>Source</a:t>
            </a:r>
            <a:r>
              <a:rPr lang="en-US" sz="1200" dirty="0" smtClean="0"/>
              <a:t>: FDA</a:t>
            </a:r>
            <a:endParaRPr lang="en-US" sz="1200" dirty="0"/>
          </a:p>
        </p:txBody>
      </p:sp>
      <p:sp>
        <p:nvSpPr>
          <p:cNvPr id="10" name="TextBox 9"/>
          <p:cNvSpPr txBox="1"/>
          <p:nvPr/>
        </p:nvSpPr>
        <p:spPr>
          <a:xfrm>
            <a:off x="225778" y="3091565"/>
            <a:ext cx="3598333" cy="2308324"/>
          </a:xfrm>
          <a:prstGeom prst="rect">
            <a:avLst/>
          </a:prstGeom>
          <a:noFill/>
        </p:spPr>
        <p:txBody>
          <a:bodyPr wrap="square" rtlCol="0">
            <a:spAutoFit/>
          </a:bodyPr>
          <a:lstStyle/>
          <a:p>
            <a:r>
              <a:rPr lang="en-US" sz="3200" dirty="0" smtClean="0">
                <a:solidFill>
                  <a:srgbClr val="89A0FF"/>
                </a:solidFill>
              </a:rPr>
              <a:t>Organic</a:t>
            </a:r>
            <a:r>
              <a:rPr lang="en-US" sz="2000" dirty="0" smtClean="0"/>
              <a:t>: food produced from a </a:t>
            </a:r>
            <a:r>
              <a:rPr lang="en-US" sz="2000" dirty="0"/>
              <a:t>farming system, which avoids the use of man-made </a:t>
            </a:r>
            <a:r>
              <a:rPr lang="en-US" sz="2000" dirty="0" smtClean="0"/>
              <a:t>fertilizers</a:t>
            </a:r>
            <a:r>
              <a:rPr lang="en-US" sz="2000" dirty="0"/>
              <a:t>, pesticides, growth regulators and livestock feed additives</a:t>
            </a:r>
            <a:r>
              <a:rPr lang="en-US" sz="2000" dirty="0" smtClean="0"/>
              <a:t>.</a:t>
            </a:r>
          </a:p>
          <a:p>
            <a:r>
              <a:rPr lang="en-US" sz="1200" i="1" dirty="0" smtClean="0"/>
              <a:t>Source</a:t>
            </a:r>
            <a:r>
              <a:rPr lang="en-US" sz="1200" dirty="0" smtClean="0"/>
              <a:t>: EUFIC</a:t>
            </a:r>
            <a:endParaRPr lang="en-US" sz="1200" dirty="0"/>
          </a:p>
        </p:txBody>
      </p:sp>
      <p:sp>
        <p:nvSpPr>
          <p:cNvPr id="11" name="TextBox 10"/>
          <p:cNvSpPr txBox="1"/>
          <p:nvPr/>
        </p:nvSpPr>
        <p:spPr>
          <a:xfrm>
            <a:off x="4744974" y="4002506"/>
            <a:ext cx="3284248" cy="1754326"/>
          </a:xfrm>
          <a:prstGeom prst="rect">
            <a:avLst/>
          </a:prstGeom>
          <a:noFill/>
        </p:spPr>
        <p:txBody>
          <a:bodyPr wrap="square" rtlCol="0">
            <a:spAutoFit/>
          </a:bodyPr>
          <a:lstStyle/>
          <a:p>
            <a:r>
              <a:rPr lang="en-US" sz="2400" dirty="0" smtClean="0">
                <a:solidFill>
                  <a:srgbClr val="7B21FF"/>
                </a:solidFill>
              </a:rPr>
              <a:t>Conventional</a:t>
            </a:r>
            <a:r>
              <a:rPr lang="en-US" dirty="0" smtClean="0"/>
              <a:t>: </a:t>
            </a:r>
            <a:r>
              <a:rPr lang="en-US" dirty="0"/>
              <a:t>P</a:t>
            </a:r>
            <a:r>
              <a:rPr lang="en-US" dirty="0" smtClean="0"/>
              <a:t>roduce that is grown conventionally might be sprayed with certain pesticides, fungicides or herbicides as it grows. </a:t>
            </a:r>
          </a:p>
          <a:p>
            <a:r>
              <a:rPr lang="en-US" sz="1200" dirty="0" smtClean="0"/>
              <a:t>Source: </a:t>
            </a:r>
            <a:r>
              <a:rPr lang="en-US" sz="1200" dirty="0" err="1" smtClean="0"/>
              <a:t>nutrition.answers.com</a:t>
            </a:r>
            <a:endParaRPr lang="en-US" sz="1200" dirty="0"/>
          </a:p>
        </p:txBody>
      </p:sp>
      <p:sp>
        <p:nvSpPr>
          <p:cNvPr id="9" name="TextBox 8"/>
          <p:cNvSpPr txBox="1"/>
          <p:nvPr/>
        </p:nvSpPr>
        <p:spPr>
          <a:xfrm>
            <a:off x="8507742" y="6259711"/>
            <a:ext cx="524746" cy="369332"/>
          </a:xfrm>
          <a:prstGeom prst="rect">
            <a:avLst/>
          </a:prstGeom>
          <a:noFill/>
        </p:spPr>
        <p:txBody>
          <a:bodyPr wrap="square" rtlCol="0">
            <a:spAutoFit/>
          </a:bodyPr>
          <a:lstStyle/>
          <a:p>
            <a:r>
              <a:rPr lang="en-US" dirty="0" smtClean="0"/>
              <a:t>31</a:t>
            </a:r>
            <a:endParaRPr lang="en-US" dirty="0"/>
          </a:p>
        </p:txBody>
      </p:sp>
    </p:spTree>
    <p:extLst>
      <p:ext uri="{BB962C8B-B14F-4D97-AF65-F5344CB8AC3E}">
        <p14:creationId xmlns:p14="http://schemas.microsoft.com/office/powerpoint/2010/main" val="20792820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932" y="200378"/>
            <a:ext cx="7242258" cy="1320800"/>
          </a:xfrm>
        </p:spPr>
        <p:txBody>
          <a:bodyPr/>
          <a:lstStyle/>
          <a:p>
            <a:r>
              <a:rPr lang="en-US" dirty="0" smtClean="0">
                <a:solidFill>
                  <a:srgbClr val="0000FF"/>
                </a:solidFill>
              </a:rPr>
              <a:t>Organic benefits Vs. Natural </a:t>
            </a:r>
            <a:endParaRPr lang="en-US" dirty="0">
              <a:solidFill>
                <a:srgbClr val="0000FF"/>
              </a:solidFill>
            </a:endParaRPr>
          </a:p>
        </p:txBody>
      </p:sp>
      <p:pic>
        <p:nvPicPr>
          <p:cNvPr id="4" name="Content Placeholder 3"/>
          <p:cNvPicPr>
            <a:picLocks noGrp="1" noChangeAspect="1"/>
          </p:cNvPicPr>
          <p:nvPr>
            <p:ph idx="1"/>
          </p:nvPr>
        </p:nvPicPr>
        <p:blipFill>
          <a:blip r:embed="rId3"/>
          <a:srcRect l="3325" r="3325"/>
          <a:stretch>
            <a:fillRect/>
          </a:stretch>
        </p:blipFill>
        <p:spPr>
          <a:xfrm>
            <a:off x="0" y="733779"/>
            <a:ext cx="8579556" cy="5455744"/>
          </a:xfrm>
        </p:spPr>
      </p:pic>
      <p:sp>
        <p:nvSpPr>
          <p:cNvPr id="5" name="TextBox 4"/>
          <p:cNvSpPr txBox="1"/>
          <p:nvPr/>
        </p:nvSpPr>
        <p:spPr>
          <a:xfrm>
            <a:off x="5778860" y="6189523"/>
            <a:ext cx="3365140" cy="369332"/>
          </a:xfrm>
          <a:prstGeom prst="rect">
            <a:avLst/>
          </a:prstGeom>
          <a:noFill/>
        </p:spPr>
        <p:txBody>
          <a:bodyPr wrap="square" rtlCol="0">
            <a:spAutoFit/>
          </a:bodyPr>
          <a:lstStyle/>
          <a:p>
            <a:r>
              <a:rPr lang="en-US" dirty="0" err="1" smtClean="0"/>
              <a:t>Source:USDA</a:t>
            </a:r>
            <a:endParaRPr lang="en-US" dirty="0"/>
          </a:p>
        </p:txBody>
      </p:sp>
      <p:pic>
        <p:nvPicPr>
          <p:cNvPr id="6" name="Picture 5" descr="Brand 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58855"/>
            <a:ext cx="9144000" cy="598289"/>
          </a:xfrm>
          <a:prstGeom prst="rect">
            <a:avLst/>
          </a:prstGeom>
        </p:spPr>
      </p:pic>
      <p:sp>
        <p:nvSpPr>
          <p:cNvPr id="7" name="TextBox 6"/>
          <p:cNvSpPr txBox="1"/>
          <p:nvPr/>
        </p:nvSpPr>
        <p:spPr>
          <a:xfrm>
            <a:off x="8579556" y="6525998"/>
            <a:ext cx="524746" cy="369332"/>
          </a:xfrm>
          <a:prstGeom prst="rect">
            <a:avLst/>
          </a:prstGeom>
          <a:noFill/>
        </p:spPr>
        <p:txBody>
          <a:bodyPr wrap="square" rtlCol="0">
            <a:spAutoFit/>
          </a:bodyPr>
          <a:lstStyle/>
          <a:p>
            <a:r>
              <a:rPr lang="en-US" dirty="0" smtClean="0"/>
              <a:t>32</a:t>
            </a:r>
            <a:endParaRPr lang="en-US" dirty="0"/>
          </a:p>
        </p:txBody>
      </p:sp>
    </p:spTree>
    <p:extLst>
      <p:ext uri="{BB962C8B-B14F-4D97-AF65-F5344CB8AC3E}">
        <p14:creationId xmlns:p14="http://schemas.microsoft.com/office/powerpoint/2010/main" val="38414993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96541" y="832383"/>
            <a:ext cx="8591663" cy="4364520"/>
          </a:xfrm>
          <a:prstGeom prst="rect">
            <a:avLst/>
          </a:prstGeom>
        </p:spPr>
      </p:pic>
      <p:sp>
        <p:nvSpPr>
          <p:cNvPr id="12" name="TextBox 11"/>
          <p:cNvSpPr txBox="1"/>
          <p:nvPr/>
        </p:nvSpPr>
        <p:spPr>
          <a:xfrm>
            <a:off x="7194419" y="6037541"/>
            <a:ext cx="1265866" cy="276999"/>
          </a:xfrm>
          <a:prstGeom prst="rect">
            <a:avLst/>
          </a:prstGeom>
          <a:noFill/>
        </p:spPr>
        <p:txBody>
          <a:bodyPr wrap="none" rtlCol="0">
            <a:spAutoFit/>
          </a:bodyPr>
          <a:lstStyle/>
          <a:p>
            <a:r>
              <a:rPr lang="en-US" sz="1200" dirty="0" smtClean="0"/>
              <a:t>Source: U Texas</a:t>
            </a:r>
            <a:endParaRPr lang="en-US" sz="1200" dirty="0"/>
          </a:p>
        </p:txBody>
      </p:sp>
      <p:sp>
        <p:nvSpPr>
          <p:cNvPr id="13" name="TextBox 12"/>
          <p:cNvSpPr txBox="1"/>
          <p:nvPr/>
        </p:nvSpPr>
        <p:spPr>
          <a:xfrm>
            <a:off x="296541" y="5391210"/>
            <a:ext cx="8656261" cy="646331"/>
          </a:xfrm>
          <a:prstGeom prst="rect">
            <a:avLst/>
          </a:prstGeom>
          <a:solidFill>
            <a:srgbClr val="89A0FF"/>
          </a:solidFill>
        </p:spPr>
        <p:txBody>
          <a:bodyPr wrap="none" rtlCol="0">
            <a:spAutoFit/>
          </a:bodyPr>
          <a:lstStyle/>
          <a:p>
            <a:pPr marL="285750" indent="-285750">
              <a:buFont typeface="Arial"/>
              <a:buChar char="•"/>
            </a:pPr>
            <a:r>
              <a:rPr lang="en-US" dirty="0" smtClean="0"/>
              <a:t>Unless Organic food prices begin to resemble the prices of conventional items,</a:t>
            </a:r>
            <a:br>
              <a:rPr lang="en-US" dirty="0" smtClean="0"/>
            </a:br>
            <a:r>
              <a:rPr lang="en-US" dirty="0" smtClean="0"/>
              <a:t>consumers will choose the cheaper option even if it has negative externalities.  </a:t>
            </a:r>
            <a:endParaRPr lang="en-US" dirty="0"/>
          </a:p>
        </p:txBody>
      </p:sp>
      <p:pic>
        <p:nvPicPr>
          <p:cNvPr id="14" name="Picture 13" descr="Brand 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71963"/>
            <a:ext cx="9144000" cy="598289"/>
          </a:xfrm>
          <a:prstGeom prst="rect">
            <a:avLst/>
          </a:prstGeom>
        </p:spPr>
      </p:pic>
      <p:sp>
        <p:nvSpPr>
          <p:cNvPr id="15" name="TextBox 14"/>
          <p:cNvSpPr txBox="1"/>
          <p:nvPr/>
        </p:nvSpPr>
        <p:spPr>
          <a:xfrm>
            <a:off x="296541" y="342496"/>
            <a:ext cx="8960556" cy="461665"/>
          </a:xfrm>
          <a:prstGeom prst="rect">
            <a:avLst/>
          </a:prstGeom>
          <a:noFill/>
        </p:spPr>
        <p:txBody>
          <a:bodyPr wrap="square" rtlCol="0">
            <a:spAutoFit/>
          </a:bodyPr>
          <a:lstStyle/>
          <a:p>
            <a:r>
              <a:rPr lang="en-US" sz="2400" b="1" dirty="0" smtClean="0">
                <a:solidFill>
                  <a:srgbClr val="0000FF"/>
                </a:solidFill>
              </a:rPr>
              <a:t>Organic vs. Conventional: Price Discrepancy at the store</a:t>
            </a:r>
            <a:endParaRPr lang="en-US" sz="2400" b="1" dirty="0">
              <a:solidFill>
                <a:srgbClr val="0000FF"/>
              </a:solidFill>
            </a:endParaRPr>
          </a:p>
        </p:txBody>
      </p:sp>
      <p:sp>
        <p:nvSpPr>
          <p:cNvPr id="7" name="TextBox 6"/>
          <p:cNvSpPr txBox="1"/>
          <p:nvPr/>
        </p:nvSpPr>
        <p:spPr>
          <a:xfrm>
            <a:off x="8507742" y="6259711"/>
            <a:ext cx="524746" cy="369332"/>
          </a:xfrm>
          <a:prstGeom prst="rect">
            <a:avLst/>
          </a:prstGeom>
          <a:noFill/>
        </p:spPr>
        <p:txBody>
          <a:bodyPr wrap="square" rtlCol="0">
            <a:spAutoFit/>
          </a:bodyPr>
          <a:lstStyle/>
          <a:p>
            <a:r>
              <a:rPr lang="en-US" dirty="0" smtClean="0"/>
              <a:t>33</a:t>
            </a:r>
            <a:endParaRPr lang="en-US" dirty="0"/>
          </a:p>
        </p:txBody>
      </p:sp>
    </p:spTree>
    <p:extLst>
      <p:ext uri="{BB962C8B-B14F-4D97-AF65-F5344CB8AC3E}">
        <p14:creationId xmlns:p14="http://schemas.microsoft.com/office/powerpoint/2010/main" val="30512898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37296"/>
          </a:xfrm>
        </p:spPr>
        <p:txBody>
          <a:bodyPr/>
          <a:lstStyle/>
          <a:p>
            <a:r>
              <a:rPr lang="en-US" dirty="0" smtClean="0">
                <a:solidFill>
                  <a:srgbClr val="0000FF"/>
                </a:solidFill>
              </a:rPr>
              <a:t>GMO Consumption</a:t>
            </a:r>
            <a:endParaRPr lang="en-US" dirty="0">
              <a:solidFill>
                <a:srgbClr val="0000FF"/>
              </a:solidFill>
            </a:endParaRPr>
          </a:p>
        </p:txBody>
      </p:sp>
      <p:sp>
        <p:nvSpPr>
          <p:cNvPr id="3" name="Content Placeholder 2"/>
          <p:cNvSpPr>
            <a:spLocks noGrp="1"/>
          </p:cNvSpPr>
          <p:nvPr>
            <p:ph idx="1"/>
          </p:nvPr>
        </p:nvSpPr>
        <p:spPr>
          <a:xfrm>
            <a:off x="0" y="1417638"/>
            <a:ext cx="8686800" cy="4708525"/>
          </a:xfrm>
        </p:spPr>
        <p:txBody>
          <a:bodyPr/>
          <a:lstStyle/>
          <a:p>
            <a:endParaRPr lang="en-US" dirty="0"/>
          </a:p>
        </p:txBody>
      </p:sp>
      <p:pic>
        <p:nvPicPr>
          <p:cNvPr id="4" name="Picture 3" descr="Brand 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55058"/>
            <a:ext cx="9144000" cy="598289"/>
          </a:xfrm>
          <a:prstGeom prst="rect">
            <a:avLst/>
          </a:prstGeom>
        </p:spPr>
      </p:pic>
      <p:pic>
        <p:nvPicPr>
          <p:cNvPr id="5" name="Picture 4" descr="GMO-Sta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7297"/>
            <a:ext cx="8686800" cy="4237898"/>
          </a:xfrm>
          <a:prstGeom prst="rect">
            <a:avLst/>
          </a:prstGeom>
        </p:spPr>
      </p:pic>
      <p:sp>
        <p:nvSpPr>
          <p:cNvPr id="7" name="TextBox 6"/>
          <p:cNvSpPr txBox="1"/>
          <p:nvPr/>
        </p:nvSpPr>
        <p:spPr>
          <a:xfrm>
            <a:off x="4949283" y="5275193"/>
            <a:ext cx="2826415" cy="369332"/>
          </a:xfrm>
          <a:prstGeom prst="rect">
            <a:avLst/>
          </a:prstGeom>
          <a:noFill/>
        </p:spPr>
        <p:txBody>
          <a:bodyPr wrap="none" rtlCol="0">
            <a:spAutoFit/>
          </a:bodyPr>
          <a:lstStyle/>
          <a:p>
            <a:r>
              <a:rPr lang="en-US" dirty="0" smtClean="0"/>
              <a:t>Source: John F. Reed Library</a:t>
            </a:r>
            <a:endParaRPr lang="en-US" dirty="0"/>
          </a:p>
        </p:txBody>
      </p:sp>
      <p:sp>
        <p:nvSpPr>
          <p:cNvPr id="9" name="TextBox 8"/>
          <p:cNvSpPr txBox="1"/>
          <p:nvPr/>
        </p:nvSpPr>
        <p:spPr>
          <a:xfrm>
            <a:off x="8507742" y="6259711"/>
            <a:ext cx="524746" cy="369332"/>
          </a:xfrm>
          <a:prstGeom prst="rect">
            <a:avLst/>
          </a:prstGeom>
          <a:noFill/>
        </p:spPr>
        <p:txBody>
          <a:bodyPr wrap="square" rtlCol="0">
            <a:spAutoFit/>
          </a:bodyPr>
          <a:lstStyle/>
          <a:p>
            <a:r>
              <a:rPr lang="en-US" dirty="0" smtClean="0"/>
              <a:t>34</a:t>
            </a:r>
            <a:endParaRPr lang="en-US" dirty="0"/>
          </a:p>
        </p:txBody>
      </p:sp>
    </p:spTree>
    <p:extLst>
      <p:ext uri="{BB962C8B-B14F-4D97-AF65-F5344CB8AC3E}">
        <p14:creationId xmlns:p14="http://schemas.microsoft.com/office/powerpoint/2010/main" val="9328698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358" y="55498"/>
            <a:ext cx="3143105" cy="2057400"/>
          </a:xfrm>
          <a:prstGeom prst="rect">
            <a:avLst/>
          </a:prstGeom>
        </p:spPr>
      </p:pic>
      <p:sp>
        <p:nvSpPr>
          <p:cNvPr id="2" name="Title 1"/>
          <p:cNvSpPr>
            <a:spLocks noGrp="1"/>
          </p:cNvSpPr>
          <p:nvPr>
            <p:ph type="title"/>
          </p:nvPr>
        </p:nvSpPr>
        <p:spPr>
          <a:xfrm>
            <a:off x="609599" y="-33181"/>
            <a:ext cx="6347713" cy="756872"/>
          </a:xfrm>
        </p:spPr>
        <p:txBody>
          <a:bodyPr>
            <a:normAutofit fontScale="90000"/>
          </a:bodyPr>
          <a:lstStyle/>
          <a:p>
            <a:r>
              <a:rPr lang="en-US" sz="4400" dirty="0" smtClean="0">
                <a:solidFill>
                  <a:srgbClr val="0000FF"/>
                </a:solidFill>
              </a:rPr>
              <a:t>Using GMOs</a:t>
            </a:r>
            <a:endParaRPr lang="en-US" sz="4400" dirty="0">
              <a:solidFill>
                <a:srgbClr val="0000FF"/>
              </a:solidFill>
            </a:endParaRPr>
          </a:p>
        </p:txBody>
      </p:sp>
      <p:sp>
        <p:nvSpPr>
          <p:cNvPr id="3" name="Content Placeholder 2"/>
          <p:cNvSpPr>
            <a:spLocks noGrp="1"/>
          </p:cNvSpPr>
          <p:nvPr>
            <p:ph idx="1"/>
          </p:nvPr>
        </p:nvSpPr>
        <p:spPr>
          <a:xfrm>
            <a:off x="0" y="723692"/>
            <a:ext cx="6451522" cy="5402472"/>
          </a:xfrm>
        </p:spPr>
        <p:txBody>
          <a:bodyPr>
            <a:normAutofit fontScale="25000" lnSpcReduction="20000"/>
          </a:bodyPr>
          <a:lstStyle/>
          <a:p>
            <a:pPr marL="0" indent="0">
              <a:buNone/>
            </a:pPr>
            <a:r>
              <a:rPr lang="en-US" sz="14400" dirty="0" smtClean="0">
                <a:solidFill>
                  <a:srgbClr val="FF6600"/>
                </a:solidFill>
              </a:rPr>
              <a:t>Pros: </a:t>
            </a:r>
          </a:p>
          <a:p>
            <a:r>
              <a:rPr lang="en-US" sz="9600" dirty="0" smtClean="0"/>
              <a:t>Crops are designed to be disease, drought and insect resistant</a:t>
            </a:r>
          </a:p>
          <a:p>
            <a:r>
              <a:rPr lang="en-US" sz="9600" dirty="0" smtClean="0"/>
              <a:t>Produce larger and more attractive produce</a:t>
            </a:r>
          </a:p>
          <a:p>
            <a:r>
              <a:rPr lang="en-US" sz="9600" dirty="0" smtClean="0"/>
              <a:t>Add nutrients to common foods for more value</a:t>
            </a:r>
          </a:p>
          <a:p>
            <a:r>
              <a:rPr lang="en-US" sz="9600" dirty="0" smtClean="0"/>
              <a:t>Reduce allergies for crops</a:t>
            </a:r>
          </a:p>
          <a:p>
            <a:r>
              <a:rPr lang="en-US" sz="9600" dirty="0" smtClean="0"/>
              <a:t>Create higher crop yields to feed more people</a:t>
            </a:r>
          </a:p>
          <a:p>
            <a:r>
              <a:rPr lang="en-US" sz="9600" dirty="0" smtClean="0"/>
              <a:t>Requires less tilling to remove weeds, improving the quality of the soil</a:t>
            </a:r>
          </a:p>
          <a:p>
            <a:endParaRPr lang="en-US" sz="4000" dirty="0" smtClean="0"/>
          </a:p>
          <a:p>
            <a:pPr marL="0" indent="0">
              <a:buNone/>
            </a:pPr>
            <a:endParaRPr lang="en-US" sz="1600" dirty="0" smtClean="0"/>
          </a:p>
          <a:p>
            <a:endParaRPr lang="en-US" sz="1600" dirty="0" smtClean="0"/>
          </a:p>
          <a:p>
            <a:pPr marL="0" indent="0">
              <a:buNone/>
            </a:pPr>
            <a:r>
              <a:rPr lang="en-US" sz="4800" i="1" dirty="0" smtClean="0"/>
              <a:t>Source</a:t>
            </a:r>
            <a:r>
              <a:rPr lang="en-US" sz="4800" dirty="0" smtClean="0"/>
              <a:t>: </a:t>
            </a:r>
            <a:r>
              <a:rPr lang="en-US" sz="4800" dirty="0" err="1" smtClean="0"/>
              <a:t>classes.soe.ucsc.edu</a:t>
            </a:r>
            <a:r>
              <a:rPr lang="en-US" sz="4800" dirty="0" smtClean="0"/>
              <a:t> </a:t>
            </a:r>
            <a:r>
              <a:rPr lang="en-US" sz="4800" i="1" dirty="0" smtClean="0"/>
              <a:t> Source</a:t>
            </a:r>
            <a:r>
              <a:rPr lang="en-US" sz="4800" dirty="0" smtClean="0"/>
              <a:t>: </a:t>
            </a:r>
            <a:r>
              <a:rPr lang="en-US" sz="4800" dirty="0" err="1" smtClean="0"/>
              <a:t>newportnaturalhealth.com</a:t>
            </a:r>
            <a:endParaRPr lang="en-US" sz="4800" dirty="0" smtClean="0"/>
          </a:p>
          <a:p>
            <a:pPr marL="0" indent="0">
              <a:buNone/>
            </a:pPr>
            <a:endParaRPr lang="en-US" sz="3000" dirty="0"/>
          </a:p>
        </p:txBody>
      </p:sp>
      <p:pic>
        <p:nvPicPr>
          <p:cNvPr id="4" name="Picture 3" descr="Brand 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9711"/>
            <a:ext cx="9144000" cy="598289"/>
          </a:xfrm>
          <a:prstGeom prst="rect">
            <a:avLst/>
          </a:prstGeom>
        </p:spPr>
      </p:pic>
      <p:sp>
        <p:nvSpPr>
          <p:cNvPr id="7" name="TextBox 6"/>
          <p:cNvSpPr txBox="1"/>
          <p:nvPr/>
        </p:nvSpPr>
        <p:spPr>
          <a:xfrm>
            <a:off x="6451522" y="2112898"/>
            <a:ext cx="3143107" cy="276999"/>
          </a:xfrm>
          <a:prstGeom prst="rect">
            <a:avLst/>
          </a:prstGeom>
          <a:noFill/>
        </p:spPr>
        <p:txBody>
          <a:bodyPr wrap="square" rtlCol="0">
            <a:spAutoFit/>
          </a:bodyPr>
          <a:lstStyle/>
          <a:p>
            <a:r>
              <a:rPr lang="en-US" sz="1200" i="1" dirty="0" smtClean="0"/>
              <a:t>Photo</a:t>
            </a:r>
            <a:r>
              <a:rPr lang="en-US" sz="1200" dirty="0" smtClean="0"/>
              <a:t>: Olive Oil Times</a:t>
            </a:r>
            <a:endParaRPr lang="en-US" sz="1200" dirty="0"/>
          </a:p>
        </p:txBody>
      </p:sp>
      <p:sp>
        <p:nvSpPr>
          <p:cNvPr id="8" name="TextBox 7"/>
          <p:cNvSpPr txBox="1"/>
          <p:nvPr/>
        </p:nvSpPr>
        <p:spPr>
          <a:xfrm>
            <a:off x="8507742" y="6259711"/>
            <a:ext cx="524746" cy="369332"/>
          </a:xfrm>
          <a:prstGeom prst="rect">
            <a:avLst/>
          </a:prstGeom>
          <a:noFill/>
        </p:spPr>
        <p:txBody>
          <a:bodyPr wrap="square" rtlCol="0">
            <a:spAutoFit/>
          </a:bodyPr>
          <a:lstStyle/>
          <a:p>
            <a:r>
              <a:rPr lang="en-US" dirty="0" smtClean="0"/>
              <a:t>35</a:t>
            </a:r>
            <a:endParaRPr lang="en-US" dirty="0"/>
          </a:p>
        </p:txBody>
      </p:sp>
    </p:spTree>
    <p:extLst>
      <p:ext uri="{BB962C8B-B14F-4D97-AF65-F5344CB8AC3E}">
        <p14:creationId xmlns:p14="http://schemas.microsoft.com/office/powerpoint/2010/main" val="42469222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27273"/>
            <a:ext cx="6347713" cy="1320800"/>
          </a:xfrm>
        </p:spPr>
        <p:txBody>
          <a:bodyPr>
            <a:normAutofit/>
          </a:bodyPr>
          <a:lstStyle/>
          <a:p>
            <a:r>
              <a:rPr lang="en-US" sz="4800" dirty="0">
                <a:solidFill>
                  <a:srgbClr val="0000FF"/>
                </a:solidFill>
              </a:rPr>
              <a:t>Using GMOs</a:t>
            </a:r>
          </a:p>
        </p:txBody>
      </p:sp>
      <p:sp>
        <p:nvSpPr>
          <p:cNvPr id="3" name="Content Placeholder 2"/>
          <p:cNvSpPr>
            <a:spLocks noGrp="1"/>
          </p:cNvSpPr>
          <p:nvPr>
            <p:ph idx="1"/>
          </p:nvPr>
        </p:nvSpPr>
        <p:spPr>
          <a:xfrm>
            <a:off x="609599" y="1070534"/>
            <a:ext cx="7665576" cy="4983133"/>
          </a:xfrm>
        </p:spPr>
        <p:txBody>
          <a:bodyPr>
            <a:normAutofit lnSpcReduction="10000"/>
          </a:bodyPr>
          <a:lstStyle/>
          <a:p>
            <a:pPr marL="0" indent="0">
              <a:buNone/>
            </a:pPr>
            <a:r>
              <a:rPr lang="en-US" sz="2800" b="1" dirty="0">
                <a:solidFill>
                  <a:srgbClr val="FF0000"/>
                </a:solidFill>
              </a:rPr>
              <a:t>Cons:</a:t>
            </a:r>
          </a:p>
          <a:p>
            <a:r>
              <a:rPr lang="en-US" sz="2400" dirty="0"/>
              <a:t>Increases the use of pesticides and herbicides</a:t>
            </a:r>
          </a:p>
          <a:p>
            <a:r>
              <a:rPr lang="en-US" sz="2400" dirty="0"/>
              <a:t>Cross pollination that can infect other plants leading to the creation of superweeds that are herbicide or insecticide resistant such as glyphosphate, a common GMO herbicide.</a:t>
            </a:r>
          </a:p>
          <a:p>
            <a:r>
              <a:rPr lang="en-US" sz="2400" dirty="0"/>
              <a:t>A human population that is consuming an insecticide, a bacterial toxin called Bacillus Thuringiensis (BT) by eating the GMOs that contain them</a:t>
            </a:r>
          </a:p>
          <a:p>
            <a:r>
              <a:rPr lang="en-US" sz="2400" dirty="0"/>
              <a:t>Disappointing crop yields and doubt over the environmental benefits of reduced tilling</a:t>
            </a:r>
          </a:p>
          <a:p>
            <a:pPr marL="0" indent="0">
              <a:buNone/>
            </a:pPr>
            <a:endParaRPr lang="en-US" dirty="0" smtClean="0"/>
          </a:p>
          <a:p>
            <a:pPr marL="0" indent="0">
              <a:buNone/>
            </a:pPr>
            <a:endParaRPr lang="en-US" dirty="0"/>
          </a:p>
        </p:txBody>
      </p:sp>
      <p:sp>
        <p:nvSpPr>
          <p:cNvPr id="4" name="Rectangle 3"/>
          <p:cNvSpPr/>
          <p:nvPr/>
        </p:nvSpPr>
        <p:spPr>
          <a:xfrm>
            <a:off x="719150" y="5887931"/>
            <a:ext cx="6139384" cy="584776"/>
          </a:xfrm>
          <a:prstGeom prst="rect">
            <a:avLst/>
          </a:prstGeom>
        </p:spPr>
        <p:txBody>
          <a:bodyPr wrap="square">
            <a:spAutoFit/>
          </a:bodyPr>
          <a:lstStyle/>
          <a:p>
            <a:r>
              <a:rPr lang="en-US" sz="1600" i="1" dirty="0"/>
              <a:t>Source</a:t>
            </a:r>
            <a:r>
              <a:rPr lang="en-US" sz="1600" dirty="0"/>
              <a:t>: </a:t>
            </a:r>
            <a:r>
              <a:rPr lang="en-US" sz="1600" dirty="0" err="1"/>
              <a:t>classes.soe.ucsb.edu</a:t>
            </a:r>
            <a:r>
              <a:rPr lang="en-US" sz="1600" dirty="0"/>
              <a:t> </a:t>
            </a:r>
            <a:r>
              <a:rPr lang="en-US" sz="1600" i="1" dirty="0"/>
              <a:t> </a:t>
            </a:r>
            <a:endParaRPr lang="en-US" sz="1600" i="1" dirty="0" smtClean="0"/>
          </a:p>
          <a:p>
            <a:r>
              <a:rPr lang="en-US" sz="1600" i="1" dirty="0" smtClean="0"/>
              <a:t>Source</a:t>
            </a:r>
            <a:r>
              <a:rPr lang="en-US" sz="1600" dirty="0"/>
              <a:t>: </a:t>
            </a:r>
            <a:r>
              <a:rPr lang="en-US" sz="1600" dirty="0" err="1"/>
              <a:t>newportnaturalhealth.com</a:t>
            </a:r>
            <a:endParaRPr lang="en-US" sz="1600" dirty="0"/>
          </a:p>
        </p:txBody>
      </p:sp>
      <p:pic>
        <p:nvPicPr>
          <p:cNvPr id="5" name="Picture 4" descr="Brand 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91587"/>
            <a:ext cx="9144000" cy="598289"/>
          </a:xfrm>
          <a:prstGeom prst="rect">
            <a:avLst/>
          </a:prstGeom>
        </p:spPr>
      </p:pic>
      <p:sp>
        <p:nvSpPr>
          <p:cNvPr id="6" name="TextBox 5"/>
          <p:cNvSpPr txBox="1"/>
          <p:nvPr/>
        </p:nvSpPr>
        <p:spPr>
          <a:xfrm>
            <a:off x="8619254" y="6391587"/>
            <a:ext cx="524746" cy="369332"/>
          </a:xfrm>
          <a:prstGeom prst="rect">
            <a:avLst/>
          </a:prstGeom>
          <a:noFill/>
        </p:spPr>
        <p:txBody>
          <a:bodyPr wrap="square" rtlCol="0">
            <a:spAutoFit/>
          </a:bodyPr>
          <a:lstStyle/>
          <a:p>
            <a:r>
              <a:rPr lang="en-US" dirty="0" smtClean="0"/>
              <a:t>36</a:t>
            </a:r>
            <a:endParaRPr lang="en-US" dirty="0"/>
          </a:p>
        </p:txBody>
      </p:sp>
    </p:spTree>
    <p:extLst>
      <p:ext uri="{BB962C8B-B14F-4D97-AF65-F5344CB8AC3E}">
        <p14:creationId xmlns:p14="http://schemas.microsoft.com/office/powerpoint/2010/main" val="40969883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0892" y="1930400"/>
            <a:ext cx="8923108" cy="4547784"/>
          </a:xfrm>
        </p:spPr>
        <p:txBody>
          <a:bodyPr>
            <a:normAutofit fontScale="70000" lnSpcReduction="20000"/>
          </a:bodyPr>
          <a:lstStyle/>
          <a:p>
            <a:pPr marL="0" indent="0">
              <a:buNone/>
            </a:pPr>
            <a:r>
              <a:rPr lang="en-US" sz="5100" dirty="0" smtClean="0">
                <a:solidFill>
                  <a:srgbClr val="0070C0"/>
                </a:solidFill>
              </a:rPr>
              <a:t>Pros:</a:t>
            </a:r>
          </a:p>
          <a:p>
            <a:r>
              <a:rPr lang="en-US" sz="3600" dirty="0" smtClean="0"/>
              <a:t>25% of Americans choose organic food each week.</a:t>
            </a:r>
          </a:p>
          <a:p>
            <a:r>
              <a:rPr lang="en-US" sz="3600" dirty="0" smtClean="0"/>
              <a:t>They are free of synthetic chemical hormones and pesticides. </a:t>
            </a:r>
          </a:p>
          <a:p>
            <a:r>
              <a:rPr lang="en-US" sz="3600" dirty="0" smtClean="0"/>
              <a:t>They are grown naturally and have no artificial flavoring.</a:t>
            </a:r>
          </a:p>
          <a:p>
            <a:pPr marL="0" indent="0">
              <a:buNone/>
            </a:pPr>
            <a:endParaRPr lang="en-US" dirty="0"/>
          </a:p>
          <a:p>
            <a:pPr marL="0" indent="0">
              <a:buNone/>
            </a:pPr>
            <a:endParaRPr lang="en-US" sz="1600" i="1" dirty="0" smtClean="0"/>
          </a:p>
          <a:p>
            <a:pPr marL="0" indent="0">
              <a:buNone/>
            </a:pPr>
            <a:endParaRPr lang="en-US" sz="1600" i="1" dirty="0"/>
          </a:p>
          <a:p>
            <a:pPr marL="0" indent="0">
              <a:buNone/>
            </a:pPr>
            <a:endParaRPr lang="en-US" sz="1600" i="1" dirty="0" smtClean="0"/>
          </a:p>
          <a:p>
            <a:pPr marL="0" indent="0">
              <a:buNone/>
            </a:pPr>
            <a:endParaRPr lang="en-US" sz="1600" i="1" dirty="0"/>
          </a:p>
          <a:p>
            <a:pPr marL="0" indent="0">
              <a:buNone/>
            </a:pPr>
            <a:endParaRPr lang="en-US" sz="1600" i="1" dirty="0" smtClean="0"/>
          </a:p>
          <a:p>
            <a:pPr marL="0" indent="0">
              <a:buNone/>
            </a:pPr>
            <a:r>
              <a:rPr lang="en-US" sz="1600" i="1" dirty="0" smtClean="0"/>
              <a:t>Source</a:t>
            </a:r>
            <a:r>
              <a:rPr lang="en-US" sz="1600" dirty="0"/>
              <a:t>: </a:t>
            </a:r>
            <a:r>
              <a:rPr lang="en-US" sz="1600" dirty="0" err="1"/>
              <a:t>classes.soe.ucsb.edu</a:t>
            </a:r>
            <a:r>
              <a:rPr lang="en-US" sz="1600" dirty="0"/>
              <a:t> </a:t>
            </a:r>
            <a:r>
              <a:rPr lang="en-US" sz="1600" i="1" dirty="0"/>
              <a:t> Source</a:t>
            </a:r>
            <a:r>
              <a:rPr lang="en-US" sz="1600" dirty="0"/>
              <a:t>: </a:t>
            </a:r>
            <a:r>
              <a:rPr lang="en-US" sz="1600" dirty="0" err="1"/>
              <a:t>newportnaturalhealth.com</a:t>
            </a:r>
            <a:endParaRPr lang="en-US" sz="1600" dirty="0"/>
          </a:p>
          <a:p>
            <a:pPr marL="0" indent="0">
              <a:buNone/>
            </a:pPr>
            <a:endParaRPr lang="en-US" sz="1600" dirty="0"/>
          </a:p>
          <a:p>
            <a:pPr marL="0" indent="0">
              <a:buNone/>
            </a:pPr>
            <a:endParaRPr lang="en-US" sz="1600" dirty="0" smtClean="0"/>
          </a:p>
          <a:p>
            <a:pPr marL="0" indent="0">
              <a:buNone/>
            </a:pPr>
            <a:endParaRPr lang="en-US" sz="1600" dirty="0" smtClean="0"/>
          </a:p>
          <a:p>
            <a:endParaRPr lang="en-US" sz="1600" dirty="0" smtClean="0"/>
          </a:p>
          <a:p>
            <a:endParaRPr lang="en-US" dirty="0"/>
          </a:p>
        </p:txBody>
      </p:sp>
      <p:pic>
        <p:nvPicPr>
          <p:cNvPr id="4" name="Picture 3" descr="Brand 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9711"/>
            <a:ext cx="9144000" cy="598289"/>
          </a:xfrm>
          <a:prstGeom prst="rect">
            <a:avLst/>
          </a:prstGeom>
        </p:spPr>
      </p:pic>
      <p:pic>
        <p:nvPicPr>
          <p:cNvPr id="5" name="Picture 4" descr="organic-1-650x18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930400"/>
          </a:xfrm>
          <a:prstGeom prst="rect">
            <a:avLst/>
          </a:prstGeom>
        </p:spPr>
      </p:pic>
      <p:pic>
        <p:nvPicPr>
          <p:cNvPr id="7" name="Picture 6" descr="organi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8377" y="4110021"/>
            <a:ext cx="3171467" cy="2149690"/>
          </a:xfrm>
          <a:prstGeom prst="rect">
            <a:avLst/>
          </a:prstGeom>
        </p:spPr>
      </p:pic>
      <p:sp>
        <p:nvSpPr>
          <p:cNvPr id="8" name="TextBox 7"/>
          <p:cNvSpPr txBox="1"/>
          <p:nvPr/>
        </p:nvSpPr>
        <p:spPr>
          <a:xfrm>
            <a:off x="8507742" y="6259711"/>
            <a:ext cx="524746" cy="369332"/>
          </a:xfrm>
          <a:prstGeom prst="rect">
            <a:avLst/>
          </a:prstGeom>
          <a:noFill/>
        </p:spPr>
        <p:txBody>
          <a:bodyPr wrap="square" rtlCol="0">
            <a:spAutoFit/>
          </a:bodyPr>
          <a:lstStyle/>
          <a:p>
            <a:r>
              <a:rPr lang="en-US" dirty="0" smtClean="0"/>
              <a:t>37</a:t>
            </a:r>
            <a:endParaRPr lang="en-US" dirty="0"/>
          </a:p>
        </p:txBody>
      </p:sp>
    </p:spTree>
    <p:extLst>
      <p:ext uri="{BB962C8B-B14F-4D97-AF65-F5344CB8AC3E}">
        <p14:creationId xmlns:p14="http://schemas.microsoft.com/office/powerpoint/2010/main" val="15612395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701237"/>
          </a:xfrm>
        </p:spPr>
        <p:txBody>
          <a:bodyPr/>
          <a:lstStyle/>
          <a:p>
            <a:endParaRPr lang="en-US" dirty="0"/>
          </a:p>
        </p:txBody>
      </p:sp>
      <p:sp>
        <p:nvSpPr>
          <p:cNvPr id="3" name="Content Placeholder 2"/>
          <p:cNvSpPr>
            <a:spLocks noGrp="1"/>
          </p:cNvSpPr>
          <p:nvPr>
            <p:ph idx="1"/>
          </p:nvPr>
        </p:nvSpPr>
        <p:spPr>
          <a:xfrm>
            <a:off x="609599" y="1600199"/>
            <a:ext cx="7392468" cy="5090533"/>
          </a:xfrm>
        </p:spPr>
        <p:txBody>
          <a:bodyPr>
            <a:normAutofit/>
          </a:bodyPr>
          <a:lstStyle/>
          <a:p>
            <a:pPr marL="0" indent="0">
              <a:buNone/>
            </a:pPr>
            <a:r>
              <a:rPr lang="en-US" sz="4200" dirty="0">
                <a:solidFill>
                  <a:srgbClr val="FF0000"/>
                </a:solidFill>
              </a:rPr>
              <a:t>Cons:</a:t>
            </a:r>
          </a:p>
          <a:p>
            <a:r>
              <a:rPr lang="en-US" sz="2000" dirty="0"/>
              <a:t>Smaller crop yields compared to GMOs</a:t>
            </a:r>
          </a:p>
          <a:p>
            <a:r>
              <a:rPr lang="en-US" sz="2000" dirty="0"/>
              <a:t>More costly</a:t>
            </a:r>
          </a:p>
          <a:p>
            <a:pPr marL="0" indent="0">
              <a:buNone/>
            </a:pPr>
            <a:r>
              <a:rPr lang="en-US" sz="2000" dirty="0"/>
              <a:t>   - organic farmers do not receive federal subsidies</a:t>
            </a:r>
          </a:p>
          <a:p>
            <a:pPr marL="0" indent="0">
              <a:buNone/>
            </a:pPr>
            <a:r>
              <a:rPr lang="en-US" sz="2000" dirty="0"/>
              <a:t>   -organic farming requires more oversight and is more labor intensive</a:t>
            </a:r>
          </a:p>
          <a:p>
            <a:pPr marL="0" indent="0">
              <a:buNone/>
            </a:pPr>
            <a:r>
              <a:rPr lang="en-US" sz="2000" dirty="0"/>
              <a:t>   -organic farms are smaller and do not enjoy benefits from economies of scale</a:t>
            </a:r>
          </a:p>
          <a:p>
            <a:pPr marL="0" indent="0">
              <a:buNone/>
            </a:pPr>
            <a:r>
              <a:rPr lang="en-US" sz="2000" dirty="0"/>
              <a:t>  - higher possibility of produce damage from lack of pesticide use</a:t>
            </a:r>
            <a:r>
              <a:rPr lang="en-US" sz="2800" dirty="0"/>
              <a:t>. </a:t>
            </a:r>
            <a:endParaRPr lang="en-US" sz="2800" dirty="0" smtClean="0"/>
          </a:p>
          <a:p>
            <a:pPr marL="0" indent="0">
              <a:buNone/>
            </a:pPr>
            <a:r>
              <a:rPr lang="en-US" sz="1200" i="1" dirty="0" smtClean="0"/>
              <a:t>Source</a:t>
            </a:r>
            <a:r>
              <a:rPr lang="en-US" sz="1200" dirty="0"/>
              <a:t>: </a:t>
            </a:r>
            <a:r>
              <a:rPr lang="en-US" sz="1200" dirty="0" err="1"/>
              <a:t>classes.soe.ucsb.edu</a:t>
            </a:r>
            <a:r>
              <a:rPr lang="en-US" sz="1200" dirty="0"/>
              <a:t> </a:t>
            </a:r>
            <a:r>
              <a:rPr lang="en-US" sz="1200" i="1" dirty="0"/>
              <a:t> </a:t>
            </a:r>
            <a:r>
              <a:rPr lang="en-US" sz="1200" i="1" dirty="0" err="1"/>
              <a:t>Source</a:t>
            </a:r>
            <a:r>
              <a:rPr lang="en-US" sz="1200" dirty="0" err="1"/>
              <a:t>:newportnaturalhealth.com</a:t>
            </a:r>
            <a:endParaRPr lang="en-US" sz="1200" dirty="0"/>
          </a:p>
          <a:p>
            <a:pPr marL="0" indent="0">
              <a:buNone/>
            </a:pPr>
            <a:endParaRPr lang="en-US" sz="2800" dirty="0" smtClean="0"/>
          </a:p>
          <a:p>
            <a:endParaRPr lang="en-US" dirty="0"/>
          </a:p>
        </p:txBody>
      </p:sp>
      <p:pic>
        <p:nvPicPr>
          <p:cNvPr id="4" name="Picture 3" descr="organic-1-650x1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600199"/>
          </a:xfrm>
          <a:prstGeom prst="rect">
            <a:avLst/>
          </a:prstGeom>
        </p:spPr>
      </p:pic>
      <p:pic>
        <p:nvPicPr>
          <p:cNvPr id="5" name="Picture 4" descr="Brand 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1587"/>
            <a:ext cx="9144000" cy="598289"/>
          </a:xfrm>
          <a:prstGeom prst="rect">
            <a:avLst/>
          </a:prstGeom>
        </p:spPr>
      </p:pic>
      <p:sp>
        <p:nvSpPr>
          <p:cNvPr id="6" name="TextBox 5"/>
          <p:cNvSpPr txBox="1"/>
          <p:nvPr/>
        </p:nvSpPr>
        <p:spPr>
          <a:xfrm>
            <a:off x="8611666" y="6401396"/>
            <a:ext cx="524746" cy="369332"/>
          </a:xfrm>
          <a:prstGeom prst="rect">
            <a:avLst/>
          </a:prstGeom>
          <a:noFill/>
        </p:spPr>
        <p:txBody>
          <a:bodyPr wrap="square" rtlCol="0">
            <a:spAutoFit/>
          </a:bodyPr>
          <a:lstStyle/>
          <a:p>
            <a:r>
              <a:rPr lang="en-US" dirty="0" smtClean="0"/>
              <a:t>38</a:t>
            </a:r>
            <a:endParaRPr lang="en-US" dirty="0"/>
          </a:p>
        </p:txBody>
      </p:sp>
    </p:spTree>
    <p:extLst>
      <p:ext uri="{BB962C8B-B14F-4D97-AF65-F5344CB8AC3E}">
        <p14:creationId xmlns:p14="http://schemas.microsoft.com/office/powerpoint/2010/main" val="41686125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solidFill>
                  <a:srgbClr val="0000FF"/>
                </a:solidFill>
              </a:rPr>
              <a:t>Pesticides</a:t>
            </a:r>
            <a:endParaRPr lang="en-US" dirty="0">
              <a:solidFill>
                <a:srgbClr val="0000FF"/>
              </a:solidFill>
            </a:endParaRPr>
          </a:p>
        </p:txBody>
      </p:sp>
      <p:sp>
        <p:nvSpPr>
          <p:cNvPr id="3" name="Content Placeholder 2"/>
          <p:cNvSpPr>
            <a:spLocks noGrp="1"/>
          </p:cNvSpPr>
          <p:nvPr>
            <p:ph idx="1"/>
          </p:nvPr>
        </p:nvSpPr>
        <p:spPr>
          <a:xfrm>
            <a:off x="457200" y="739228"/>
            <a:ext cx="8229600" cy="5132935"/>
          </a:xfrm>
        </p:spPr>
        <p:txBody>
          <a:bodyPr/>
          <a:lstStyle/>
          <a:p>
            <a:pPr marL="0" indent="0">
              <a:buNone/>
            </a:pPr>
            <a:r>
              <a:rPr lang="en-US" sz="2000" b="1" dirty="0" smtClean="0">
                <a:solidFill>
                  <a:srgbClr val="FF0000"/>
                </a:solidFill>
              </a:rPr>
              <a:t>Most Common Pesticide used for GMOs:</a:t>
            </a:r>
          </a:p>
          <a:p>
            <a:pPr marL="0" indent="0">
              <a:buNone/>
            </a:pPr>
            <a:r>
              <a:rPr lang="en-US" sz="2000" dirty="0"/>
              <a:t>-</a:t>
            </a:r>
            <a:r>
              <a:rPr lang="en-US" sz="2000" dirty="0" smtClean="0"/>
              <a:t>Monsanto’s Roundup herbicide (made of glyphosphate</a:t>
            </a:r>
            <a:r>
              <a:rPr lang="en-US" sz="2400" dirty="0" smtClean="0"/>
              <a:t>)</a:t>
            </a:r>
          </a:p>
          <a:p>
            <a:pPr marL="0" indent="0">
              <a:buNone/>
            </a:pPr>
            <a:endParaRPr lang="en-US" sz="2400" dirty="0" smtClean="0"/>
          </a:p>
          <a:p>
            <a:endParaRPr lang="en-US" dirty="0"/>
          </a:p>
        </p:txBody>
      </p:sp>
      <p:pic>
        <p:nvPicPr>
          <p:cNvPr id="4" name="Picture 3" descr="Brand 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59711"/>
            <a:ext cx="9144000" cy="598289"/>
          </a:xfrm>
          <a:prstGeom prst="rect">
            <a:avLst/>
          </a:prstGeom>
        </p:spPr>
      </p:pic>
      <p:pic>
        <p:nvPicPr>
          <p:cNvPr id="5" name="Picture 4" descr="f9333c00262d5384d3ea958de5f0fe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65" y="1994797"/>
            <a:ext cx="8073870" cy="413136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6" name="TextBox 5"/>
          <p:cNvSpPr txBox="1"/>
          <p:nvPr/>
        </p:nvSpPr>
        <p:spPr>
          <a:xfrm>
            <a:off x="8507742" y="6237409"/>
            <a:ext cx="524746" cy="369332"/>
          </a:xfrm>
          <a:prstGeom prst="rect">
            <a:avLst/>
          </a:prstGeom>
          <a:noFill/>
        </p:spPr>
        <p:txBody>
          <a:bodyPr wrap="square" rtlCol="0">
            <a:spAutoFit/>
          </a:bodyPr>
          <a:lstStyle/>
          <a:p>
            <a:r>
              <a:rPr lang="en-US" dirty="0" smtClean="0"/>
              <a:t>39</a:t>
            </a:r>
            <a:endParaRPr lang="en-US" dirty="0"/>
          </a:p>
        </p:txBody>
      </p:sp>
    </p:spTree>
    <p:extLst>
      <p:ext uri="{BB962C8B-B14F-4D97-AF65-F5344CB8AC3E}">
        <p14:creationId xmlns:p14="http://schemas.microsoft.com/office/powerpoint/2010/main" val="4055880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8887"/>
            <a:ext cx="5227804" cy="763024"/>
          </a:xfrm>
        </p:spPr>
        <p:txBody>
          <a:bodyPr>
            <a:normAutofit/>
          </a:bodyPr>
          <a:lstStyle/>
          <a:p>
            <a:r>
              <a:rPr lang="en-US" sz="3200" dirty="0" smtClean="0"/>
              <a:t>What is a food system?</a:t>
            </a:r>
            <a:endParaRPr lang="en-US" sz="3200" dirty="0"/>
          </a:p>
        </p:txBody>
      </p:sp>
      <p:sp>
        <p:nvSpPr>
          <p:cNvPr id="3" name="Content Placeholder 2"/>
          <p:cNvSpPr>
            <a:spLocks noGrp="1"/>
          </p:cNvSpPr>
          <p:nvPr>
            <p:ph idx="1"/>
          </p:nvPr>
        </p:nvSpPr>
        <p:spPr>
          <a:xfrm>
            <a:off x="827082" y="685532"/>
            <a:ext cx="8316918" cy="1424622"/>
          </a:xfrm>
          <a:solidFill>
            <a:schemeClr val="bg1">
              <a:alpha val="83000"/>
            </a:schemeClr>
          </a:solidFill>
        </p:spPr>
        <p:txBody>
          <a:bodyPr>
            <a:normAutofit lnSpcReduction="10000"/>
          </a:bodyPr>
          <a:lstStyle/>
          <a:p>
            <a:pPr algn="ctr">
              <a:spcBef>
                <a:spcPts val="0"/>
              </a:spcBef>
            </a:pPr>
            <a:r>
              <a:rPr lang="en-US" sz="2400" dirty="0" smtClean="0"/>
              <a:t>“It describes the entire set of processes involved in the production and consumption of food.”</a:t>
            </a:r>
          </a:p>
          <a:p>
            <a:pPr marL="0" indent="0" algn="ctr">
              <a:buNone/>
            </a:pPr>
            <a:r>
              <a:rPr lang="en-US" dirty="0" smtClean="0"/>
              <a:t>- </a:t>
            </a:r>
            <a:r>
              <a:rPr lang="en-US" sz="1400" dirty="0" smtClean="0"/>
              <a:t>UC Sustainable Agriculture Research and Education Program (UC SAREP), UC Davis Agriculture Sustainability Institute </a:t>
            </a:r>
            <a:r>
              <a:rPr lang="en-US" sz="1400" i="1" dirty="0" smtClean="0"/>
              <a:t>“Assessing the San Diego County Food System”</a:t>
            </a:r>
            <a:endParaRPr lang="en-US" sz="14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90442"/>
            <a:ext cx="9144000" cy="567559"/>
          </a:xfrm>
          <a:prstGeom prst="rect">
            <a:avLst/>
          </a:prstGeom>
        </p:spPr>
      </p:pic>
      <p:sp>
        <p:nvSpPr>
          <p:cNvPr id="5" name="Content Placeholder 2"/>
          <p:cNvSpPr txBox="1">
            <a:spLocks/>
          </p:cNvSpPr>
          <p:nvPr/>
        </p:nvSpPr>
        <p:spPr>
          <a:xfrm>
            <a:off x="2806269" y="4609560"/>
            <a:ext cx="2468082" cy="1454572"/>
          </a:xfrm>
          <a:prstGeom prst="rect">
            <a:avLst/>
          </a:prstGeom>
        </p:spPr>
        <p:txBody>
          <a:bodyPr vert="horz" lIns="91440" tIns="45720" rIns="91440" bIns="45720" numCol="1" spcCol="68580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smtClean="0"/>
              <a:t>Diverse </a:t>
            </a:r>
          </a:p>
          <a:p>
            <a:r>
              <a:rPr lang="en-US" sz="2400" dirty="0" smtClean="0"/>
              <a:t>Distributed</a:t>
            </a:r>
          </a:p>
          <a:p>
            <a:r>
              <a:rPr lang="en-US" sz="2400" dirty="0" smtClean="0"/>
              <a:t>Natural</a:t>
            </a:r>
          </a:p>
        </p:txBody>
      </p:sp>
      <p:pic>
        <p:nvPicPr>
          <p:cNvPr id="6" name="Picture 5" descr="food system flow diagram.png"/>
          <p:cNvPicPr>
            <a:picLocks noChangeAspect="1"/>
          </p:cNvPicPr>
          <p:nvPr/>
        </p:nvPicPr>
        <p:blipFill rotWithShape="1">
          <a:blip r:embed="rId4">
            <a:extLst>
              <a:ext uri="{28A0092B-C50C-407E-A947-70E740481C1C}">
                <a14:useLocalDpi xmlns:a14="http://schemas.microsoft.com/office/drawing/2010/main" val="0"/>
              </a:ext>
            </a:extLst>
          </a:blip>
          <a:srcRect l="2142" t="5401" r="2605" b="14667"/>
          <a:stretch/>
        </p:blipFill>
        <p:spPr>
          <a:xfrm>
            <a:off x="0" y="2088630"/>
            <a:ext cx="7415576" cy="2253562"/>
          </a:xfrm>
          <a:prstGeom prst="rect">
            <a:avLst/>
          </a:prstGeom>
        </p:spPr>
      </p:pic>
      <p:sp>
        <p:nvSpPr>
          <p:cNvPr id="7" name="Content Placeholder 2"/>
          <p:cNvSpPr txBox="1">
            <a:spLocks/>
          </p:cNvSpPr>
          <p:nvPr/>
        </p:nvSpPr>
        <p:spPr>
          <a:xfrm>
            <a:off x="5219105" y="4589769"/>
            <a:ext cx="2468082" cy="1454572"/>
          </a:xfrm>
          <a:prstGeom prst="rect">
            <a:avLst/>
          </a:prstGeom>
        </p:spPr>
        <p:txBody>
          <a:bodyPr vert="horz" lIns="91440" tIns="45720" rIns="91440" bIns="45720" numCol="1" spcCol="68580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smtClean="0"/>
              <a:t>Innovative </a:t>
            </a:r>
          </a:p>
          <a:p>
            <a:r>
              <a:rPr lang="en-US" sz="2400" dirty="0" smtClean="0"/>
              <a:t>Inclusive</a:t>
            </a:r>
          </a:p>
          <a:p>
            <a:pPr marL="0" indent="0">
              <a:buNone/>
            </a:pPr>
            <a:r>
              <a:rPr lang="en-US" sz="1400" dirty="0" smtClean="0"/>
              <a:t>Source: ICLEI</a:t>
            </a:r>
          </a:p>
        </p:txBody>
      </p:sp>
      <p:sp>
        <p:nvSpPr>
          <p:cNvPr id="8" name="Content Placeholder 2"/>
          <p:cNvSpPr txBox="1">
            <a:spLocks/>
          </p:cNvSpPr>
          <p:nvPr/>
        </p:nvSpPr>
        <p:spPr>
          <a:xfrm>
            <a:off x="201385" y="4566513"/>
            <a:ext cx="2468082" cy="1454572"/>
          </a:xfrm>
          <a:prstGeom prst="rect">
            <a:avLst/>
          </a:prstGeom>
        </p:spPr>
        <p:txBody>
          <a:bodyPr vert="horz" lIns="91440" tIns="45720" rIns="91440" bIns="45720" numCol="1" spcCol="68580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a:buNone/>
            </a:pPr>
            <a:r>
              <a:rPr lang="en-US" sz="3200" dirty="0" smtClean="0"/>
              <a:t>A </a:t>
            </a:r>
            <a:r>
              <a:rPr lang="en-US" sz="3200" b="1" dirty="0" smtClean="0">
                <a:solidFill>
                  <a:schemeClr val="accent5"/>
                </a:solidFill>
              </a:rPr>
              <a:t>resilient</a:t>
            </a:r>
            <a:r>
              <a:rPr lang="en-US" sz="3200" dirty="0" smtClean="0"/>
              <a:t> food system is:</a:t>
            </a:r>
          </a:p>
        </p:txBody>
      </p:sp>
      <p:sp>
        <p:nvSpPr>
          <p:cNvPr id="9" name="TextBox 8"/>
          <p:cNvSpPr txBox="1"/>
          <p:nvPr/>
        </p:nvSpPr>
        <p:spPr>
          <a:xfrm>
            <a:off x="7491729" y="2884180"/>
            <a:ext cx="1458519" cy="1354217"/>
          </a:xfrm>
          <a:prstGeom prst="rect">
            <a:avLst/>
          </a:prstGeom>
          <a:solidFill>
            <a:schemeClr val="bg1">
              <a:alpha val="74000"/>
            </a:schemeClr>
          </a:solidFill>
        </p:spPr>
        <p:txBody>
          <a:bodyPr wrap="square" rtlCol="0">
            <a:spAutoFit/>
          </a:bodyPr>
          <a:lstStyle/>
          <a:p>
            <a:r>
              <a:rPr lang="en-US" dirty="0" smtClean="0"/>
              <a:t>Food system flow diagram.</a:t>
            </a:r>
          </a:p>
          <a:p>
            <a:r>
              <a:rPr lang="en-US" sz="1400" dirty="0" smtClean="0"/>
              <a:t>Source: </a:t>
            </a:r>
          </a:p>
          <a:p>
            <a:r>
              <a:rPr lang="en-US" sz="1400" dirty="0" smtClean="0"/>
              <a:t>UC SAREP</a:t>
            </a:r>
            <a:endParaRPr lang="en-US" sz="1400" dirty="0"/>
          </a:p>
        </p:txBody>
      </p:sp>
      <p:sp>
        <p:nvSpPr>
          <p:cNvPr id="10" name="TextBox 9"/>
          <p:cNvSpPr txBox="1"/>
          <p:nvPr/>
        </p:nvSpPr>
        <p:spPr>
          <a:xfrm>
            <a:off x="8644678" y="6309974"/>
            <a:ext cx="225335"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30111131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FF"/>
                </a:solidFill>
              </a:rPr>
              <a:t>Where to go in San Diego for GMO free products?</a:t>
            </a:r>
            <a:endParaRPr lang="en-US" dirty="0">
              <a:solidFill>
                <a:srgbClr val="0000FF"/>
              </a:solidFill>
            </a:endParaRPr>
          </a:p>
        </p:txBody>
      </p:sp>
      <p:sp>
        <p:nvSpPr>
          <p:cNvPr id="7" name="Content Placeholder 6"/>
          <p:cNvSpPr>
            <a:spLocks noGrp="1"/>
          </p:cNvSpPr>
          <p:nvPr>
            <p:ph idx="1"/>
          </p:nvPr>
        </p:nvSpPr>
        <p:spPr/>
        <p:txBody>
          <a:bodyPr/>
          <a:lstStyle/>
          <a:p>
            <a:endParaRPr lang="en-US" dirty="0" smtClean="0"/>
          </a:p>
          <a:p>
            <a:endParaRPr lang="en-US" dirty="0" smtClean="0"/>
          </a:p>
          <a:p>
            <a:endParaRPr lang="en-US" dirty="0" smtClean="0"/>
          </a:p>
          <a:p>
            <a:endParaRPr lang="en-US" dirty="0"/>
          </a:p>
        </p:txBody>
      </p:sp>
      <p:pic>
        <p:nvPicPr>
          <p:cNvPr id="8" name="Picture 7" descr="Brand 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59711"/>
            <a:ext cx="9144000" cy="598289"/>
          </a:xfrm>
          <a:prstGeom prst="rect">
            <a:avLst/>
          </a:prstGeom>
        </p:spPr>
      </p:pic>
      <p:pic>
        <p:nvPicPr>
          <p:cNvPr id="9" name="Picture 8" descr="groc_4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2" y="1765809"/>
            <a:ext cx="5842000" cy="4011795"/>
          </a:xfrm>
          <a:prstGeom prst="rect">
            <a:avLst/>
          </a:prstGeom>
        </p:spPr>
      </p:pic>
      <p:sp>
        <p:nvSpPr>
          <p:cNvPr id="10" name="TextBox 9"/>
          <p:cNvSpPr txBox="1"/>
          <p:nvPr/>
        </p:nvSpPr>
        <p:spPr>
          <a:xfrm>
            <a:off x="5998882" y="1600200"/>
            <a:ext cx="2687918" cy="4755148"/>
          </a:xfrm>
          <a:prstGeom prst="rect">
            <a:avLst/>
          </a:prstGeom>
          <a:noFill/>
        </p:spPr>
        <p:txBody>
          <a:bodyPr wrap="square" rtlCol="0">
            <a:spAutoFit/>
          </a:bodyPr>
          <a:lstStyle/>
          <a:p>
            <a:pPr marL="285750" indent="-285750">
              <a:buFont typeface="Arial"/>
              <a:buChar char="•"/>
            </a:pPr>
            <a:r>
              <a:rPr lang="en-US" sz="2400" dirty="0"/>
              <a:t>Jimbo’s Naturally</a:t>
            </a:r>
          </a:p>
          <a:p>
            <a:pPr marL="285750" indent="-285750">
              <a:buFont typeface="Arial"/>
              <a:buChar char="•"/>
            </a:pPr>
            <a:r>
              <a:rPr lang="en-US" sz="2400" dirty="0"/>
              <a:t>Ocean Beach People’s Organic Food </a:t>
            </a:r>
            <a:r>
              <a:rPr lang="en-US" sz="2400" dirty="0" smtClean="0"/>
              <a:t>Co-Op</a:t>
            </a:r>
            <a:endParaRPr lang="en-US" sz="2400" dirty="0"/>
          </a:p>
          <a:p>
            <a:pPr marL="285750" indent="-285750">
              <a:buFont typeface="Arial"/>
              <a:buChar char="•"/>
            </a:pPr>
            <a:r>
              <a:rPr lang="en-US" sz="2400" dirty="0"/>
              <a:t>Local Habit</a:t>
            </a:r>
          </a:p>
          <a:p>
            <a:pPr marL="285750" indent="-285750">
              <a:buFont typeface="Arial"/>
              <a:buChar char="•"/>
            </a:pPr>
            <a:r>
              <a:rPr lang="en-US" sz="2400" dirty="0"/>
              <a:t>Hagoo’s Organic Taco</a:t>
            </a:r>
          </a:p>
          <a:p>
            <a:pPr marL="285750" indent="-285750">
              <a:buFont typeface="Arial"/>
              <a:buChar char="•"/>
            </a:pPr>
            <a:r>
              <a:rPr lang="en-US" sz="2400" dirty="0" smtClean="0"/>
              <a:t>Harvest</a:t>
            </a:r>
          </a:p>
          <a:p>
            <a:endParaRPr lang="en-US" sz="2400" dirty="0"/>
          </a:p>
          <a:p>
            <a:r>
              <a:rPr lang="en-US" sz="1200" i="1" dirty="0" smtClean="0"/>
              <a:t>Source</a:t>
            </a:r>
            <a:r>
              <a:rPr lang="en-US" sz="1200" dirty="0"/>
              <a:t>: Non GMO and Organic Restaurants</a:t>
            </a:r>
          </a:p>
          <a:p>
            <a:endParaRPr lang="en-US" dirty="0"/>
          </a:p>
        </p:txBody>
      </p:sp>
      <p:sp>
        <p:nvSpPr>
          <p:cNvPr id="11" name="TextBox 10"/>
          <p:cNvSpPr txBox="1"/>
          <p:nvPr/>
        </p:nvSpPr>
        <p:spPr>
          <a:xfrm>
            <a:off x="609599" y="5731009"/>
            <a:ext cx="5580939" cy="276999"/>
          </a:xfrm>
          <a:prstGeom prst="rect">
            <a:avLst/>
          </a:prstGeom>
          <a:noFill/>
        </p:spPr>
        <p:txBody>
          <a:bodyPr wrap="square" rtlCol="0">
            <a:spAutoFit/>
          </a:bodyPr>
          <a:lstStyle/>
          <a:p>
            <a:r>
              <a:rPr lang="en-US" sz="1200" i="1" dirty="0" smtClean="0"/>
              <a:t>Source</a:t>
            </a:r>
            <a:r>
              <a:rPr lang="en-US" sz="1200" dirty="0" smtClean="0"/>
              <a:t>: Naturally Savvy Natural and Organic Living</a:t>
            </a:r>
            <a:endParaRPr lang="en-US" sz="1200" dirty="0"/>
          </a:p>
        </p:txBody>
      </p:sp>
      <p:sp>
        <p:nvSpPr>
          <p:cNvPr id="12" name="TextBox 11"/>
          <p:cNvSpPr txBox="1"/>
          <p:nvPr/>
        </p:nvSpPr>
        <p:spPr>
          <a:xfrm>
            <a:off x="8507742" y="6259711"/>
            <a:ext cx="524746" cy="369332"/>
          </a:xfrm>
          <a:prstGeom prst="rect">
            <a:avLst/>
          </a:prstGeom>
          <a:noFill/>
        </p:spPr>
        <p:txBody>
          <a:bodyPr wrap="square" rtlCol="0">
            <a:spAutoFit/>
          </a:bodyPr>
          <a:lstStyle/>
          <a:p>
            <a:r>
              <a:rPr lang="en-US" dirty="0" smtClean="0"/>
              <a:t>40</a:t>
            </a:r>
            <a:endParaRPr lang="en-US" dirty="0"/>
          </a:p>
        </p:txBody>
      </p:sp>
    </p:spTree>
    <p:extLst>
      <p:ext uri="{BB962C8B-B14F-4D97-AF65-F5344CB8AC3E}">
        <p14:creationId xmlns:p14="http://schemas.microsoft.com/office/powerpoint/2010/main" val="939144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p:cNvSpPr>
          <p:nvPr>
            <p:ph type="title"/>
          </p:nvPr>
        </p:nvSpPr>
        <p:spPr>
          <a:xfrm>
            <a:off x="2957845" y="94888"/>
            <a:ext cx="3228307" cy="660401"/>
          </a:xfrm>
          <a:prstGeom prst="rect">
            <a:avLst/>
          </a:prstGeom>
        </p:spPr>
        <p:txBody>
          <a:bodyPr/>
          <a:lstStyle>
            <a:lvl1pPr>
              <a:defRPr u="sng">
                <a:solidFill>
                  <a:srgbClr val="88B922"/>
                </a:solidFill>
              </a:defRPr>
            </a:lvl1pPr>
          </a:lstStyle>
          <a:p>
            <a:pPr lvl="0">
              <a:defRPr sz="1800" u="none">
                <a:solidFill>
                  <a:srgbClr val="000000"/>
                </a:solidFill>
              </a:defRPr>
            </a:pPr>
            <a:r>
              <a:rPr sz="3600" u="sng">
                <a:solidFill>
                  <a:srgbClr val="88B922"/>
                </a:solidFill>
              </a:rPr>
              <a:t>Food Security</a:t>
            </a:r>
          </a:p>
        </p:txBody>
      </p:sp>
      <p:sp>
        <p:nvSpPr>
          <p:cNvPr id="96" name="Shape 96"/>
          <p:cNvSpPr>
            <a:spLocks noGrp="1"/>
          </p:cNvSpPr>
          <p:nvPr>
            <p:ph type="body" idx="1"/>
          </p:nvPr>
        </p:nvSpPr>
        <p:spPr>
          <a:xfrm>
            <a:off x="511687" y="4885284"/>
            <a:ext cx="8306875" cy="1294728"/>
          </a:xfrm>
          <a:prstGeom prst="rect">
            <a:avLst/>
          </a:prstGeom>
          <a:solidFill>
            <a:srgbClr val="FFFFFF">
              <a:alpha val="54902"/>
            </a:srgbClr>
          </a:solidFill>
        </p:spPr>
        <p:txBody>
          <a:bodyPr lIns="0" tIns="0" rIns="0" bIns="0"/>
          <a:lstStyle/>
          <a:p>
            <a:pPr lvl="0">
              <a:defRPr>
                <a:solidFill>
                  <a:srgbClr val="000000"/>
                </a:solidFill>
              </a:defRPr>
            </a:pPr>
            <a:r>
              <a:rPr dirty="0"/>
              <a:t>“With world population that is projected to reach 9 billion by 2050, require 70 percent more food than we produce today, and a growing global middle class that is consuming more meat and dairy”, food security is </a:t>
            </a:r>
            <a:r>
              <a:rPr dirty="0" smtClean="0"/>
              <a:t>crucial</a:t>
            </a:r>
            <a:r>
              <a:rPr lang="en-US" dirty="0" smtClean="0"/>
              <a:t>.</a:t>
            </a:r>
            <a:endParaRPr dirty="0"/>
          </a:p>
          <a:p>
            <a:pPr marL="0" lvl="0" indent="0">
              <a:buSzTx/>
              <a:buNone/>
              <a:defRPr>
                <a:solidFill>
                  <a:srgbClr val="000000"/>
                </a:solidFill>
              </a:defRPr>
            </a:pPr>
            <a:r>
              <a:rPr sz="1200" i="1" u="sng" dirty="0">
                <a:latin typeface="Arial"/>
                <a:ea typeface="Arial"/>
                <a:cs typeface="Arial"/>
                <a:sym typeface="Arial"/>
              </a:rPr>
              <a:t>Source: The  Earth Institute Blog, Columbia University</a:t>
            </a:r>
          </a:p>
        </p:txBody>
      </p:sp>
      <p:pic>
        <p:nvPicPr>
          <p:cNvPr id="97" name="image1.png"/>
          <p:cNvPicPr/>
          <p:nvPr/>
        </p:nvPicPr>
        <p:blipFill>
          <a:blip r:embed="rId2">
            <a:extLst/>
          </a:blip>
          <a:stretch>
            <a:fillRect/>
          </a:stretch>
        </p:blipFill>
        <p:spPr>
          <a:xfrm>
            <a:off x="-2" y="6238875"/>
            <a:ext cx="9144002" cy="619125"/>
          </a:xfrm>
          <a:prstGeom prst="rect">
            <a:avLst/>
          </a:prstGeom>
          <a:ln w="12700">
            <a:miter lim="400000"/>
          </a:ln>
        </p:spPr>
      </p:pic>
      <p:sp>
        <p:nvSpPr>
          <p:cNvPr id="98" name="Shape 98"/>
          <p:cNvSpPr/>
          <p:nvPr/>
        </p:nvSpPr>
        <p:spPr>
          <a:xfrm>
            <a:off x="325438" y="825424"/>
            <a:ext cx="8493124" cy="986791"/>
          </a:xfrm>
          <a:prstGeom prst="rect">
            <a:avLst/>
          </a:prstGeom>
          <a:solidFill>
            <a:srgbClr val="384F0D"/>
          </a:solidFill>
          <a:ln w="19050" cap="rnd">
            <a:solidFill>
              <a:srgbClr val="698E1C"/>
            </a:solidFill>
          </a:ln>
          <a:extLst>
            <a:ext uri="{C572A759-6A51-4108-AA02-DFA0A04FC94B}">
              <ma14:wrappingTextBoxFlag xmlns="" xmlns:ma14="http://schemas.microsoft.com/office/mac/drawingml/2011/main" val="1"/>
            </a:ext>
          </a:extLst>
        </p:spPr>
        <p:txBody>
          <a:bodyPr lIns="0" tIns="0" rIns="0" bIns="0">
            <a:spAutoFit/>
          </a:bodyPr>
          <a:lstStyle>
            <a:lvl1pPr algn="ctr">
              <a:defRPr sz="2000">
                <a:solidFill>
                  <a:srgbClr val="FFFFFF"/>
                </a:solidFill>
              </a:defRPr>
            </a:lvl1pPr>
          </a:lstStyle>
          <a:p>
            <a:pPr lvl="0">
              <a:defRPr sz="1800">
                <a:solidFill>
                  <a:srgbClr val="000000"/>
                </a:solidFill>
              </a:defRPr>
            </a:pPr>
            <a:r>
              <a:rPr sz="2000">
                <a:solidFill>
                  <a:srgbClr val="FFFFFF"/>
                </a:solidFill>
              </a:rPr>
              <a:t>“Food Security exists when all people, at all times, have physical, social and economic access to sufficient, safe and nutritious food that meets their dietary needs and food preferences for an active and healthy life”</a:t>
            </a:r>
          </a:p>
        </p:txBody>
      </p:sp>
      <p:sp>
        <p:nvSpPr>
          <p:cNvPr id="99" name="Shape 99"/>
          <p:cNvSpPr/>
          <p:nvPr/>
        </p:nvSpPr>
        <p:spPr>
          <a:xfrm>
            <a:off x="542981" y="1876343"/>
            <a:ext cx="3736291" cy="26924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200" i="1" u="sng"/>
            </a:lvl1pPr>
          </a:lstStyle>
          <a:p>
            <a:pPr lvl="0">
              <a:defRPr sz="1800" i="0" u="none"/>
            </a:pPr>
            <a:r>
              <a:rPr sz="1200" i="1" u="sng"/>
              <a:t>Source: Food and Agriculture Organization of the UN</a:t>
            </a:r>
          </a:p>
        </p:txBody>
      </p:sp>
      <p:pic>
        <p:nvPicPr>
          <p:cNvPr id="100" name="pasted-image.tif"/>
          <p:cNvPicPr/>
          <p:nvPr/>
        </p:nvPicPr>
        <p:blipFill>
          <a:blip r:embed="rId3">
            <a:extLst/>
          </a:blip>
          <a:stretch>
            <a:fillRect/>
          </a:stretch>
        </p:blipFill>
        <p:spPr>
          <a:xfrm>
            <a:off x="4841" y="2200188"/>
            <a:ext cx="4676431" cy="2630493"/>
          </a:xfrm>
          <a:prstGeom prst="rect">
            <a:avLst/>
          </a:prstGeom>
          <a:ln w="12700">
            <a:miter lim="400000"/>
          </a:ln>
        </p:spPr>
      </p:pic>
      <p:pic>
        <p:nvPicPr>
          <p:cNvPr id="101" name="pasted-image.tif"/>
          <p:cNvPicPr/>
          <p:nvPr/>
        </p:nvPicPr>
        <p:blipFill>
          <a:blip r:embed="rId4">
            <a:extLst/>
          </a:blip>
          <a:stretch>
            <a:fillRect/>
          </a:stretch>
        </p:blipFill>
        <p:spPr>
          <a:xfrm>
            <a:off x="1562610" y="2200188"/>
            <a:ext cx="5785969" cy="929641"/>
          </a:xfrm>
          <a:prstGeom prst="rect">
            <a:avLst/>
          </a:prstGeom>
          <a:ln w="12700">
            <a:miter lim="400000"/>
          </a:ln>
        </p:spPr>
      </p:pic>
      <p:pic>
        <p:nvPicPr>
          <p:cNvPr id="102" name="pasted-image.tif"/>
          <p:cNvPicPr/>
          <p:nvPr/>
        </p:nvPicPr>
        <p:blipFill>
          <a:blip r:embed="rId5">
            <a:extLst/>
          </a:blip>
          <a:stretch>
            <a:fillRect/>
          </a:stretch>
        </p:blipFill>
        <p:spPr>
          <a:xfrm>
            <a:off x="4959011" y="2092769"/>
            <a:ext cx="3228306" cy="2808626"/>
          </a:xfrm>
          <a:prstGeom prst="rect">
            <a:avLst/>
          </a:prstGeom>
          <a:ln w="12700">
            <a:miter lim="400000"/>
          </a:ln>
        </p:spPr>
      </p:pic>
      <p:sp>
        <p:nvSpPr>
          <p:cNvPr id="2" name="TextBox 1"/>
          <p:cNvSpPr txBox="1"/>
          <p:nvPr/>
        </p:nvSpPr>
        <p:spPr>
          <a:xfrm>
            <a:off x="8497229" y="6238875"/>
            <a:ext cx="646771" cy="369332"/>
          </a:xfrm>
          <a:prstGeom prst="rect">
            <a:avLst/>
          </a:prstGeom>
          <a:noFill/>
        </p:spPr>
        <p:txBody>
          <a:bodyPr wrap="square" rtlCol="0">
            <a:spAutoFit/>
          </a:bodyPr>
          <a:lstStyle/>
          <a:p>
            <a:r>
              <a:rPr lang="en-US" dirty="0" smtClean="0"/>
              <a:t>41</a:t>
            </a:r>
            <a:endParaRPr lang="en-US" dirty="0"/>
          </a:p>
        </p:txBody>
      </p:sp>
    </p:spTree>
    <p:extLst>
      <p:ext uri="{BB962C8B-B14F-4D97-AF65-F5344CB8AC3E}">
        <p14:creationId xmlns:p14="http://schemas.microsoft.com/office/powerpoint/2010/main" val="3834279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3997" cy="1516578"/>
          </a:xfrm>
          <a:prstGeom prst="rect">
            <a:avLst/>
          </a:prstGeom>
          <a:solidFill>
            <a:schemeClr val="bg1"/>
          </a:solidFill>
          <a:ln w="19050" cap="rnd">
            <a:noFill/>
            <a:prstDash val="solid"/>
            <a:bevel/>
          </a:ln>
          <a:effectLst>
            <a:outerShdw blurRad="38100" dist="254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rebuchet MS"/>
              <a:ea typeface="Trebuchet MS"/>
              <a:cs typeface="Trebuchet MS"/>
              <a:sym typeface="Trebuchet MS"/>
            </a:endParaRPr>
          </a:p>
        </p:txBody>
      </p:sp>
      <p:sp>
        <p:nvSpPr>
          <p:cNvPr id="104" name="Shape 104"/>
          <p:cNvSpPr>
            <a:spLocks noGrp="1"/>
          </p:cNvSpPr>
          <p:nvPr>
            <p:ph type="title"/>
          </p:nvPr>
        </p:nvSpPr>
        <p:spPr>
          <a:xfrm>
            <a:off x="2824520" y="80780"/>
            <a:ext cx="3135919" cy="703413"/>
          </a:xfrm>
          <a:prstGeom prst="rect">
            <a:avLst/>
          </a:prstGeom>
        </p:spPr>
        <p:txBody>
          <a:bodyPr/>
          <a:lstStyle>
            <a:lvl1pPr>
              <a:defRPr u="sng"/>
            </a:lvl1pPr>
          </a:lstStyle>
          <a:p>
            <a:pPr lvl="0">
              <a:defRPr sz="1800" u="none">
                <a:solidFill>
                  <a:srgbClr val="000000"/>
                </a:solidFill>
              </a:defRPr>
            </a:pPr>
            <a:r>
              <a:rPr sz="3600" u="sng" dirty="0">
                <a:solidFill>
                  <a:srgbClr val="90C226"/>
                </a:solidFill>
              </a:rPr>
              <a:t>Food Security</a:t>
            </a:r>
          </a:p>
        </p:txBody>
      </p:sp>
      <p:sp>
        <p:nvSpPr>
          <p:cNvPr id="105" name="Shape 105"/>
          <p:cNvSpPr>
            <a:spLocks noGrp="1"/>
          </p:cNvSpPr>
          <p:nvPr>
            <p:ph type="body" idx="1"/>
          </p:nvPr>
        </p:nvSpPr>
        <p:spPr>
          <a:xfrm>
            <a:off x="2031696" y="730740"/>
            <a:ext cx="4721565" cy="375867"/>
          </a:xfrm>
          <a:prstGeom prst="rect">
            <a:avLst/>
          </a:prstGeom>
        </p:spPr>
        <p:txBody>
          <a:bodyPr/>
          <a:lstStyle/>
          <a:p>
            <a:pPr marL="0" lvl="0" indent="0" algn="ctr">
              <a:buNone/>
            </a:pPr>
            <a:r>
              <a:rPr lang="en-US" dirty="0" smtClean="0"/>
              <a:t>Daily Average Calorie Intake </a:t>
            </a:r>
            <a:r>
              <a:rPr lang="en-US" dirty="0"/>
              <a:t>P</a:t>
            </a:r>
            <a:r>
              <a:rPr lang="en-US" dirty="0" smtClean="0"/>
              <a:t>er </a:t>
            </a:r>
            <a:r>
              <a:rPr lang="en-US" dirty="0"/>
              <a:t>C</a:t>
            </a:r>
            <a:r>
              <a:rPr lang="en-US" dirty="0" smtClean="0"/>
              <a:t>apita</a:t>
            </a:r>
            <a:endParaRPr dirty="0"/>
          </a:p>
        </p:txBody>
      </p:sp>
      <p:sp>
        <p:nvSpPr>
          <p:cNvPr id="106" name="Shape 106"/>
          <p:cNvSpPr>
            <a:spLocks noGrp="1"/>
          </p:cNvSpPr>
          <p:nvPr>
            <p:ph type="sldNum" sz="quarter" idx="4294967295"/>
          </p:nvPr>
        </p:nvSpPr>
        <p:spPr>
          <a:xfrm>
            <a:off x="6444676" y="6114705"/>
            <a:ext cx="512638" cy="21844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900">
                <a:solidFill>
                  <a:srgbClr val="90C226"/>
                </a:solidFill>
              </a:rPr>
              <a:t>42</a:t>
            </a:fld>
            <a:endParaRPr sz="900">
              <a:solidFill>
                <a:srgbClr val="90C226"/>
              </a:solidFill>
            </a:endParaRPr>
          </a:p>
        </p:txBody>
      </p:sp>
      <p:pic>
        <p:nvPicPr>
          <p:cNvPr id="107" name="image1.png"/>
          <p:cNvPicPr/>
          <p:nvPr/>
        </p:nvPicPr>
        <p:blipFill>
          <a:blip r:embed="rId2">
            <a:extLst/>
          </a:blip>
          <a:stretch>
            <a:fillRect/>
          </a:stretch>
        </p:blipFill>
        <p:spPr>
          <a:xfrm>
            <a:off x="-2" y="6238875"/>
            <a:ext cx="9144002" cy="619125"/>
          </a:xfrm>
          <a:prstGeom prst="rect">
            <a:avLst/>
          </a:prstGeom>
          <a:ln w="12700">
            <a:miter lim="400000"/>
          </a:ln>
        </p:spPr>
      </p:pic>
      <p:pic>
        <p:nvPicPr>
          <p:cNvPr id="108" name="pasted-image.tif"/>
          <p:cNvPicPr/>
          <p:nvPr/>
        </p:nvPicPr>
        <p:blipFill>
          <a:blip r:embed="rId3">
            <a:extLst/>
          </a:blip>
          <a:stretch>
            <a:fillRect/>
          </a:stretch>
        </p:blipFill>
        <p:spPr>
          <a:xfrm>
            <a:off x="1" y="1272109"/>
            <a:ext cx="9143999" cy="4983280"/>
          </a:xfrm>
          <a:prstGeom prst="rect">
            <a:avLst/>
          </a:prstGeom>
          <a:ln w="12700">
            <a:miter lim="400000"/>
          </a:ln>
        </p:spPr>
      </p:pic>
      <p:sp>
        <p:nvSpPr>
          <p:cNvPr id="3" name="TextBox 2"/>
          <p:cNvSpPr txBox="1"/>
          <p:nvPr/>
        </p:nvSpPr>
        <p:spPr>
          <a:xfrm>
            <a:off x="5784399" y="5750959"/>
            <a:ext cx="131702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200" b="0" i="1" u="sng" strike="noStrike" cap="none" spc="0" normalizeH="0" baseline="0" dirty="0" smtClean="0">
                <a:ln>
                  <a:noFill/>
                </a:ln>
                <a:solidFill>
                  <a:srgbClr val="000000"/>
                </a:solidFill>
                <a:effectLst/>
                <a:uFillTx/>
                <a:latin typeface="Trebuchet MS"/>
                <a:ea typeface="Trebuchet MS"/>
                <a:cs typeface="Trebuchet MS"/>
                <a:sym typeface="Trebuchet MS"/>
              </a:rPr>
              <a:t>Source: </a:t>
            </a:r>
            <a:r>
              <a:rPr kumimoji="0" lang="en-US" sz="1200" b="0" i="1" u="sng" strike="noStrike" cap="none" spc="0" normalizeH="0" baseline="0" dirty="0" err="1" smtClean="0">
                <a:ln>
                  <a:noFill/>
                </a:ln>
                <a:solidFill>
                  <a:srgbClr val="000000"/>
                </a:solidFill>
                <a:effectLst/>
                <a:uFillTx/>
                <a:latin typeface="Trebuchet MS"/>
                <a:ea typeface="Trebuchet MS"/>
                <a:cs typeface="Trebuchet MS"/>
                <a:sym typeface="Trebuchet MS"/>
              </a:rPr>
              <a:t>Chartsbin</a:t>
            </a:r>
            <a:endParaRPr kumimoji="0" lang="en-US" sz="1200" b="0" i="1" u="sng" strike="noStrike" cap="none" spc="0" normalizeH="0" baseline="0" dirty="0">
              <a:ln>
                <a:noFill/>
              </a:ln>
              <a:solidFill>
                <a:srgbClr val="000000"/>
              </a:solidFill>
              <a:effectLst/>
              <a:uFillTx/>
              <a:latin typeface="Trebuchet MS"/>
              <a:ea typeface="Trebuchet MS"/>
              <a:cs typeface="Trebuchet MS"/>
              <a:sym typeface="Trebuchet MS"/>
            </a:endParaRPr>
          </a:p>
        </p:txBody>
      </p:sp>
      <p:sp>
        <p:nvSpPr>
          <p:cNvPr id="9" name="TextBox 8"/>
          <p:cNvSpPr txBox="1"/>
          <p:nvPr/>
        </p:nvSpPr>
        <p:spPr>
          <a:xfrm>
            <a:off x="8497229" y="6238875"/>
            <a:ext cx="646771" cy="646331"/>
          </a:xfrm>
          <a:prstGeom prst="rect">
            <a:avLst/>
          </a:prstGeom>
          <a:noFill/>
        </p:spPr>
        <p:txBody>
          <a:bodyPr wrap="square" rtlCol="0">
            <a:spAutoFit/>
          </a:bodyPr>
          <a:lstStyle/>
          <a:p>
            <a:r>
              <a:rPr lang="en-US" dirty="0" smtClean="0"/>
              <a:t>42</a:t>
            </a:r>
          </a:p>
          <a:p>
            <a:endParaRPr lang="en-US" dirty="0"/>
          </a:p>
        </p:txBody>
      </p:sp>
    </p:spTree>
    <p:extLst>
      <p:ext uri="{BB962C8B-B14F-4D97-AF65-F5344CB8AC3E}">
        <p14:creationId xmlns:p14="http://schemas.microsoft.com/office/powerpoint/2010/main" val="990475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p:cNvSpPr>
          <p:nvPr>
            <p:ph type="title"/>
          </p:nvPr>
        </p:nvSpPr>
        <p:spPr>
          <a:xfrm>
            <a:off x="736765" y="178890"/>
            <a:ext cx="2494210" cy="716925"/>
          </a:xfrm>
          <a:prstGeom prst="rect">
            <a:avLst/>
          </a:prstGeom>
        </p:spPr>
        <p:txBody>
          <a:bodyPr/>
          <a:lstStyle>
            <a:lvl1pPr>
              <a:defRPr u="sng">
                <a:solidFill>
                  <a:srgbClr val="6C921C"/>
                </a:solidFill>
              </a:defRPr>
            </a:lvl1pPr>
          </a:lstStyle>
          <a:p>
            <a:pPr lvl="0">
              <a:defRPr sz="1800" u="none">
                <a:solidFill>
                  <a:srgbClr val="000000"/>
                </a:solidFill>
              </a:defRPr>
            </a:pPr>
            <a:r>
              <a:rPr sz="3600" u="sng" dirty="0">
                <a:solidFill>
                  <a:srgbClr val="6C921C"/>
                </a:solidFill>
              </a:rPr>
              <a:t>Fertilizers</a:t>
            </a:r>
          </a:p>
        </p:txBody>
      </p:sp>
      <p:pic>
        <p:nvPicPr>
          <p:cNvPr id="112" name="image1.png"/>
          <p:cNvPicPr/>
          <p:nvPr/>
        </p:nvPicPr>
        <p:blipFill>
          <a:blip r:embed="rId2">
            <a:extLst/>
          </a:blip>
          <a:stretch>
            <a:fillRect/>
          </a:stretch>
        </p:blipFill>
        <p:spPr>
          <a:xfrm>
            <a:off x="-2" y="6238875"/>
            <a:ext cx="9144002" cy="619125"/>
          </a:xfrm>
          <a:prstGeom prst="rect">
            <a:avLst/>
          </a:prstGeom>
          <a:ln w="12700">
            <a:miter lim="400000"/>
          </a:ln>
        </p:spPr>
      </p:pic>
      <p:pic>
        <p:nvPicPr>
          <p:cNvPr id="113" name="image3.jpg" descr="NPK"/>
          <p:cNvPicPr/>
          <p:nvPr/>
        </p:nvPicPr>
        <p:blipFill>
          <a:blip r:embed="rId3">
            <a:extLst/>
          </a:blip>
          <a:stretch>
            <a:fillRect/>
          </a:stretch>
        </p:blipFill>
        <p:spPr>
          <a:xfrm>
            <a:off x="627989" y="983073"/>
            <a:ext cx="2736684" cy="1910795"/>
          </a:xfrm>
          <a:prstGeom prst="rect">
            <a:avLst/>
          </a:prstGeom>
          <a:ln w="12700">
            <a:miter lim="400000"/>
          </a:ln>
        </p:spPr>
      </p:pic>
      <p:sp>
        <p:nvSpPr>
          <p:cNvPr id="114" name="Shape 114"/>
          <p:cNvSpPr/>
          <p:nvPr/>
        </p:nvSpPr>
        <p:spPr>
          <a:xfrm>
            <a:off x="324758" y="2714797"/>
            <a:ext cx="981706" cy="35814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r>
              <a:rPr dirty="0"/>
              <a:t>Nitrogen</a:t>
            </a:r>
          </a:p>
        </p:txBody>
      </p:sp>
      <p:sp>
        <p:nvSpPr>
          <p:cNvPr id="115" name="Shape 115"/>
          <p:cNvSpPr/>
          <p:nvPr/>
        </p:nvSpPr>
        <p:spPr>
          <a:xfrm>
            <a:off x="1306463" y="2742921"/>
            <a:ext cx="1364901" cy="35814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r>
              <a:rPr dirty="0"/>
              <a:t>Phosphorous</a:t>
            </a:r>
          </a:p>
        </p:txBody>
      </p:sp>
      <p:sp>
        <p:nvSpPr>
          <p:cNvPr id="116" name="Shape 116"/>
          <p:cNvSpPr/>
          <p:nvPr/>
        </p:nvSpPr>
        <p:spPr>
          <a:xfrm>
            <a:off x="2671364" y="2762081"/>
            <a:ext cx="1119223" cy="35814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r>
              <a:rPr dirty="0"/>
              <a:t>Potassium</a:t>
            </a:r>
          </a:p>
        </p:txBody>
      </p:sp>
      <p:sp>
        <p:nvSpPr>
          <p:cNvPr id="118" name="Shape 118"/>
          <p:cNvSpPr/>
          <p:nvPr/>
        </p:nvSpPr>
        <p:spPr>
          <a:xfrm>
            <a:off x="3975798" y="699045"/>
            <a:ext cx="4974495" cy="1015663"/>
          </a:xfrm>
          <a:prstGeom prst="rect">
            <a:avLst/>
          </a:prstGeom>
          <a:solidFill>
            <a:srgbClr val="FFFFFF">
              <a:alpha val="54902"/>
            </a:srgbClr>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defTabSz="457200">
              <a:defRPr sz="2000">
                <a:solidFill>
                  <a:srgbClr val="323333"/>
                </a:solidFill>
                <a:latin typeface="Arial"/>
                <a:ea typeface="Arial"/>
                <a:cs typeface="Arial"/>
                <a:sym typeface="Arial"/>
              </a:defRPr>
            </a:lvl1pPr>
          </a:lstStyle>
          <a:p>
            <a:pPr lvl="0">
              <a:defRPr sz="1800">
                <a:solidFill>
                  <a:srgbClr val="000000"/>
                </a:solidFill>
              </a:defRPr>
            </a:pPr>
            <a:r>
              <a:rPr sz="2000" dirty="0">
                <a:solidFill>
                  <a:schemeClr val="tx1"/>
                </a:solidFill>
              </a:rPr>
              <a:t>“Improved irrigation and more intelligent use of fertilizers could increase agricultural production by as much as 70%.”</a:t>
            </a:r>
          </a:p>
        </p:txBody>
      </p:sp>
      <p:sp>
        <p:nvSpPr>
          <p:cNvPr id="119" name="Shape 119"/>
          <p:cNvSpPr/>
          <p:nvPr/>
        </p:nvSpPr>
        <p:spPr>
          <a:xfrm>
            <a:off x="5188911" y="1803849"/>
            <a:ext cx="2548271"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i="1" u="sng"/>
            </a:lvl1pPr>
          </a:lstStyle>
          <a:p>
            <a:pPr lvl="0">
              <a:defRPr sz="1800" i="0" u="none"/>
            </a:pPr>
            <a:r>
              <a:rPr sz="1200" i="1" u="sng" dirty="0"/>
              <a:t>Source: nature.com Virginia </a:t>
            </a:r>
            <a:r>
              <a:rPr sz="1200" i="1" u="sng" dirty="0" err="1"/>
              <a:t>Gewin</a:t>
            </a:r>
            <a:r>
              <a:rPr sz="1200" i="1" u="sng" dirty="0"/>
              <a:t> </a:t>
            </a:r>
          </a:p>
        </p:txBody>
      </p:sp>
      <p:pic>
        <p:nvPicPr>
          <p:cNvPr id="120" name="pasted-image.tif"/>
          <p:cNvPicPr/>
          <p:nvPr/>
        </p:nvPicPr>
        <p:blipFill>
          <a:blip r:embed="rId4">
            <a:extLst/>
          </a:blip>
          <a:srcRect l="39128"/>
          <a:stretch>
            <a:fillRect/>
          </a:stretch>
        </p:blipFill>
        <p:spPr>
          <a:xfrm>
            <a:off x="4019998" y="2543390"/>
            <a:ext cx="4507032" cy="3445034"/>
          </a:xfrm>
          <a:prstGeom prst="rect">
            <a:avLst/>
          </a:prstGeom>
          <a:ln w="12700">
            <a:miter lim="400000"/>
          </a:ln>
        </p:spPr>
      </p:pic>
      <p:pic>
        <p:nvPicPr>
          <p:cNvPr id="121" name="pasted-image.tif"/>
          <p:cNvPicPr/>
          <p:nvPr/>
        </p:nvPicPr>
        <p:blipFill>
          <a:blip r:embed="rId4">
            <a:extLst/>
          </a:blip>
          <a:srcRect l="966" t="11382" r="61924" b="6810"/>
          <a:stretch>
            <a:fillRect/>
          </a:stretch>
        </p:blipFill>
        <p:spPr>
          <a:xfrm>
            <a:off x="815611" y="3218329"/>
            <a:ext cx="3057142" cy="2847446"/>
          </a:xfrm>
          <a:prstGeom prst="rect">
            <a:avLst/>
          </a:prstGeom>
          <a:ln w="12700">
            <a:miter lim="400000"/>
          </a:ln>
        </p:spPr>
      </p:pic>
      <p:sp>
        <p:nvSpPr>
          <p:cNvPr id="12" name="TextBox 11"/>
          <p:cNvSpPr txBox="1"/>
          <p:nvPr/>
        </p:nvSpPr>
        <p:spPr>
          <a:xfrm>
            <a:off x="8507742" y="6259711"/>
            <a:ext cx="524746" cy="369332"/>
          </a:xfrm>
          <a:prstGeom prst="rect">
            <a:avLst/>
          </a:prstGeom>
          <a:noFill/>
        </p:spPr>
        <p:txBody>
          <a:bodyPr wrap="square" rtlCol="0">
            <a:spAutoFit/>
          </a:bodyPr>
          <a:lstStyle/>
          <a:p>
            <a:r>
              <a:rPr lang="en-US" dirty="0" smtClean="0"/>
              <a:t>43</a:t>
            </a:r>
            <a:endParaRPr lang="en-US" dirty="0"/>
          </a:p>
        </p:txBody>
      </p:sp>
    </p:spTree>
    <p:extLst>
      <p:ext uri="{BB962C8B-B14F-4D97-AF65-F5344CB8AC3E}">
        <p14:creationId xmlns:p14="http://schemas.microsoft.com/office/powerpoint/2010/main" val="4023110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age4.png" descr="http://graphics8.nytimes.com/images/2008/04/30/business/20080430_FERTILIZER_GRAPHIC.jpg"/>
          <p:cNvPicPr/>
          <p:nvPr/>
        </p:nvPicPr>
        <p:blipFill>
          <a:blip r:embed="rId2">
            <a:extLst/>
          </a:blip>
          <a:srcRect l="15498" t="7196" r="1024" b="1382"/>
          <a:stretch>
            <a:fillRect/>
          </a:stretch>
        </p:blipFill>
        <p:spPr>
          <a:xfrm>
            <a:off x="-6747" y="1551317"/>
            <a:ext cx="9157560" cy="4603259"/>
          </a:xfrm>
          <a:prstGeom prst="rect">
            <a:avLst/>
          </a:prstGeom>
          <a:ln w="12700">
            <a:miter lim="400000"/>
          </a:ln>
        </p:spPr>
      </p:pic>
      <p:sp>
        <p:nvSpPr>
          <p:cNvPr id="124" name="Shape 124"/>
          <p:cNvSpPr/>
          <p:nvPr/>
        </p:nvSpPr>
        <p:spPr>
          <a:xfrm>
            <a:off x="-1" y="3839130"/>
            <a:ext cx="824250" cy="2498501"/>
          </a:xfrm>
          <a:prstGeom prst="rect">
            <a:avLst/>
          </a:prstGeom>
          <a:solidFill>
            <a:srgbClr val="FFFFFF"/>
          </a:solidFill>
          <a:ln w="19050" cap="rnd">
            <a:solidFill>
              <a:srgbClr val="FFFFFF"/>
            </a:solidFill>
          </a:ln>
        </p:spPr>
        <p:txBody>
          <a:bodyPr lIns="0" tIns="0" rIns="0" bIns="0" anchor="ctr"/>
          <a:lstStyle/>
          <a:p>
            <a:pPr lvl="0" algn="ctr">
              <a:defRPr>
                <a:solidFill>
                  <a:srgbClr val="FFFFFF"/>
                </a:solidFill>
              </a:defRPr>
            </a:pPr>
            <a:endParaRPr/>
          </a:p>
        </p:txBody>
      </p:sp>
      <p:sp>
        <p:nvSpPr>
          <p:cNvPr id="125" name="Shape 125"/>
          <p:cNvSpPr>
            <a:spLocks noGrp="1"/>
          </p:cNvSpPr>
          <p:nvPr>
            <p:ph type="title"/>
          </p:nvPr>
        </p:nvSpPr>
        <p:spPr>
          <a:xfrm>
            <a:off x="400483" y="534431"/>
            <a:ext cx="6347714" cy="1320801"/>
          </a:xfrm>
          <a:prstGeom prst="rect">
            <a:avLst/>
          </a:prstGeom>
        </p:spPr>
        <p:txBody>
          <a:bodyPr/>
          <a:lstStyle>
            <a:lvl1pPr>
              <a:defRPr u="sng">
                <a:solidFill>
                  <a:srgbClr val="000000"/>
                </a:solidFill>
              </a:defRPr>
            </a:lvl1pPr>
          </a:lstStyle>
          <a:p>
            <a:pPr lvl="0">
              <a:defRPr sz="1800" u="none"/>
            </a:pPr>
            <a:r>
              <a:rPr sz="3600" u="sng"/>
              <a:t>Worldwide Fertilizer Growth</a:t>
            </a:r>
          </a:p>
        </p:txBody>
      </p:sp>
      <p:pic>
        <p:nvPicPr>
          <p:cNvPr id="126" name="image1.png"/>
          <p:cNvPicPr/>
          <p:nvPr/>
        </p:nvPicPr>
        <p:blipFill>
          <a:blip r:embed="rId3">
            <a:extLst/>
          </a:blip>
          <a:stretch>
            <a:fillRect/>
          </a:stretch>
        </p:blipFill>
        <p:spPr>
          <a:xfrm>
            <a:off x="-2" y="6238875"/>
            <a:ext cx="9144002" cy="619125"/>
          </a:xfrm>
          <a:prstGeom prst="rect">
            <a:avLst/>
          </a:prstGeom>
          <a:ln w="12700">
            <a:miter lim="400000"/>
          </a:ln>
        </p:spPr>
      </p:pic>
      <p:pic>
        <p:nvPicPr>
          <p:cNvPr id="127" name="image5.jpg" descr="http://graphics8.nytimes.com/images/2008/04/30/business/20080430_FERTILIZER_GRAPHIC.jpg"/>
          <p:cNvPicPr/>
          <p:nvPr/>
        </p:nvPicPr>
        <p:blipFill>
          <a:blip r:embed="rId4">
            <a:extLst/>
          </a:blip>
          <a:srcRect l="734" t="57268" r="77959" b="818"/>
          <a:stretch>
            <a:fillRect/>
          </a:stretch>
        </p:blipFill>
        <p:spPr>
          <a:xfrm>
            <a:off x="6941173" y="-22118"/>
            <a:ext cx="2232527" cy="2083953"/>
          </a:xfrm>
          <a:prstGeom prst="rect">
            <a:avLst/>
          </a:prstGeom>
          <a:ln w="12700">
            <a:miter lim="400000"/>
          </a:ln>
        </p:spPr>
      </p:pic>
      <p:sp>
        <p:nvSpPr>
          <p:cNvPr id="7" name="TextBox 6"/>
          <p:cNvSpPr txBox="1"/>
          <p:nvPr/>
        </p:nvSpPr>
        <p:spPr>
          <a:xfrm>
            <a:off x="8507742" y="6259711"/>
            <a:ext cx="524746" cy="369332"/>
          </a:xfrm>
          <a:prstGeom prst="rect">
            <a:avLst/>
          </a:prstGeom>
          <a:noFill/>
        </p:spPr>
        <p:txBody>
          <a:bodyPr wrap="square" rtlCol="0">
            <a:spAutoFit/>
          </a:bodyPr>
          <a:lstStyle/>
          <a:p>
            <a:r>
              <a:rPr lang="en-US" dirty="0" smtClean="0"/>
              <a:t>44</a:t>
            </a:r>
            <a:endParaRPr lang="en-US" dirty="0"/>
          </a:p>
        </p:txBody>
      </p:sp>
    </p:spTree>
    <p:extLst>
      <p:ext uri="{BB962C8B-B14F-4D97-AF65-F5344CB8AC3E}">
        <p14:creationId xmlns:p14="http://schemas.microsoft.com/office/powerpoint/2010/main" val="2670590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age6.gif" descr="http://www.worldresourcesforum.org/files/file/Phosphate-Rock-Reserves.gif"/>
          <p:cNvPicPr/>
          <p:nvPr/>
        </p:nvPicPr>
        <p:blipFill>
          <a:blip r:embed="rId2">
            <a:extLst/>
          </a:blip>
          <a:stretch>
            <a:fillRect/>
          </a:stretch>
        </p:blipFill>
        <p:spPr>
          <a:xfrm>
            <a:off x="4240824" y="2474551"/>
            <a:ext cx="4789002" cy="3526586"/>
          </a:xfrm>
          <a:prstGeom prst="rect">
            <a:avLst/>
          </a:prstGeom>
          <a:ln w="12700">
            <a:miter lim="400000"/>
          </a:ln>
        </p:spPr>
      </p:pic>
      <p:sp>
        <p:nvSpPr>
          <p:cNvPr id="2" name="Rectangle 1"/>
          <p:cNvSpPr/>
          <p:nvPr/>
        </p:nvSpPr>
        <p:spPr>
          <a:xfrm>
            <a:off x="-2" y="3125337"/>
            <a:ext cx="705629" cy="3113538"/>
          </a:xfrm>
          <a:prstGeom prst="rect">
            <a:avLst/>
          </a:prstGeom>
          <a:solidFill>
            <a:srgbClr val="FFFFFF"/>
          </a:solidFill>
          <a:ln w="19050" cap="rnd">
            <a:solidFill>
              <a:schemeClr val="bg1"/>
            </a:solidFill>
            <a:prstDash val="solid"/>
            <a:bevel/>
          </a:ln>
          <a:effectLst>
            <a:outerShdw blurRad="38100" dist="254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rebuchet MS"/>
              <a:ea typeface="Trebuchet MS"/>
              <a:cs typeface="Trebuchet MS"/>
              <a:sym typeface="Trebuchet MS"/>
            </a:endParaRPr>
          </a:p>
        </p:txBody>
      </p:sp>
      <p:sp>
        <p:nvSpPr>
          <p:cNvPr id="129" name="Shape 129"/>
          <p:cNvSpPr/>
          <p:nvPr/>
        </p:nvSpPr>
        <p:spPr>
          <a:xfrm>
            <a:off x="3928055" y="5983648"/>
            <a:ext cx="5215945" cy="532225"/>
          </a:xfrm>
          <a:prstGeom prst="rect">
            <a:avLst/>
          </a:prstGeom>
          <a:solidFill>
            <a:srgbClr val="FFFFFF"/>
          </a:solidFill>
          <a:ln w="19050" cap="rnd">
            <a:solidFill>
              <a:srgbClr val="FFFFFF"/>
            </a:solidFill>
          </a:ln>
        </p:spPr>
        <p:txBody>
          <a:bodyPr lIns="0" tIns="0" rIns="0" bIns="0" anchor="ctr"/>
          <a:lstStyle/>
          <a:p>
            <a:pPr lvl="0" algn="ctr">
              <a:defRPr>
                <a:solidFill>
                  <a:srgbClr val="FFFFFF"/>
                </a:solidFill>
              </a:defRPr>
            </a:pPr>
            <a:endParaRPr/>
          </a:p>
        </p:txBody>
      </p:sp>
      <p:sp>
        <p:nvSpPr>
          <p:cNvPr id="131" name="Shape 131"/>
          <p:cNvSpPr>
            <a:spLocks noGrp="1"/>
          </p:cNvSpPr>
          <p:nvPr>
            <p:ph type="title"/>
          </p:nvPr>
        </p:nvSpPr>
        <p:spPr>
          <a:xfrm>
            <a:off x="127607" y="345538"/>
            <a:ext cx="4013919" cy="712068"/>
          </a:xfrm>
          <a:prstGeom prst="rect">
            <a:avLst/>
          </a:prstGeom>
          <a:solidFill>
            <a:srgbClr val="FFFFFF"/>
          </a:solidFill>
        </p:spPr>
        <p:txBody>
          <a:bodyPr lIns="0" tIns="0" rIns="0" bIns="0"/>
          <a:lstStyle>
            <a:lvl1pPr algn="ctr">
              <a:defRPr sz="3200" u="sng">
                <a:solidFill>
                  <a:srgbClr val="54A021"/>
                </a:solidFill>
              </a:defRPr>
            </a:lvl1pPr>
          </a:lstStyle>
          <a:p>
            <a:pPr lvl="0">
              <a:defRPr sz="1800" u="none">
                <a:solidFill>
                  <a:srgbClr val="000000"/>
                </a:solidFill>
              </a:defRPr>
            </a:pPr>
            <a:r>
              <a:rPr sz="3200" u="sng" dirty="0">
                <a:solidFill>
                  <a:srgbClr val="54A021"/>
                </a:solidFill>
              </a:rPr>
              <a:t>Peak Phosphorous </a:t>
            </a:r>
          </a:p>
        </p:txBody>
      </p:sp>
      <p:sp>
        <p:nvSpPr>
          <p:cNvPr id="132" name="Shape 132"/>
          <p:cNvSpPr>
            <a:spLocks noGrp="1"/>
          </p:cNvSpPr>
          <p:nvPr>
            <p:ph type="body" idx="1"/>
          </p:nvPr>
        </p:nvSpPr>
        <p:spPr>
          <a:xfrm>
            <a:off x="0" y="1123415"/>
            <a:ext cx="4430166" cy="4992361"/>
          </a:xfrm>
          <a:prstGeom prst="rect">
            <a:avLst/>
          </a:prstGeom>
          <a:noFill/>
        </p:spPr>
        <p:txBody>
          <a:bodyPr>
            <a:normAutofit lnSpcReduction="10000"/>
          </a:bodyPr>
          <a:lstStyle/>
          <a:p>
            <a:pPr marL="361950" lvl="0" indent="-361950">
              <a:defRPr>
                <a:solidFill>
                  <a:srgbClr val="000000"/>
                </a:solidFill>
              </a:defRPr>
            </a:pPr>
            <a:r>
              <a:rPr lang="en-US" sz="1900" dirty="0" smtClean="0">
                <a:solidFill>
                  <a:schemeClr val="tx1"/>
                </a:solidFill>
              </a:rPr>
              <a:t>Is </a:t>
            </a:r>
            <a:r>
              <a:rPr sz="1900" dirty="0" smtClean="0">
                <a:solidFill>
                  <a:schemeClr val="tx1"/>
                </a:solidFill>
              </a:rPr>
              <a:t>a </a:t>
            </a:r>
            <a:r>
              <a:rPr sz="1900" dirty="0">
                <a:solidFill>
                  <a:schemeClr val="tx1"/>
                </a:solidFill>
              </a:rPr>
              <a:t>renewable </a:t>
            </a:r>
            <a:r>
              <a:rPr sz="1900" dirty="0" smtClean="0">
                <a:solidFill>
                  <a:schemeClr val="tx1"/>
                </a:solidFill>
              </a:rPr>
              <a:t>resource</a:t>
            </a:r>
            <a:endParaRPr lang="en-US" sz="1900" dirty="0" smtClean="0">
              <a:solidFill>
                <a:schemeClr val="tx1"/>
              </a:solidFill>
            </a:endParaRPr>
          </a:p>
          <a:p>
            <a:pPr marL="361950" lvl="0" indent="-361950">
              <a:defRPr>
                <a:solidFill>
                  <a:srgbClr val="000000"/>
                </a:solidFill>
              </a:defRPr>
            </a:pPr>
            <a:r>
              <a:rPr lang="en-US" sz="2000" dirty="0"/>
              <a:t>Most of the phosphorus used in fertilizer comes from </a:t>
            </a:r>
            <a:r>
              <a:rPr lang="en-US" sz="2000" b="1" dirty="0"/>
              <a:t>P</a:t>
            </a:r>
            <a:r>
              <a:rPr lang="en-US" sz="2000" b="1" dirty="0" smtClean="0"/>
              <a:t>hosphate </a:t>
            </a:r>
            <a:r>
              <a:rPr lang="en-US" sz="2000" b="1" dirty="0"/>
              <a:t>R</a:t>
            </a:r>
            <a:r>
              <a:rPr lang="en-US" sz="2000" b="1" dirty="0" smtClean="0"/>
              <a:t>ock.</a:t>
            </a:r>
          </a:p>
          <a:p>
            <a:pPr marL="361950" lvl="0" indent="-361950">
              <a:defRPr>
                <a:solidFill>
                  <a:srgbClr val="000000"/>
                </a:solidFill>
              </a:defRPr>
            </a:pPr>
            <a:r>
              <a:rPr lang="en-US" sz="2000" dirty="0"/>
              <a:t>The </a:t>
            </a:r>
            <a:r>
              <a:rPr lang="en-US" sz="2000" dirty="0" smtClean="0"/>
              <a:t>U.S. has </a:t>
            </a:r>
            <a:r>
              <a:rPr lang="en-US" sz="2000" dirty="0"/>
              <a:t>25 years of phosphate rock reserves </a:t>
            </a:r>
            <a:r>
              <a:rPr lang="en-US" sz="2000" dirty="0" smtClean="0"/>
              <a:t>left and imports phosphate </a:t>
            </a:r>
            <a:r>
              <a:rPr lang="en-US" sz="2000" dirty="0"/>
              <a:t>rock from </a:t>
            </a:r>
            <a:r>
              <a:rPr lang="en-US" sz="2000" b="1" dirty="0" smtClean="0"/>
              <a:t>Morocco.</a:t>
            </a:r>
          </a:p>
          <a:p>
            <a:pPr marL="361950" lvl="0" indent="-361950">
              <a:defRPr>
                <a:solidFill>
                  <a:srgbClr val="000000"/>
                </a:solidFill>
              </a:defRPr>
            </a:pPr>
            <a:r>
              <a:rPr lang="en-US" sz="2000" dirty="0"/>
              <a:t>As the quality of phosphate rock reserves declines, more energy is necessary to mine </a:t>
            </a:r>
            <a:r>
              <a:rPr lang="en-US" sz="2000" dirty="0" smtClean="0"/>
              <a:t>it</a:t>
            </a:r>
            <a:r>
              <a:rPr lang="en-US" sz="2000" dirty="0"/>
              <a:t>. The processing of lower grade phosphate </a:t>
            </a:r>
            <a:r>
              <a:rPr lang="en-US" sz="2000" dirty="0" smtClean="0"/>
              <a:t>rock produces </a:t>
            </a:r>
            <a:r>
              <a:rPr lang="en-US" sz="2000" dirty="0"/>
              <a:t>more heavy metals such as cadmium and </a:t>
            </a:r>
            <a:r>
              <a:rPr lang="en-US" sz="2000" dirty="0" smtClean="0"/>
              <a:t>uranium.</a:t>
            </a:r>
            <a:endParaRPr sz="1900" dirty="0">
              <a:solidFill>
                <a:srgbClr val="404040"/>
              </a:solidFill>
            </a:endParaRPr>
          </a:p>
        </p:txBody>
      </p:sp>
      <p:pic>
        <p:nvPicPr>
          <p:cNvPr id="133" name="image1.png"/>
          <p:cNvPicPr/>
          <p:nvPr/>
        </p:nvPicPr>
        <p:blipFill>
          <a:blip r:embed="rId3">
            <a:extLst/>
          </a:blip>
          <a:stretch>
            <a:fillRect/>
          </a:stretch>
        </p:blipFill>
        <p:spPr>
          <a:xfrm>
            <a:off x="-2" y="6238875"/>
            <a:ext cx="9144002" cy="619125"/>
          </a:xfrm>
          <a:prstGeom prst="rect">
            <a:avLst/>
          </a:prstGeom>
          <a:ln w="12700">
            <a:miter lim="400000"/>
          </a:ln>
        </p:spPr>
      </p:pic>
      <p:sp>
        <p:nvSpPr>
          <p:cNvPr id="134" name="Shape 134"/>
          <p:cNvSpPr/>
          <p:nvPr/>
        </p:nvSpPr>
        <p:spPr>
          <a:xfrm>
            <a:off x="159307" y="5862637"/>
            <a:ext cx="3136434" cy="27699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100"/>
            </a:lvl1pPr>
          </a:lstStyle>
          <a:p>
            <a:pPr lvl="0">
              <a:defRPr sz="1800"/>
            </a:pPr>
            <a:r>
              <a:rPr lang="en-US" sz="1200" i="1" u="sng" dirty="0" smtClean="0">
                <a:latin typeface="Arial" panose="020B0604020202020204" pitchFamily="34" charset="0"/>
                <a:cs typeface="Arial" panose="020B0604020202020204" pitchFamily="34" charset="0"/>
              </a:rPr>
              <a:t>Source: The Earth Blog, Columbia University</a:t>
            </a:r>
            <a:endParaRPr sz="1200" i="1" u="sng" dirty="0">
              <a:latin typeface="Arial" panose="020B0604020202020204" pitchFamily="34" charset="0"/>
              <a:cs typeface="Arial" panose="020B0604020202020204" pitchFamily="34" charset="0"/>
            </a:endParaRPr>
          </a:p>
        </p:txBody>
      </p:sp>
      <p:sp>
        <p:nvSpPr>
          <p:cNvPr id="135" name="Shape 135"/>
          <p:cNvSpPr/>
          <p:nvPr/>
        </p:nvSpPr>
        <p:spPr>
          <a:xfrm>
            <a:off x="4789602" y="5983649"/>
            <a:ext cx="4240224"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i="1" u="sng">
                <a:latin typeface="Arial"/>
                <a:ea typeface="Arial"/>
                <a:cs typeface="Arial"/>
                <a:sym typeface="Arial"/>
              </a:defRPr>
            </a:lvl1pPr>
          </a:lstStyle>
          <a:p>
            <a:pPr lvl="0">
              <a:defRPr sz="1800" i="0" u="none"/>
            </a:pPr>
            <a:r>
              <a:rPr sz="1200" i="1" u="sng"/>
              <a:t>2010 World Reserves, Millions of Metric Tons. Source: USGS</a:t>
            </a:r>
          </a:p>
        </p:txBody>
      </p:sp>
      <p:sp>
        <p:nvSpPr>
          <p:cNvPr id="136" name="Shape 136"/>
          <p:cNvSpPr/>
          <p:nvPr/>
        </p:nvSpPr>
        <p:spPr>
          <a:xfrm>
            <a:off x="7959143" y="4752304"/>
            <a:ext cx="522968" cy="383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a:solidFill>
                  <a:srgbClr val="FFFFFF"/>
                </a:solidFill>
              </a:defRPr>
            </a:lvl1pPr>
          </a:lstStyle>
          <a:p>
            <a:pPr lvl="0">
              <a:defRPr sz="1800">
                <a:solidFill>
                  <a:srgbClr val="000000"/>
                </a:solidFill>
              </a:defRPr>
            </a:pPr>
            <a:r>
              <a:rPr sz="2000">
                <a:solidFill>
                  <a:srgbClr val="FFFFFF"/>
                </a:solidFill>
              </a:rPr>
              <a:t>75%</a:t>
            </a:r>
          </a:p>
        </p:txBody>
      </p:sp>
      <p:pic>
        <p:nvPicPr>
          <p:cNvPr id="137" name="image7.jpg" descr="http://phosphatespecialist.com/wp-content/uploads/04-Specimen-showing-Phosphate-in-rock-white-layer-beneath-two-layers-of-calcite-and-phosphate-crystals.jpg"/>
          <p:cNvPicPr/>
          <p:nvPr/>
        </p:nvPicPr>
        <p:blipFill>
          <a:blip r:embed="rId4">
            <a:extLst/>
          </a:blip>
          <a:stretch>
            <a:fillRect/>
          </a:stretch>
        </p:blipFill>
        <p:spPr>
          <a:xfrm>
            <a:off x="5396753" y="240522"/>
            <a:ext cx="3265576" cy="2162020"/>
          </a:xfrm>
          <a:prstGeom prst="rect">
            <a:avLst/>
          </a:prstGeom>
          <a:ln w="12700">
            <a:miter lim="400000"/>
          </a:ln>
        </p:spPr>
      </p:pic>
      <p:sp>
        <p:nvSpPr>
          <p:cNvPr id="12" name="TextBox 11"/>
          <p:cNvSpPr txBox="1"/>
          <p:nvPr/>
        </p:nvSpPr>
        <p:spPr>
          <a:xfrm>
            <a:off x="8507742" y="6259711"/>
            <a:ext cx="524746" cy="369332"/>
          </a:xfrm>
          <a:prstGeom prst="rect">
            <a:avLst/>
          </a:prstGeom>
          <a:noFill/>
        </p:spPr>
        <p:txBody>
          <a:bodyPr wrap="square" rtlCol="0">
            <a:spAutoFit/>
          </a:bodyPr>
          <a:lstStyle/>
          <a:p>
            <a:r>
              <a:rPr lang="en-US" dirty="0" smtClean="0"/>
              <a:t>45</a:t>
            </a:r>
            <a:endParaRPr lang="en-US" dirty="0"/>
          </a:p>
        </p:txBody>
      </p:sp>
    </p:spTree>
    <p:extLst>
      <p:ext uri="{BB962C8B-B14F-4D97-AF65-F5344CB8AC3E}">
        <p14:creationId xmlns:p14="http://schemas.microsoft.com/office/powerpoint/2010/main" val="3252180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image8.png"/>
          <p:cNvPicPr/>
          <p:nvPr/>
        </p:nvPicPr>
        <p:blipFill>
          <a:blip r:embed="rId2">
            <a:extLst/>
          </a:blip>
          <a:stretch>
            <a:fillRect/>
          </a:stretch>
        </p:blipFill>
        <p:spPr>
          <a:xfrm>
            <a:off x="2749" y="2115805"/>
            <a:ext cx="3358579" cy="2533784"/>
          </a:xfrm>
          <a:prstGeom prst="rect">
            <a:avLst/>
          </a:prstGeom>
          <a:ln w="12700">
            <a:miter lim="400000"/>
          </a:ln>
        </p:spPr>
      </p:pic>
      <p:sp>
        <p:nvSpPr>
          <p:cNvPr id="141" name="Shape 141"/>
          <p:cNvSpPr>
            <a:spLocks noGrp="1"/>
          </p:cNvSpPr>
          <p:nvPr>
            <p:ph type="title"/>
          </p:nvPr>
        </p:nvSpPr>
        <p:spPr>
          <a:xfrm>
            <a:off x="52591" y="277854"/>
            <a:ext cx="3691946" cy="1022610"/>
          </a:xfrm>
          <a:prstGeom prst="rect">
            <a:avLst/>
          </a:prstGeom>
        </p:spPr>
        <p:txBody>
          <a:bodyPr>
            <a:normAutofit/>
          </a:bodyPr>
          <a:lstStyle/>
          <a:p>
            <a:pPr lvl="0" algn="ctr">
              <a:defRPr sz="1800">
                <a:solidFill>
                  <a:srgbClr val="000000"/>
                </a:solidFill>
              </a:defRPr>
            </a:pPr>
            <a:r>
              <a:rPr sz="3200" dirty="0" smtClean="0">
                <a:solidFill>
                  <a:srgbClr val="486113"/>
                </a:solidFill>
              </a:rPr>
              <a:t>Eutrophication</a:t>
            </a:r>
            <a:r>
              <a:rPr lang="en-US" sz="3200" dirty="0" smtClean="0">
                <a:solidFill>
                  <a:srgbClr val="486113"/>
                </a:solidFill>
              </a:rPr>
              <a:t>:</a:t>
            </a:r>
            <a:r>
              <a:rPr sz="3200" dirty="0">
                <a:solidFill>
                  <a:srgbClr val="486113"/>
                </a:solidFill>
              </a:rPr>
              <a:t/>
            </a:r>
            <a:br>
              <a:rPr sz="3200" dirty="0">
                <a:solidFill>
                  <a:srgbClr val="486113"/>
                </a:solidFill>
              </a:rPr>
            </a:br>
            <a:r>
              <a:rPr lang="en-US" sz="2200" dirty="0" smtClean="0">
                <a:solidFill>
                  <a:schemeClr val="accent1"/>
                </a:solidFill>
              </a:rPr>
              <a:t>Side effects of Fertilizers</a:t>
            </a:r>
            <a:endParaRPr sz="2200" dirty="0">
              <a:solidFill>
                <a:schemeClr val="accent1"/>
              </a:solidFill>
            </a:endParaRPr>
          </a:p>
        </p:txBody>
      </p:sp>
      <p:sp>
        <p:nvSpPr>
          <p:cNvPr id="142" name="Shape 142"/>
          <p:cNvSpPr>
            <a:spLocks noGrp="1"/>
          </p:cNvSpPr>
          <p:nvPr>
            <p:ph type="body" idx="1"/>
          </p:nvPr>
        </p:nvSpPr>
        <p:spPr>
          <a:xfrm>
            <a:off x="430219" y="5349445"/>
            <a:ext cx="6110522" cy="621049"/>
          </a:xfrm>
          <a:prstGeom prst="rect">
            <a:avLst/>
          </a:prstGeom>
        </p:spPr>
        <p:txBody>
          <a:bodyPr/>
          <a:lstStyle>
            <a:lvl1pPr>
              <a:lnSpc>
                <a:spcPct val="80000"/>
              </a:lnSpc>
              <a:defRPr sz="1600">
                <a:solidFill>
                  <a:srgbClr val="000000"/>
                </a:solidFill>
                <a:latin typeface="Trebuchet MS Bold"/>
                <a:ea typeface="Trebuchet MS Bold"/>
                <a:cs typeface="Trebuchet MS Bold"/>
                <a:sym typeface="Trebuchet MS Bold"/>
              </a:defRPr>
            </a:lvl1pPr>
          </a:lstStyle>
          <a:p>
            <a:pPr lvl="0">
              <a:lnSpc>
                <a:spcPct val="100000"/>
              </a:lnSpc>
              <a:defRPr sz="1800"/>
            </a:pPr>
            <a:r>
              <a:rPr sz="1600" dirty="0">
                <a:latin typeface="Arial" panose="020B0604020202020204" pitchFamily="34" charset="0"/>
                <a:cs typeface="Arial" panose="020B0604020202020204" pitchFamily="34" charset="0"/>
              </a:rPr>
              <a:t>Algal bloom caused by excessive nutrients such as: nitrates and phosphates from intense agriculture and fertilizer </a:t>
            </a:r>
            <a:r>
              <a:rPr sz="1600" dirty="0" smtClean="0">
                <a:latin typeface="Arial" panose="020B0604020202020204" pitchFamily="34" charset="0"/>
                <a:cs typeface="Arial" panose="020B0604020202020204" pitchFamily="34" charset="0"/>
              </a:rPr>
              <a:t>use</a:t>
            </a:r>
            <a:r>
              <a:rPr lang="en-US" sz="1600" dirty="0" smtClean="0">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p:txBody>
      </p:sp>
      <p:pic>
        <p:nvPicPr>
          <p:cNvPr id="143" name="image1.png"/>
          <p:cNvPicPr/>
          <p:nvPr/>
        </p:nvPicPr>
        <p:blipFill>
          <a:blip r:embed="rId3">
            <a:extLst/>
          </a:blip>
          <a:stretch>
            <a:fillRect/>
          </a:stretch>
        </p:blipFill>
        <p:spPr>
          <a:xfrm>
            <a:off x="-2" y="6238875"/>
            <a:ext cx="9144002" cy="619125"/>
          </a:xfrm>
          <a:prstGeom prst="rect">
            <a:avLst/>
          </a:prstGeom>
          <a:ln w="12700">
            <a:miter lim="400000"/>
          </a:ln>
        </p:spPr>
      </p:pic>
      <p:pic>
        <p:nvPicPr>
          <p:cNvPr id="144" name="image10.jpg" descr="Eutrophication"/>
          <p:cNvPicPr/>
          <p:nvPr/>
        </p:nvPicPr>
        <p:blipFill>
          <a:blip r:embed="rId4">
            <a:extLst/>
          </a:blip>
          <a:stretch>
            <a:fillRect/>
          </a:stretch>
        </p:blipFill>
        <p:spPr>
          <a:xfrm>
            <a:off x="3940416" y="0"/>
            <a:ext cx="5200651" cy="5200652"/>
          </a:xfrm>
          <a:prstGeom prst="rect">
            <a:avLst/>
          </a:prstGeom>
          <a:ln w="12700">
            <a:miter lim="400000"/>
          </a:ln>
        </p:spPr>
      </p:pic>
      <p:sp>
        <p:nvSpPr>
          <p:cNvPr id="145" name="Shape 145"/>
          <p:cNvSpPr/>
          <p:nvPr/>
        </p:nvSpPr>
        <p:spPr>
          <a:xfrm>
            <a:off x="4879709" y="4816471"/>
            <a:ext cx="1569578" cy="264256"/>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i="1" u="sng">
                <a:latin typeface="Arial"/>
                <a:ea typeface="Arial"/>
                <a:cs typeface="Arial"/>
                <a:sym typeface="Arial"/>
              </a:defRPr>
            </a:lvl1pPr>
          </a:lstStyle>
          <a:p>
            <a:pPr lvl="0">
              <a:defRPr sz="1800" i="0" u="none"/>
            </a:pPr>
            <a:r>
              <a:rPr sz="1200" i="1" u="sng" dirty="0"/>
              <a:t>Source: BBC Science</a:t>
            </a:r>
          </a:p>
        </p:txBody>
      </p:sp>
      <p:sp>
        <p:nvSpPr>
          <p:cNvPr id="146" name="Shape 146"/>
          <p:cNvSpPr/>
          <p:nvPr/>
        </p:nvSpPr>
        <p:spPr>
          <a:xfrm>
            <a:off x="3517610" y="1300464"/>
            <a:ext cx="2292147" cy="81534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0" tIns="0" rIns="0" bIns="0">
            <a:spAutoFit/>
          </a:bodyPr>
          <a:lstStyle/>
          <a:p>
            <a:pPr lvl="0"/>
            <a:r>
              <a:rPr sz="1600">
                <a:latin typeface="Trebuchet MS Bold"/>
                <a:ea typeface="Trebuchet MS Bold"/>
                <a:cs typeface="Trebuchet MS Bold"/>
                <a:sym typeface="Trebuchet MS Bold"/>
              </a:rPr>
              <a:t>1.Nutrient load up:</a:t>
            </a:r>
          </a:p>
          <a:p>
            <a:pPr lvl="0"/>
            <a:r>
              <a:rPr sz="1600"/>
              <a:t>Flushed from land into water basins</a:t>
            </a:r>
          </a:p>
        </p:txBody>
      </p:sp>
      <p:sp>
        <p:nvSpPr>
          <p:cNvPr id="147" name="Shape 147"/>
          <p:cNvSpPr/>
          <p:nvPr/>
        </p:nvSpPr>
        <p:spPr>
          <a:xfrm>
            <a:off x="2031275" y="4901657"/>
            <a:ext cx="895422" cy="3581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defRPr>
            </a:lvl1pPr>
          </a:lstStyle>
          <a:p>
            <a:pPr lvl="0">
              <a:defRPr>
                <a:solidFill>
                  <a:srgbClr val="000000"/>
                </a:solidFill>
              </a:defRPr>
            </a:pPr>
            <a:r>
              <a:rPr>
                <a:solidFill>
                  <a:srgbClr val="FFFFFF"/>
                </a:solidFill>
              </a:rPr>
              <a:t>La Jolla</a:t>
            </a:r>
          </a:p>
        </p:txBody>
      </p:sp>
      <p:sp>
        <p:nvSpPr>
          <p:cNvPr id="148" name="Shape 148"/>
          <p:cNvSpPr/>
          <p:nvPr/>
        </p:nvSpPr>
        <p:spPr>
          <a:xfrm>
            <a:off x="7317922" y="917278"/>
            <a:ext cx="1760974" cy="98044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0" tIns="0" rIns="0" bIns="0">
            <a:spAutoFit/>
          </a:bodyPr>
          <a:lstStyle/>
          <a:p>
            <a:pPr lvl="0"/>
            <a:r>
              <a:rPr sz="1600"/>
              <a:t>5. </a:t>
            </a:r>
            <a:r>
              <a:rPr sz="1600">
                <a:latin typeface="Trebuchet MS Bold"/>
                <a:ea typeface="Trebuchet MS Bold"/>
                <a:cs typeface="Trebuchet MS Bold"/>
                <a:sym typeface="Trebuchet MS Bold"/>
              </a:rPr>
              <a:t>Death of the ecosystem</a:t>
            </a:r>
            <a:r>
              <a:rPr sz="1600"/>
              <a:t>: </a:t>
            </a:r>
            <a:r>
              <a:rPr sz="1400"/>
              <a:t>low oxygen level kills marine life</a:t>
            </a:r>
          </a:p>
        </p:txBody>
      </p:sp>
      <p:sp>
        <p:nvSpPr>
          <p:cNvPr id="149" name="Shape 149"/>
          <p:cNvSpPr/>
          <p:nvPr/>
        </p:nvSpPr>
        <p:spPr>
          <a:xfrm>
            <a:off x="3465576" y="3987370"/>
            <a:ext cx="2021984" cy="53594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0" tIns="0" rIns="0" bIns="0">
            <a:spAutoFit/>
          </a:bodyPr>
          <a:lstStyle/>
          <a:p>
            <a:pPr lvl="0"/>
            <a:r>
              <a:rPr sz="1600">
                <a:latin typeface="Trebuchet MS Bold"/>
                <a:ea typeface="Trebuchet MS Bold"/>
                <a:cs typeface="Trebuchet MS Bold"/>
                <a:sym typeface="Trebuchet MS Bold"/>
              </a:rPr>
              <a:t>2. Plants flourish: </a:t>
            </a:r>
            <a:r>
              <a:rPr sz="1400"/>
              <a:t>excessive algae growth</a:t>
            </a:r>
          </a:p>
        </p:txBody>
      </p:sp>
      <p:sp>
        <p:nvSpPr>
          <p:cNvPr id="150" name="Shape 150"/>
          <p:cNvSpPr/>
          <p:nvPr/>
        </p:nvSpPr>
        <p:spPr>
          <a:xfrm>
            <a:off x="3940416" y="3683358"/>
            <a:ext cx="1185376" cy="304014"/>
          </a:xfrm>
          <a:prstGeom prst="rect">
            <a:avLst/>
          </a:prstGeom>
          <a:solidFill>
            <a:srgbClr val="FFFFFF"/>
          </a:solidFill>
          <a:ln w="19050" cap="rnd">
            <a:solidFill>
              <a:srgbClr val="FFFFFF"/>
            </a:solidFill>
          </a:ln>
        </p:spPr>
        <p:txBody>
          <a:bodyPr lIns="0" tIns="0" rIns="0" bIns="0" anchor="ctr"/>
          <a:lstStyle/>
          <a:p>
            <a:pPr lvl="0" algn="ctr">
              <a:defRPr>
                <a:solidFill>
                  <a:srgbClr val="FFFFFF"/>
                </a:solidFill>
              </a:defRPr>
            </a:pPr>
            <a:endParaRPr/>
          </a:p>
        </p:txBody>
      </p:sp>
      <p:sp>
        <p:nvSpPr>
          <p:cNvPr id="151" name="Shape 151"/>
          <p:cNvSpPr/>
          <p:nvPr/>
        </p:nvSpPr>
        <p:spPr>
          <a:xfrm>
            <a:off x="5396248" y="4264369"/>
            <a:ext cx="605308" cy="277000"/>
          </a:xfrm>
          <a:prstGeom prst="rect">
            <a:avLst/>
          </a:prstGeom>
          <a:solidFill>
            <a:srgbClr val="FFFFFF"/>
          </a:solidFill>
          <a:ln w="19050" cap="rnd">
            <a:solidFill>
              <a:srgbClr val="FFFFFF"/>
            </a:solidFill>
          </a:ln>
        </p:spPr>
        <p:txBody>
          <a:bodyPr lIns="0" tIns="0" rIns="0" bIns="0" anchor="ctr"/>
          <a:lstStyle/>
          <a:p>
            <a:pPr lvl="0" algn="ctr">
              <a:defRPr>
                <a:solidFill>
                  <a:srgbClr val="FFFFFF"/>
                </a:solidFill>
              </a:defRPr>
            </a:pPr>
            <a:endParaRPr/>
          </a:p>
        </p:txBody>
      </p:sp>
      <p:sp>
        <p:nvSpPr>
          <p:cNvPr id="152" name="Shape 152"/>
          <p:cNvSpPr/>
          <p:nvPr/>
        </p:nvSpPr>
        <p:spPr>
          <a:xfrm>
            <a:off x="5180148" y="2575596"/>
            <a:ext cx="2556631" cy="535941"/>
          </a:xfrm>
          <a:prstGeom prst="rect">
            <a:avLst/>
          </a:prstGeom>
          <a:solidFill>
            <a:srgbClr val="CCECFF"/>
          </a:solidFill>
          <a:ln w="12700">
            <a:miter lim="400000"/>
          </a:ln>
          <a:extLst>
            <a:ext uri="{C572A759-6A51-4108-AA02-DFA0A04FC94B}">
              <ma14:wrappingTextBoxFlag xmlns="" xmlns:ma14="http://schemas.microsoft.com/office/mac/drawingml/2011/main" val="1"/>
            </a:ext>
          </a:extLst>
        </p:spPr>
        <p:txBody>
          <a:bodyPr lIns="0" tIns="0" rIns="0" bIns="0">
            <a:spAutoFit/>
          </a:bodyPr>
          <a:lstStyle/>
          <a:p>
            <a:pPr lvl="0"/>
            <a:r>
              <a:rPr sz="1600">
                <a:latin typeface="Trebuchet MS Bold"/>
                <a:ea typeface="Trebuchet MS Bold"/>
                <a:cs typeface="Trebuchet MS Bold"/>
                <a:sym typeface="Trebuchet MS Bold"/>
              </a:rPr>
              <a:t>3.Algae Blooms: </a:t>
            </a:r>
            <a:r>
              <a:rPr sz="1400"/>
              <a:t>blocks sunlight from reaching plants  </a:t>
            </a:r>
          </a:p>
        </p:txBody>
      </p:sp>
      <p:sp>
        <p:nvSpPr>
          <p:cNvPr id="153" name="Shape 153"/>
          <p:cNvSpPr/>
          <p:nvPr/>
        </p:nvSpPr>
        <p:spPr>
          <a:xfrm>
            <a:off x="6653597" y="4264369"/>
            <a:ext cx="2490403" cy="73914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0" tIns="0" rIns="0" bIns="0">
            <a:spAutoFit/>
          </a:bodyPr>
          <a:lstStyle/>
          <a:p>
            <a:pPr lvl="0"/>
            <a:r>
              <a:rPr sz="1600" dirty="0">
                <a:latin typeface="Trebuchet MS Bold"/>
                <a:ea typeface="Trebuchet MS Bold"/>
                <a:cs typeface="Trebuchet MS Bold"/>
                <a:sym typeface="Trebuchet MS Bold"/>
              </a:rPr>
              <a:t>4.Decomposition: </a:t>
            </a:r>
            <a:r>
              <a:rPr sz="1400" dirty="0"/>
              <a:t>further depletes oxygen from aerobic bacterial activity</a:t>
            </a:r>
          </a:p>
        </p:txBody>
      </p:sp>
      <p:sp>
        <p:nvSpPr>
          <p:cNvPr id="154" name="Shape 154"/>
          <p:cNvSpPr/>
          <p:nvPr/>
        </p:nvSpPr>
        <p:spPr>
          <a:xfrm>
            <a:off x="1606722" y="4275798"/>
            <a:ext cx="1744525" cy="3581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defRPr>
            </a:lvl1pPr>
          </a:lstStyle>
          <a:p>
            <a:pPr lvl="0">
              <a:defRPr>
                <a:solidFill>
                  <a:srgbClr val="000000"/>
                </a:solidFill>
              </a:defRPr>
            </a:pPr>
            <a:r>
              <a:rPr dirty="0">
                <a:solidFill>
                  <a:srgbClr val="FFFFFF"/>
                </a:solidFill>
              </a:rPr>
              <a:t>Mississippi River</a:t>
            </a:r>
          </a:p>
        </p:txBody>
      </p:sp>
      <p:sp>
        <p:nvSpPr>
          <p:cNvPr id="3" name="TextBox 2"/>
          <p:cNvSpPr txBox="1"/>
          <p:nvPr/>
        </p:nvSpPr>
        <p:spPr>
          <a:xfrm>
            <a:off x="542650" y="1746475"/>
            <a:ext cx="212814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dirty="0">
                <a:solidFill>
                  <a:schemeClr val="accent2">
                    <a:lumMod val="50000"/>
                  </a:schemeClr>
                </a:solidFill>
              </a:rPr>
              <a:t>Aquatic Dead Zones</a:t>
            </a:r>
            <a:endParaRPr kumimoji="0" lang="en-US" sz="1800" b="0" i="0" u="none" strike="noStrike" cap="none" spc="0" normalizeH="0" baseline="0" dirty="0">
              <a:ln>
                <a:noFill/>
              </a:ln>
              <a:solidFill>
                <a:schemeClr val="accent2">
                  <a:lumMod val="50000"/>
                </a:schemeClr>
              </a:solidFill>
              <a:effectLst/>
              <a:uFillTx/>
              <a:sym typeface="Trebuchet MS"/>
            </a:endParaRPr>
          </a:p>
        </p:txBody>
      </p:sp>
      <p:sp>
        <p:nvSpPr>
          <p:cNvPr id="18" name="TextBox 17"/>
          <p:cNvSpPr txBox="1"/>
          <p:nvPr/>
        </p:nvSpPr>
        <p:spPr>
          <a:xfrm>
            <a:off x="8507742" y="6259711"/>
            <a:ext cx="524746" cy="369332"/>
          </a:xfrm>
          <a:prstGeom prst="rect">
            <a:avLst/>
          </a:prstGeom>
          <a:noFill/>
        </p:spPr>
        <p:txBody>
          <a:bodyPr wrap="square" rtlCol="0">
            <a:spAutoFit/>
          </a:bodyPr>
          <a:lstStyle/>
          <a:p>
            <a:r>
              <a:rPr lang="en-US" dirty="0" smtClean="0"/>
              <a:t>46</a:t>
            </a:r>
            <a:endParaRPr lang="en-US" dirty="0"/>
          </a:p>
        </p:txBody>
      </p:sp>
    </p:spTree>
    <p:extLst>
      <p:ext uri="{BB962C8B-B14F-4D97-AF65-F5344CB8AC3E}">
        <p14:creationId xmlns:p14="http://schemas.microsoft.com/office/powerpoint/2010/main" val="4193853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p:nvPr/>
        </p:nvSpPr>
        <p:spPr>
          <a:xfrm>
            <a:off x="596274" y="1490028"/>
            <a:ext cx="3129570" cy="574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600" u="sng"/>
            </a:lvl1pPr>
          </a:lstStyle>
          <a:p>
            <a:pPr lvl="0">
              <a:defRPr sz="1800" u="none"/>
            </a:pPr>
            <a:r>
              <a:rPr sz="1600" u="sng" dirty="0"/>
              <a:t>Rapeseed, Soy, Palm Oil, Other fats and Oils</a:t>
            </a:r>
          </a:p>
        </p:txBody>
      </p:sp>
      <p:sp>
        <p:nvSpPr>
          <p:cNvPr id="158" name="Shape 158"/>
          <p:cNvSpPr/>
          <p:nvPr/>
        </p:nvSpPr>
        <p:spPr>
          <a:xfrm>
            <a:off x="596274" y="5842634"/>
            <a:ext cx="3061255"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100"/>
            </a:lvl1pPr>
          </a:lstStyle>
          <a:p>
            <a:pPr lvl="0">
              <a:defRPr sz="1800"/>
            </a:pPr>
            <a:r>
              <a:rPr sz="1100" dirty="0"/>
              <a:t>Source: Renewables 2011 Global Status Report (Paris: REN Secretariat)</a:t>
            </a:r>
          </a:p>
        </p:txBody>
      </p:sp>
      <p:pic>
        <p:nvPicPr>
          <p:cNvPr id="159" name="image1.png"/>
          <p:cNvPicPr/>
          <p:nvPr/>
        </p:nvPicPr>
        <p:blipFill>
          <a:blip r:embed="rId2">
            <a:extLst/>
          </a:blip>
          <a:stretch>
            <a:fillRect/>
          </a:stretch>
        </p:blipFill>
        <p:spPr>
          <a:xfrm>
            <a:off x="-2" y="6238875"/>
            <a:ext cx="9144002" cy="619125"/>
          </a:xfrm>
          <a:prstGeom prst="rect">
            <a:avLst/>
          </a:prstGeom>
          <a:ln w="12700">
            <a:miter lim="400000"/>
          </a:ln>
        </p:spPr>
      </p:pic>
      <p:graphicFrame>
        <p:nvGraphicFramePr>
          <p:cNvPr id="160" name="Chart 160"/>
          <p:cNvGraphicFramePr/>
          <p:nvPr>
            <p:extLst/>
          </p:nvPr>
        </p:nvGraphicFramePr>
        <p:xfrm>
          <a:off x="3890682" y="770131"/>
          <a:ext cx="6148641" cy="6087869"/>
        </p:xfrm>
        <a:graphic>
          <a:graphicData uri="http://schemas.openxmlformats.org/drawingml/2006/chart">
            <c:chart xmlns:c="http://schemas.openxmlformats.org/drawingml/2006/chart" xmlns:r="http://schemas.openxmlformats.org/officeDocument/2006/relationships" r:id="rId3"/>
          </a:graphicData>
        </a:graphic>
      </p:graphicFrame>
      <p:sp>
        <p:nvSpPr>
          <p:cNvPr id="161" name="Shape 161"/>
          <p:cNvSpPr/>
          <p:nvPr/>
        </p:nvSpPr>
        <p:spPr>
          <a:xfrm>
            <a:off x="5942013" y="5828299"/>
            <a:ext cx="1433846"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a:latin typeface="Arial"/>
                <a:ea typeface="Arial"/>
                <a:cs typeface="Arial"/>
                <a:sym typeface="Arial"/>
              </a:defRPr>
            </a:lvl1pPr>
          </a:lstStyle>
          <a:p>
            <a:pPr lvl="0">
              <a:defRPr sz="1800"/>
            </a:pPr>
            <a:r>
              <a:rPr sz="1200" dirty="0"/>
              <a:t>Source: USDA-FAS</a:t>
            </a:r>
          </a:p>
        </p:txBody>
      </p:sp>
      <p:graphicFrame>
        <p:nvGraphicFramePr>
          <p:cNvPr id="9" name="Content Placeholder 6"/>
          <p:cNvGraphicFramePr>
            <a:graphicFrameLocks/>
          </p:cNvGraphicFramePr>
          <p:nvPr>
            <p:extLst/>
          </p:nvPr>
        </p:nvGraphicFramePr>
        <p:xfrm>
          <a:off x="199992" y="777568"/>
          <a:ext cx="4276164" cy="5461307"/>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5786533" y="1051904"/>
            <a:ext cx="2479203" cy="369330"/>
          </a:xfrm>
          <a:prstGeom prst="rect">
            <a:avLst/>
          </a:prstGeom>
          <a:solidFill>
            <a:srgbClr val="FFFFFF">
              <a:alpha val="54902"/>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Trebuchet MS"/>
                <a:ea typeface="Trebuchet MS"/>
                <a:cs typeface="Trebuchet MS"/>
                <a:sym typeface="Trebuchet MS"/>
              </a:rPr>
              <a:t>Corn, sugarcane,</a:t>
            </a:r>
            <a:r>
              <a:rPr kumimoji="0" lang="en-US" sz="1800" b="0" i="0" u="none" strike="noStrike" cap="none" spc="0" normalizeH="0" dirty="0" smtClean="0">
                <a:ln>
                  <a:noFill/>
                </a:ln>
                <a:solidFill>
                  <a:srgbClr val="000000"/>
                </a:solidFill>
                <a:effectLst/>
                <a:uFillTx/>
                <a:latin typeface="Trebuchet MS"/>
                <a:ea typeface="Trebuchet MS"/>
                <a:cs typeface="Trebuchet MS"/>
                <a:sym typeface="Trebuchet MS"/>
              </a:rPr>
              <a:t> beets</a:t>
            </a:r>
            <a:endParaRPr kumimoji="0" lang="en-US" sz="1800" b="0" i="0" u="none" strike="noStrike" cap="none" spc="0" normalizeH="0" baseline="0" dirty="0">
              <a:ln>
                <a:noFill/>
              </a:ln>
              <a:solidFill>
                <a:srgbClr val="000000"/>
              </a:solidFill>
              <a:effectLst/>
              <a:uFillTx/>
              <a:latin typeface="Trebuchet MS"/>
              <a:ea typeface="Trebuchet MS"/>
              <a:cs typeface="Trebuchet MS"/>
              <a:sym typeface="Trebuchet MS"/>
            </a:endParaRPr>
          </a:p>
        </p:txBody>
      </p:sp>
      <p:sp>
        <p:nvSpPr>
          <p:cNvPr id="6" name="TextBox 5"/>
          <p:cNvSpPr txBox="1"/>
          <p:nvPr/>
        </p:nvSpPr>
        <p:spPr>
          <a:xfrm>
            <a:off x="2711493" y="34082"/>
            <a:ext cx="4314641"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800" b="1" i="0" u="none" strike="noStrike" cap="none" spc="0" normalizeH="0" baseline="0" dirty="0" smtClean="0">
                <a:ln>
                  <a:noFill/>
                </a:ln>
                <a:solidFill>
                  <a:schemeClr val="accent1"/>
                </a:solidFill>
                <a:effectLst/>
                <a:uFillTx/>
                <a:latin typeface="Trebuchet MS"/>
                <a:ea typeface="Trebuchet MS"/>
                <a:cs typeface="Trebuchet MS"/>
                <a:sym typeface="Trebuchet MS"/>
              </a:rPr>
              <a:t>World Biofuel Production</a:t>
            </a:r>
            <a:endParaRPr kumimoji="0" lang="en-US" sz="2800" b="1" i="0" u="none" strike="noStrike" cap="none" spc="0" normalizeH="0" baseline="0" dirty="0">
              <a:ln>
                <a:noFill/>
              </a:ln>
              <a:solidFill>
                <a:schemeClr val="accent1"/>
              </a:solidFill>
              <a:effectLst/>
              <a:uFillTx/>
              <a:latin typeface="Trebuchet MS"/>
              <a:ea typeface="Trebuchet MS"/>
              <a:cs typeface="Trebuchet MS"/>
              <a:sym typeface="Trebuchet MS"/>
            </a:endParaRPr>
          </a:p>
        </p:txBody>
      </p:sp>
      <p:sp>
        <p:nvSpPr>
          <p:cNvPr id="10" name="TextBox 9"/>
          <p:cNvSpPr txBox="1"/>
          <p:nvPr/>
        </p:nvSpPr>
        <p:spPr>
          <a:xfrm>
            <a:off x="8507742" y="6259711"/>
            <a:ext cx="524746" cy="369332"/>
          </a:xfrm>
          <a:prstGeom prst="rect">
            <a:avLst/>
          </a:prstGeom>
          <a:noFill/>
        </p:spPr>
        <p:txBody>
          <a:bodyPr wrap="square" rtlCol="0">
            <a:spAutoFit/>
          </a:bodyPr>
          <a:lstStyle/>
          <a:p>
            <a:r>
              <a:rPr lang="en-US" dirty="0"/>
              <a:t>4</a:t>
            </a:r>
            <a:r>
              <a:rPr lang="en-US" dirty="0" smtClean="0"/>
              <a:t>7</a:t>
            </a:r>
            <a:endParaRPr lang="en-US" dirty="0"/>
          </a:p>
        </p:txBody>
      </p:sp>
    </p:spTree>
    <p:extLst>
      <p:ext uri="{BB962C8B-B14F-4D97-AF65-F5344CB8AC3E}">
        <p14:creationId xmlns:p14="http://schemas.microsoft.com/office/powerpoint/2010/main" val="2402168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 name="Chart 163"/>
          <p:cNvGraphicFramePr/>
          <p:nvPr>
            <p:extLst/>
          </p:nvPr>
        </p:nvGraphicFramePr>
        <p:xfrm>
          <a:off x="0" y="4962"/>
          <a:ext cx="7905159" cy="4711980"/>
        </p:xfrm>
        <a:graphic>
          <a:graphicData uri="http://schemas.openxmlformats.org/drawingml/2006/chart">
            <c:chart xmlns:c="http://schemas.openxmlformats.org/drawingml/2006/chart" xmlns:r="http://schemas.openxmlformats.org/officeDocument/2006/relationships" r:id="rId2"/>
          </a:graphicData>
        </a:graphic>
      </p:graphicFrame>
      <p:pic>
        <p:nvPicPr>
          <p:cNvPr id="164" name="image1.png"/>
          <p:cNvPicPr/>
          <p:nvPr/>
        </p:nvPicPr>
        <p:blipFill>
          <a:blip r:embed="rId3">
            <a:extLst/>
          </a:blip>
          <a:stretch>
            <a:fillRect/>
          </a:stretch>
        </p:blipFill>
        <p:spPr>
          <a:xfrm>
            <a:off x="-2" y="6238875"/>
            <a:ext cx="9144002" cy="619125"/>
          </a:xfrm>
          <a:prstGeom prst="rect">
            <a:avLst/>
          </a:prstGeom>
          <a:ln w="12700">
            <a:miter lim="400000"/>
          </a:ln>
        </p:spPr>
      </p:pic>
      <p:sp>
        <p:nvSpPr>
          <p:cNvPr id="165" name="Shape 165"/>
          <p:cNvSpPr/>
          <p:nvPr/>
        </p:nvSpPr>
        <p:spPr>
          <a:xfrm>
            <a:off x="6612909" y="4148658"/>
            <a:ext cx="917338" cy="264256"/>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i="1" u="sng">
                <a:latin typeface="Arial"/>
                <a:ea typeface="Arial"/>
                <a:cs typeface="Arial"/>
                <a:sym typeface="Arial"/>
              </a:defRPr>
            </a:lvl1pPr>
          </a:lstStyle>
          <a:p>
            <a:pPr lvl="0">
              <a:defRPr sz="1800" i="0" u="none"/>
            </a:pPr>
            <a:r>
              <a:rPr sz="1200" i="1" u="sng" dirty="0"/>
              <a:t>Source: EIA</a:t>
            </a:r>
          </a:p>
        </p:txBody>
      </p:sp>
      <p:pic>
        <p:nvPicPr>
          <p:cNvPr id="2050" name="Picture 2" descr="http://www.sdcleanfuels.org/wp-content/uploads/2012/04/newleaf_logo_440x17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658" y="4916477"/>
            <a:ext cx="2595107" cy="10321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08679" y="4970885"/>
            <a:ext cx="4538215" cy="923328"/>
          </a:xfrm>
          <a:prstGeom prst="rect">
            <a:avLst/>
          </a:prstGeom>
          <a:solidFill>
            <a:srgbClr val="FFFFFF">
              <a:alpha val="54902"/>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Trebuchet MS"/>
                <a:ea typeface="Trebuchet MS"/>
                <a:cs typeface="Trebuchet MS"/>
                <a:sym typeface="Trebuchet MS"/>
              </a:rPr>
              <a:t>- Recycles oil and </a:t>
            </a:r>
            <a:r>
              <a:rPr lang="en-US" dirty="0" smtClean="0"/>
              <a:t>provides </a:t>
            </a:r>
            <a:r>
              <a:rPr lang="en-US" dirty="0"/>
              <a:t>San Diego </a:t>
            </a:r>
            <a:r>
              <a:rPr lang="en-US" dirty="0" smtClean="0"/>
              <a:t>with </a:t>
            </a:r>
            <a:r>
              <a:rPr lang="en-US" dirty="0"/>
              <a:t>a high quality alternative fuel that is </a:t>
            </a:r>
            <a:r>
              <a:rPr lang="en-US" dirty="0" smtClean="0"/>
              <a:t>made  </a:t>
            </a:r>
            <a:r>
              <a:rPr lang="en-US" dirty="0"/>
              <a:t>from local resources.</a:t>
            </a:r>
            <a:endParaRPr kumimoji="0" lang="en-US" sz="1800" b="0" i="0" u="none" strike="noStrike" cap="none" spc="0" normalizeH="0" baseline="0" dirty="0">
              <a:ln>
                <a:noFill/>
              </a:ln>
              <a:solidFill>
                <a:srgbClr val="000000"/>
              </a:solidFill>
              <a:effectLst/>
              <a:uFillTx/>
              <a:latin typeface="Trebuchet MS"/>
              <a:ea typeface="Trebuchet MS"/>
              <a:cs typeface="Trebuchet MS"/>
              <a:sym typeface="Trebuchet MS"/>
            </a:endParaRPr>
          </a:p>
        </p:txBody>
      </p:sp>
      <p:pic>
        <p:nvPicPr>
          <p:cNvPr id="2052" name="Picture 4" descr="http://upload.wikimedia.org/wikipedia/commons/c/ca/Flexfuel_Chevy_Taho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3857" y="604512"/>
            <a:ext cx="4560874" cy="30405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507742" y="6259711"/>
            <a:ext cx="524746" cy="369332"/>
          </a:xfrm>
          <a:prstGeom prst="rect">
            <a:avLst/>
          </a:prstGeom>
          <a:noFill/>
        </p:spPr>
        <p:txBody>
          <a:bodyPr wrap="square" rtlCol="0">
            <a:spAutoFit/>
          </a:bodyPr>
          <a:lstStyle/>
          <a:p>
            <a:r>
              <a:rPr lang="en-US" dirty="0" smtClean="0"/>
              <a:t>48</a:t>
            </a:r>
            <a:endParaRPr lang="en-US" dirty="0"/>
          </a:p>
        </p:txBody>
      </p:sp>
    </p:spTree>
    <p:extLst>
      <p:ext uri="{BB962C8B-B14F-4D97-AF65-F5344CB8AC3E}">
        <p14:creationId xmlns:p14="http://schemas.microsoft.com/office/powerpoint/2010/main" val="2478838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p:cNvSpPr>
          <p:nvPr>
            <p:ph type="title"/>
          </p:nvPr>
        </p:nvSpPr>
        <p:spPr>
          <a:xfrm>
            <a:off x="1398143" y="69843"/>
            <a:ext cx="6347714" cy="626773"/>
          </a:xfrm>
          <a:prstGeom prst="rect">
            <a:avLst/>
          </a:prstGeom>
        </p:spPr>
        <p:txBody>
          <a:bodyPr/>
          <a:lstStyle>
            <a:lvl1pPr>
              <a:defRPr sz="3200" u="sng"/>
            </a:lvl1pPr>
          </a:lstStyle>
          <a:p>
            <a:pPr lvl="0">
              <a:defRPr sz="1800" u="none">
                <a:solidFill>
                  <a:srgbClr val="000000"/>
                </a:solidFill>
              </a:defRPr>
            </a:pPr>
            <a:r>
              <a:rPr sz="3200" u="sng">
                <a:solidFill>
                  <a:srgbClr val="90C226"/>
                </a:solidFill>
              </a:rPr>
              <a:t>Biofuels and the Cost of Food</a:t>
            </a:r>
          </a:p>
        </p:txBody>
      </p:sp>
      <p:sp>
        <p:nvSpPr>
          <p:cNvPr id="176" name="Shape 176"/>
          <p:cNvSpPr>
            <a:spLocks noGrp="1"/>
          </p:cNvSpPr>
          <p:nvPr>
            <p:ph type="body" idx="1"/>
          </p:nvPr>
        </p:nvSpPr>
        <p:spPr>
          <a:xfrm>
            <a:off x="-1" y="887812"/>
            <a:ext cx="9144002" cy="1749856"/>
          </a:xfrm>
          <a:prstGeom prst="rect">
            <a:avLst/>
          </a:prstGeom>
          <a:solidFill>
            <a:srgbClr val="FFFFFF">
              <a:alpha val="54902"/>
            </a:srgbClr>
          </a:solidFill>
        </p:spPr>
        <p:txBody>
          <a:bodyPr lIns="0" tIns="0" rIns="0" bIns="0"/>
          <a:lstStyle/>
          <a:p>
            <a:pPr marL="450056" lvl="0" indent="-450056">
              <a:lnSpc>
                <a:spcPct val="90000"/>
              </a:lnSpc>
              <a:defRPr>
                <a:solidFill>
                  <a:srgbClr val="000000"/>
                </a:solidFill>
              </a:defRPr>
            </a:pPr>
            <a:r>
              <a:rPr sz="2100">
                <a:solidFill>
                  <a:srgbClr val="404040"/>
                </a:solidFill>
              </a:rPr>
              <a:t>“The price of corn in your corn flakes and other retail products is so small that even tripling crop prices has little effect at U.S. grocery stores. But world's poor does not eat processed corn flakes; they spend more than half of their incomes on staples such as corn meal.”</a:t>
            </a:r>
            <a:r>
              <a:rPr>
                <a:solidFill>
                  <a:srgbClr val="404040"/>
                </a:solidFill>
              </a:rPr>
              <a:t>            </a:t>
            </a:r>
          </a:p>
          <a:p>
            <a:pPr marL="235743" lvl="0" indent="-235743">
              <a:lnSpc>
                <a:spcPct val="90000"/>
              </a:lnSpc>
              <a:defRPr>
                <a:solidFill>
                  <a:srgbClr val="000000"/>
                </a:solidFill>
              </a:defRPr>
            </a:pPr>
            <a:r>
              <a:rPr sz="1100">
                <a:solidFill>
                  <a:srgbClr val="404040"/>
                </a:solidFill>
              </a:rPr>
              <a:t>-Tim Searchinger, Research Scholar Princeton University</a:t>
            </a:r>
          </a:p>
        </p:txBody>
      </p:sp>
      <p:pic>
        <p:nvPicPr>
          <p:cNvPr id="177" name="image13.jpg" descr="http://biowesleyan.files.wordpress.com/2012/05/food-vs-fuel.jpeg"/>
          <p:cNvPicPr/>
          <p:nvPr/>
        </p:nvPicPr>
        <p:blipFill>
          <a:blip r:embed="rId2">
            <a:extLst/>
          </a:blip>
          <a:stretch>
            <a:fillRect/>
          </a:stretch>
        </p:blipFill>
        <p:spPr>
          <a:xfrm>
            <a:off x="111631" y="2935620"/>
            <a:ext cx="4047407" cy="3139336"/>
          </a:xfrm>
          <a:prstGeom prst="rect">
            <a:avLst/>
          </a:prstGeom>
          <a:ln w="12700">
            <a:miter lim="400000"/>
          </a:ln>
        </p:spPr>
      </p:pic>
      <p:pic>
        <p:nvPicPr>
          <p:cNvPr id="178" name="image1.png"/>
          <p:cNvPicPr/>
          <p:nvPr/>
        </p:nvPicPr>
        <p:blipFill>
          <a:blip r:embed="rId3">
            <a:extLst/>
          </a:blip>
          <a:stretch>
            <a:fillRect/>
          </a:stretch>
        </p:blipFill>
        <p:spPr>
          <a:xfrm>
            <a:off x="-2" y="6238875"/>
            <a:ext cx="9144002" cy="619125"/>
          </a:xfrm>
          <a:prstGeom prst="rect">
            <a:avLst/>
          </a:prstGeom>
          <a:ln w="12700">
            <a:miter lim="400000"/>
          </a:ln>
        </p:spPr>
      </p:pic>
      <p:pic>
        <p:nvPicPr>
          <p:cNvPr id="179" name="pasted-image.tif"/>
          <p:cNvPicPr/>
          <p:nvPr/>
        </p:nvPicPr>
        <p:blipFill>
          <a:blip r:embed="rId4">
            <a:extLst/>
          </a:blip>
          <a:stretch>
            <a:fillRect/>
          </a:stretch>
        </p:blipFill>
        <p:spPr>
          <a:xfrm>
            <a:off x="4159038" y="2392557"/>
            <a:ext cx="4873331" cy="3810531"/>
          </a:xfrm>
          <a:prstGeom prst="rect">
            <a:avLst/>
          </a:prstGeom>
          <a:ln w="12700">
            <a:miter lim="400000"/>
          </a:ln>
        </p:spPr>
      </p:pic>
      <p:sp>
        <p:nvSpPr>
          <p:cNvPr id="7" name="TextBox 6"/>
          <p:cNvSpPr txBox="1"/>
          <p:nvPr/>
        </p:nvSpPr>
        <p:spPr>
          <a:xfrm>
            <a:off x="8507742" y="6259711"/>
            <a:ext cx="524746" cy="369332"/>
          </a:xfrm>
          <a:prstGeom prst="rect">
            <a:avLst/>
          </a:prstGeom>
          <a:noFill/>
        </p:spPr>
        <p:txBody>
          <a:bodyPr wrap="square" rtlCol="0">
            <a:spAutoFit/>
          </a:bodyPr>
          <a:lstStyle/>
          <a:p>
            <a:r>
              <a:rPr lang="en-US" dirty="0" smtClean="0"/>
              <a:t>49</a:t>
            </a:r>
            <a:endParaRPr lang="en-US" dirty="0"/>
          </a:p>
        </p:txBody>
      </p:sp>
    </p:spTree>
    <p:extLst>
      <p:ext uri="{BB962C8B-B14F-4D97-AF65-F5344CB8AC3E}">
        <p14:creationId xmlns:p14="http://schemas.microsoft.com/office/powerpoint/2010/main" val="304632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766" y="143410"/>
            <a:ext cx="8625698" cy="1363251"/>
          </a:xfrm>
          <a:solidFill>
            <a:schemeClr val="bg1">
              <a:alpha val="86000"/>
            </a:schemeClr>
          </a:solidFill>
        </p:spPr>
        <p:txBody>
          <a:bodyPr>
            <a:normAutofit/>
          </a:bodyPr>
          <a:lstStyle/>
          <a:p>
            <a:r>
              <a:rPr lang="en-US" sz="3200" dirty="0" smtClean="0"/>
              <a:t>Humans occupy 40% of land in the world…</a:t>
            </a:r>
            <a:endParaRPr lang="en-US" sz="3200" b="1" dirty="0">
              <a:solidFill>
                <a:schemeClr val="tx1"/>
              </a:solidFill>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39248" y="749878"/>
            <a:ext cx="8004752" cy="546991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90442"/>
            <a:ext cx="9144000" cy="567559"/>
          </a:xfrm>
          <a:prstGeom prst="rect">
            <a:avLst/>
          </a:prstGeom>
        </p:spPr>
      </p:pic>
      <p:sp>
        <p:nvSpPr>
          <p:cNvPr id="6" name="Content Placeholder 2"/>
          <p:cNvSpPr txBox="1">
            <a:spLocks/>
          </p:cNvSpPr>
          <p:nvPr/>
        </p:nvSpPr>
        <p:spPr>
          <a:xfrm>
            <a:off x="3697008" y="5944801"/>
            <a:ext cx="3414518" cy="254036"/>
          </a:xfrm>
          <a:prstGeom prst="rect">
            <a:avLst/>
          </a:prstGeom>
          <a:no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400" dirty="0" smtClean="0"/>
              <a:t>Source: STRATFOR Global Intelligence</a:t>
            </a:r>
            <a:endParaRPr lang="en-US" sz="1400" dirty="0"/>
          </a:p>
        </p:txBody>
      </p:sp>
      <p:sp>
        <p:nvSpPr>
          <p:cNvPr id="9" name="TextBox 8"/>
          <p:cNvSpPr txBox="1"/>
          <p:nvPr/>
        </p:nvSpPr>
        <p:spPr>
          <a:xfrm>
            <a:off x="170490" y="1678013"/>
            <a:ext cx="1937516" cy="1569660"/>
          </a:xfrm>
          <a:prstGeom prst="rect">
            <a:avLst/>
          </a:prstGeom>
          <a:solidFill>
            <a:schemeClr val="bg1">
              <a:alpha val="86000"/>
            </a:schemeClr>
          </a:solidFill>
        </p:spPr>
        <p:txBody>
          <a:bodyPr wrap="square" rtlCol="0">
            <a:spAutoFit/>
          </a:bodyPr>
          <a:lstStyle/>
          <a:p>
            <a:r>
              <a:rPr lang="en-US" sz="3200" dirty="0" smtClean="0">
                <a:solidFill>
                  <a:schemeClr val="accent1"/>
                </a:solidFill>
              </a:rPr>
              <a:t>But most of that is used for</a:t>
            </a:r>
            <a:endParaRPr lang="en-US" sz="3200" b="1" dirty="0">
              <a:solidFill>
                <a:schemeClr val="accent4"/>
              </a:solidFill>
            </a:endParaRPr>
          </a:p>
        </p:txBody>
      </p:sp>
      <p:sp>
        <p:nvSpPr>
          <p:cNvPr id="7" name="TextBox 6"/>
          <p:cNvSpPr txBox="1"/>
          <p:nvPr/>
        </p:nvSpPr>
        <p:spPr>
          <a:xfrm>
            <a:off x="90579" y="3247673"/>
            <a:ext cx="2477257" cy="615553"/>
          </a:xfrm>
          <a:prstGeom prst="rect">
            <a:avLst/>
          </a:prstGeom>
          <a:solidFill>
            <a:schemeClr val="bg1">
              <a:alpha val="86000"/>
            </a:schemeClr>
          </a:solidFill>
        </p:spPr>
        <p:txBody>
          <a:bodyPr wrap="square" rtlCol="0">
            <a:spAutoFit/>
          </a:bodyPr>
          <a:lstStyle/>
          <a:p>
            <a:pPr algn="ctr"/>
            <a:r>
              <a:rPr lang="en-US" sz="3400" b="1" dirty="0" smtClean="0">
                <a:solidFill>
                  <a:schemeClr val="accent4"/>
                </a:solidFill>
              </a:rPr>
              <a:t>agriculture</a:t>
            </a:r>
            <a:endParaRPr lang="en-US" sz="3400" b="1" dirty="0">
              <a:solidFill>
                <a:schemeClr val="accent4"/>
              </a:solidFill>
            </a:endParaRPr>
          </a:p>
        </p:txBody>
      </p:sp>
      <p:sp>
        <p:nvSpPr>
          <p:cNvPr id="3" name="TextBox 2"/>
          <p:cNvSpPr txBox="1"/>
          <p:nvPr/>
        </p:nvSpPr>
        <p:spPr>
          <a:xfrm>
            <a:off x="8706133" y="6269000"/>
            <a:ext cx="245820" cy="369332"/>
          </a:xfrm>
          <a:prstGeom prst="rect">
            <a:avLst/>
          </a:prstGeom>
          <a:noFill/>
        </p:spPr>
        <p:txBody>
          <a:bodyPr wrap="square" rtlCol="0">
            <a:spAutoFit/>
          </a:bodyPr>
          <a:lstStyle/>
          <a:p>
            <a:r>
              <a:rPr lang="en-US" dirty="0"/>
              <a:t>5</a:t>
            </a:r>
          </a:p>
        </p:txBody>
      </p:sp>
      <p:sp>
        <p:nvSpPr>
          <p:cNvPr id="4" name="TextBox 3"/>
          <p:cNvSpPr txBox="1"/>
          <p:nvPr/>
        </p:nvSpPr>
        <p:spPr>
          <a:xfrm>
            <a:off x="984349" y="4065355"/>
            <a:ext cx="1583487" cy="923330"/>
          </a:xfrm>
          <a:prstGeom prst="rect">
            <a:avLst/>
          </a:prstGeom>
          <a:solidFill>
            <a:schemeClr val="tx2">
              <a:lumMod val="20000"/>
              <a:lumOff val="80000"/>
            </a:schemeClr>
          </a:solidFill>
        </p:spPr>
        <p:txBody>
          <a:bodyPr wrap="square" rtlCol="0">
            <a:spAutoFit/>
          </a:bodyPr>
          <a:lstStyle/>
          <a:p>
            <a:pPr algn="ctr"/>
            <a:r>
              <a:rPr lang="en-US" sz="1400" dirty="0" smtClean="0"/>
              <a:t>Million hectares of land used for traditional crops </a:t>
            </a:r>
          </a:p>
          <a:p>
            <a:pPr algn="ctr"/>
            <a:r>
              <a:rPr lang="en-US" sz="1200" dirty="0" smtClean="0">
                <a:solidFill>
                  <a:schemeClr val="bg1"/>
                </a:solidFill>
              </a:rPr>
              <a:t>1</a:t>
            </a:r>
            <a:endParaRPr lang="en-US" sz="1200" dirty="0">
              <a:solidFill>
                <a:schemeClr val="bg1"/>
              </a:solidFill>
            </a:endParaRPr>
          </a:p>
        </p:txBody>
      </p:sp>
    </p:spTree>
    <p:extLst>
      <p:ext uri="{BB962C8B-B14F-4D97-AF65-F5344CB8AC3E}">
        <p14:creationId xmlns:p14="http://schemas.microsoft.com/office/powerpoint/2010/main" val="7433784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age1.png"/>
          <p:cNvPicPr/>
          <p:nvPr/>
        </p:nvPicPr>
        <p:blipFill>
          <a:blip r:embed="rId2">
            <a:extLst/>
          </a:blip>
          <a:stretch>
            <a:fillRect/>
          </a:stretch>
        </p:blipFill>
        <p:spPr>
          <a:xfrm>
            <a:off x="-2" y="6238875"/>
            <a:ext cx="9144002" cy="619125"/>
          </a:xfrm>
          <a:prstGeom prst="rect">
            <a:avLst/>
          </a:prstGeom>
          <a:ln w="12700">
            <a:miter lim="400000"/>
          </a:ln>
        </p:spPr>
      </p:pic>
      <p:sp>
        <p:nvSpPr>
          <p:cNvPr id="182" name="Shape 182"/>
          <p:cNvSpPr/>
          <p:nvPr/>
        </p:nvSpPr>
        <p:spPr>
          <a:xfrm>
            <a:off x="1242139" y="111099"/>
            <a:ext cx="6347713" cy="6267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defTabSz="457200">
              <a:defRPr sz="3500" u="sng">
                <a:solidFill>
                  <a:srgbClr val="90C226"/>
                </a:solidFill>
              </a:defRPr>
            </a:lvl1pPr>
          </a:lstStyle>
          <a:p>
            <a:pPr lvl="0">
              <a:defRPr sz="1800" u="none">
                <a:solidFill>
                  <a:srgbClr val="000000"/>
                </a:solidFill>
              </a:defRPr>
            </a:pPr>
            <a:r>
              <a:rPr sz="3500" u="sng" dirty="0">
                <a:solidFill>
                  <a:srgbClr val="90C226"/>
                </a:solidFill>
              </a:rPr>
              <a:t>Biofuels and the Cost of Food</a:t>
            </a:r>
          </a:p>
        </p:txBody>
      </p:sp>
      <p:sp>
        <p:nvSpPr>
          <p:cNvPr id="183" name="Shape 183"/>
          <p:cNvSpPr/>
          <p:nvPr/>
        </p:nvSpPr>
        <p:spPr>
          <a:xfrm>
            <a:off x="128786" y="810451"/>
            <a:ext cx="8574421" cy="1739266"/>
          </a:xfrm>
          <a:prstGeom prst="rect">
            <a:avLst/>
          </a:prstGeom>
          <a:solidFill>
            <a:srgbClr val="FFFFFF">
              <a:alpha val="54902"/>
            </a:srgbClr>
          </a:solidFill>
          <a:ln>
            <a:solidFill>
              <a:srgbClr val="90C226"/>
            </a:solidFill>
          </a:ln>
          <a:extLst>
            <a:ext uri="{C572A759-6A51-4108-AA02-DFA0A04FC94B}">
              <ma14:wrappingTextBoxFlag xmlns="" xmlns:ma14="http://schemas.microsoft.com/office/mac/drawingml/2011/main" val="1"/>
            </a:ext>
          </a:extLst>
        </p:spPr>
        <p:txBody>
          <a:bodyPr lIns="0" tIns="0" rIns="0" bIns="0">
            <a:spAutoFit/>
          </a:bodyPr>
          <a:lstStyle/>
          <a:p>
            <a:pPr lvl="0"/>
            <a:r>
              <a:rPr sz="2000" dirty="0"/>
              <a:t>“Central America is vulnerable to economic riptides related to U.S. corn policy. The United States is using 40 percent of its crop to make biofuel, it is not surprising that tortilla prices have doubled in Guatemala, which imports nearly half of its corn.” </a:t>
            </a:r>
          </a:p>
          <a:p>
            <a:pPr lvl="0"/>
            <a:endParaRPr sz="2000" dirty="0"/>
          </a:p>
          <a:p>
            <a:pPr lvl="0"/>
            <a:r>
              <a:rPr sz="1200" i="1" dirty="0"/>
              <a:t> Source: NY Times “As Biofuel Production Grows, So Do Guatemala’s hunger Pangs”</a:t>
            </a:r>
          </a:p>
        </p:txBody>
      </p:sp>
      <p:pic>
        <p:nvPicPr>
          <p:cNvPr id="184" name="image14.jpeg" descr="http://graphics8.nytimes.com/images/2013/01/06/world/bull-guatemala1/bull-guatemala1-articleLarge.jpg"/>
          <p:cNvPicPr/>
          <p:nvPr/>
        </p:nvPicPr>
        <p:blipFill>
          <a:blip r:embed="rId3">
            <a:extLst/>
          </a:blip>
          <a:stretch>
            <a:fillRect/>
          </a:stretch>
        </p:blipFill>
        <p:spPr>
          <a:xfrm>
            <a:off x="128786" y="3139237"/>
            <a:ext cx="4402270" cy="2783214"/>
          </a:xfrm>
          <a:prstGeom prst="rect">
            <a:avLst/>
          </a:prstGeom>
          <a:ln w="12700">
            <a:miter lim="400000"/>
          </a:ln>
        </p:spPr>
      </p:pic>
      <p:sp>
        <p:nvSpPr>
          <p:cNvPr id="2" name="TextBox 1"/>
          <p:cNvSpPr txBox="1"/>
          <p:nvPr/>
        </p:nvSpPr>
        <p:spPr>
          <a:xfrm>
            <a:off x="4531057" y="3218343"/>
            <a:ext cx="4612943" cy="2862320"/>
          </a:xfrm>
          <a:prstGeom prst="rect">
            <a:avLst/>
          </a:prstGeom>
          <a:solidFill>
            <a:srgbClr val="FFFFFF">
              <a:alpha val="56078"/>
            </a:srgb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buFont typeface="Arial" panose="020B0604020202020204" pitchFamily="34" charset="0"/>
              <a:buChar char="•"/>
            </a:pPr>
            <a:r>
              <a:rPr lang="en-US" dirty="0" smtClean="0"/>
              <a:t>Eggs </a:t>
            </a:r>
            <a:r>
              <a:rPr lang="en-US" dirty="0"/>
              <a:t>have tripled in price because chickens </a:t>
            </a:r>
            <a:r>
              <a:rPr lang="en-US" dirty="0" smtClean="0"/>
              <a:t>eat corn </a:t>
            </a:r>
            <a:r>
              <a:rPr lang="en-US" dirty="0"/>
              <a:t>feed.</a:t>
            </a:r>
          </a:p>
          <a:p>
            <a:pPr marL="285750" indent="-285750">
              <a:buFont typeface="Arial" panose="020B0604020202020204" pitchFamily="34" charset="0"/>
              <a:buChar char="•"/>
            </a:pPr>
            <a:r>
              <a:rPr lang="en-US" dirty="0" smtClean="0"/>
              <a:t>Families </a:t>
            </a:r>
            <a:r>
              <a:rPr lang="en-US" dirty="0"/>
              <a:t>spend </a:t>
            </a:r>
            <a:r>
              <a:rPr lang="en-US" dirty="0" smtClean="0"/>
              <a:t>about 70% </a:t>
            </a:r>
            <a:r>
              <a:rPr lang="en-US" dirty="0"/>
              <a:t>of their income on food.</a:t>
            </a:r>
          </a:p>
          <a:p>
            <a:pPr marL="285750" indent="-285750">
              <a:buFont typeface="Arial" panose="020B0604020202020204" pitchFamily="34" charset="0"/>
              <a:buChar char="•"/>
            </a:pPr>
            <a:r>
              <a:rPr lang="en-US" dirty="0" smtClean="0"/>
              <a:t>More </a:t>
            </a:r>
            <a:r>
              <a:rPr lang="en-US" dirty="0"/>
              <a:t>land is dedicated to growing palm and sugar cane for </a:t>
            </a:r>
            <a:r>
              <a:rPr lang="en-US" dirty="0" smtClean="0"/>
              <a:t>biofuel, pushing </a:t>
            </a:r>
            <a:r>
              <a:rPr lang="en-US" dirty="0"/>
              <a:t>poor families off farms.</a:t>
            </a:r>
          </a:p>
          <a:p>
            <a:pPr marL="285750" indent="-285750">
              <a:buFont typeface="Arial" panose="020B0604020202020204" pitchFamily="34" charset="0"/>
              <a:buChar char="•"/>
            </a:pPr>
            <a:r>
              <a:rPr lang="en-US" dirty="0" smtClean="0"/>
              <a:t>Roughly </a:t>
            </a:r>
            <a:r>
              <a:rPr lang="en-US" dirty="0"/>
              <a:t>50% of children are chronically malnourished (not </a:t>
            </a:r>
            <a:r>
              <a:rPr lang="en-US" dirty="0" smtClean="0"/>
              <a:t>necessarily because </a:t>
            </a:r>
            <a:r>
              <a:rPr lang="en-US" dirty="0"/>
              <a:t>of biofuels)</a:t>
            </a:r>
            <a:endParaRPr kumimoji="0" lang="en-US" sz="1800" b="0" i="0" u="none" strike="noStrike" cap="none" spc="0" normalizeH="0" baseline="0" dirty="0">
              <a:ln>
                <a:noFill/>
              </a:ln>
              <a:solidFill>
                <a:srgbClr val="000000"/>
              </a:solidFill>
              <a:effectLst/>
              <a:uFillTx/>
              <a:latin typeface="Trebuchet MS"/>
              <a:ea typeface="Trebuchet MS"/>
              <a:cs typeface="Trebuchet MS"/>
              <a:sym typeface="Trebuchet MS"/>
            </a:endParaRPr>
          </a:p>
        </p:txBody>
      </p:sp>
      <p:sp>
        <p:nvSpPr>
          <p:cNvPr id="3" name="TextBox 2"/>
          <p:cNvSpPr txBox="1"/>
          <p:nvPr/>
        </p:nvSpPr>
        <p:spPr>
          <a:xfrm>
            <a:off x="5928099" y="2677574"/>
            <a:ext cx="1738615"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1" i="0" u="sng" strike="noStrike" cap="none" spc="0" normalizeH="0" baseline="0" dirty="0" smtClean="0">
                <a:ln>
                  <a:noFill/>
                </a:ln>
                <a:solidFill>
                  <a:schemeClr val="accent2">
                    <a:lumMod val="50000"/>
                  </a:schemeClr>
                </a:solidFill>
                <a:effectLst/>
                <a:uFillTx/>
                <a:latin typeface="Trebuchet MS"/>
                <a:ea typeface="Trebuchet MS"/>
                <a:cs typeface="Trebuchet MS"/>
                <a:sym typeface="Trebuchet MS"/>
              </a:rPr>
              <a:t>Guatemala:</a:t>
            </a:r>
            <a:endParaRPr kumimoji="0" lang="en-US" sz="2400" b="1" i="0" u="sng" strike="noStrike" cap="none" spc="0" normalizeH="0" baseline="0" dirty="0">
              <a:ln>
                <a:noFill/>
              </a:ln>
              <a:solidFill>
                <a:schemeClr val="accent2">
                  <a:lumMod val="50000"/>
                </a:schemeClr>
              </a:solidFill>
              <a:effectLst/>
              <a:uFillTx/>
              <a:latin typeface="Trebuchet MS"/>
              <a:ea typeface="Trebuchet MS"/>
              <a:cs typeface="Trebuchet MS"/>
              <a:sym typeface="Trebuchet MS"/>
            </a:endParaRPr>
          </a:p>
        </p:txBody>
      </p:sp>
      <p:sp>
        <p:nvSpPr>
          <p:cNvPr id="8" name="TextBox 7"/>
          <p:cNvSpPr txBox="1"/>
          <p:nvPr/>
        </p:nvSpPr>
        <p:spPr>
          <a:xfrm>
            <a:off x="8440834" y="6173297"/>
            <a:ext cx="524746" cy="369332"/>
          </a:xfrm>
          <a:prstGeom prst="rect">
            <a:avLst/>
          </a:prstGeom>
          <a:noFill/>
        </p:spPr>
        <p:txBody>
          <a:bodyPr wrap="square" rtlCol="0">
            <a:spAutoFit/>
          </a:bodyPr>
          <a:lstStyle/>
          <a:p>
            <a:r>
              <a:rPr lang="en-US" dirty="0" smtClean="0"/>
              <a:t>50</a:t>
            </a:r>
            <a:endParaRPr lang="en-US" dirty="0"/>
          </a:p>
        </p:txBody>
      </p:sp>
    </p:spTree>
    <p:extLst>
      <p:ext uri="{BB962C8B-B14F-4D97-AF65-F5344CB8AC3E}">
        <p14:creationId xmlns:p14="http://schemas.microsoft.com/office/powerpoint/2010/main" val="2098274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image11.jpg" descr="http://us.cdn2.123rf.com/168nwm/get4net/get4net1011/get4net101100967/8302964-illustration-of-bio-diesel-drum-on-white-background.jpg"/>
          <p:cNvPicPr/>
          <p:nvPr/>
        </p:nvPicPr>
        <p:blipFill>
          <a:blip r:embed="rId2">
            <a:extLst/>
          </a:blip>
          <a:stretch>
            <a:fillRect/>
          </a:stretch>
        </p:blipFill>
        <p:spPr>
          <a:xfrm>
            <a:off x="6799016" y="0"/>
            <a:ext cx="1892725" cy="1892725"/>
          </a:xfrm>
          <a:prstGeom prst="rect">
            <a:avLst/>
          </a:prstGeom>
          <a:ln w="12700">
            <a:miter lim="400000"/>
          </a:ln>
        </p:spPr>
      </p:pic>
      <p:sp>
        <p:nvSpPr>
          <p:cNvPr id="168" name="Shape 168"/>
          <p:cNvSpPr>
            <a:spLocks noGrp="1"/>
          </p:cNvSpPr>
          <p:nvPr>
            <p:ph type="title"/>
          </p:nvPr>
        </p:nvSpPr>
        <p:spPr>
          <a:xfrm>
            <a:off x="453175" y="0"/>
            <a:ext cx="6347713" cy="806824"/>
          </a:xfrm>
          <a:prstGeom prst="rect">
            <a:avLst/>
          </a:prstGeom>
        </p:spPr>
        <p:txBody>
          <a:bodyPr>
            <a:normAutofit fontScale="90000"/>
          </a:bodyPr>
          <a:lstStyle>
            <a:lvl1pPr algn="ctr">
              <a:defRPr u="sng"/>
            </a:lvl1pPr>
          </a:lstStyle>
          <a:p>
            <a:pPr>
              <a:defRPr sz="1800" u="none">
                <a:solidFill>
                  <a:srgbClr val="000000"/>
                </a:solidFill>
              </a:defRPr>
            </a:pPr>
            <a:r>
              <a:rPr lang="en-US" sz="2800" u="sng" dirty="0" smtClean="0">
                <a:solidFill>
                  <a:srgbClr val="90C226"/>
                </a:solidFill>
              </a:rPr>
              <a:t>The Future of Biofuels</a:t>
            </a:r>
            <a:br>
              <a:rPr lang="en-US" sz="2800" u="sng" dirty="0" smtClean="0">
                <a:solidFill>
                  <a:srgbClr val="90C226"/>
                </a:solidFill>
              </a:rPr>
            </a:br>
            <a:r>
              <a:rPr lang="en-US" sz="2200" u="none" dirty="0" smtClean="0">
                <a:solidFill>
                  <a:schemeClr val="accent2">
                    <a:lumMod val="50000"/>
                  </a:schemeClr>
                </a:solidFill>
              </a:rPr>
              <a:t>Creating a resilient food supply </a:t>
            </a:r>
            <a:r>
              <a:rPr lang="en-US" sz="2000" dirty="0">
                <a:solidFill>
                  <a:srgbClr val="FF0000"/>
                </a:solidFill>
              </a:rPr>
              <a:t/>
            </a:r>
            <a:br>
              <a:rPr lang="en-US" sz="2000" dirty="0">
                <a:solidFill>
                  <a:srgbClr val="FF0000"/>
                </a:solidFill>
              </a:rPr>
            </a:br>
            <a:endParaRPr sz="2200" u="none" dirty="0">
              <a:solidFill>
                <a:schemeClr val="accent1">
                  <a:lumMod val="50000"/>
                </a:schemeClr>
              </a:solidFill>
            </a:endParaRPr>
          </a:p>
        </p:txBody>
      </p:sp>
      <p:sp>
        <p:nvSpPr>
          <p:cNvPr id="169" name="Shape 169"/>
          <p:cNvSpPr>
            <a:spLocks noGrp="1"/>
          </p:cNvSpPr>
          <p:nvPr>
            <p:ph type="body" idx="1"/>
          </p:nvPr>
        </p:nvSpPr>
        <p:spPr>
          <a:xfrm>
            <a:off x="53443" y="889042"/>
            <a:ext cx="6749320" cy="5270522"/>
          </a:xfrm>
          <a:prstGeom prst="rect">
            <a:avLst/>
          </a:prstGeom>
        </p:spPr>
        <p:txBody>
          <a:bodyPr/>
          <a:lstStyle/>
          <a:p>
            <a:pPr lvl="0">
              <a:defRPr>
                <a:solidFill>
                  <a:srgbClr val="000000"/>
                </a:solidFill>
              </a:defRPr>
            </a:pPr>
            <a:r>
              <a:rPr dirty="0">
                <a:solidFill>
                  <a:srgbClr val="262626"/>
                </a:solidFill>
                <a:latin typeface="Arial Bold"/>
                <a:ea typeface="Arial Bold"/>
                <a:cs typeface="Arial Bold"/>
                <a:sym typeface="Arial Bold"/>
              </a:rPr>
              <a:t>First Generation: </a:t>
            </a:r>
            <a:r>
              <a:rPr dirty="0">
                <a:solidFill>
                  <a:srgbClr val="262626"/>
                </a:solidFill>
                <a:latin typeface="Arial"/>
                <a:ea typeface="Arial"/>
                <a:cs typeface="Arial"/>
                <a:sym typeface="Arial"/>
              </a:rPr>
              <a:t>Made from sugars, oils, and animal fats that use already known processes or technologies. Ex. Biodiesel.</a:t>
            </a:r>
          </a:p>
          <a:p>
            <a:pPr lvl="0">
              <a:defRPr>
                <a:solidFill>
                  <a:srgbClr val="000000"/>
                </a:solidFill>
              </a:defRPr>
            </a:pPr>
            <a:endParaRPr dirty="0">
              <a:solidFill>
                <a:srgbClr val="262626"/>
              </a:solidFill>
              <a:latin typeface="Arial"/>
              <a:ea typeface="Arial"/>
              <a:cs typeface="Arial"/>
              <a:sym typeface="Arial"/>
            </a:endParaRPr>
          </a:p>
          <a:p>
            <a:pPr lvl="0">
              <a:defRPr>
                <a:solidFill>
                  <a:srgbClr val="000000"/>
                </a:solidFill>
              </a:defRPr>
            </a:pPr>
            <a:r>
              <a:rPr dirty="0">
                <a:solidFill>
                  <a:srgbClr val="262626"/>
                </a:solidFill>
                <a:latin typeface="Arial Bold"/>
                <a:ea typeface="Arial Bold"/>
                <a:cs typeface="Arial Bold"/>
                <a:sym typeface="Arial Bold"/>
              </a:rPr>
              <a:t>Second Generation</a:t>
            </a:r>
            <a:r>
              <a:rPr dirty="0">
                <a:solidFill>
                  <a:srgbClr val="262626"/>
                </a:solidFill>
                <a:latin typeface="Arial"/>
                <a:ea typeface="Arial"/>
                <a:cs typeface="Arial"/>
                <a:sym typeface="Arial"/>
              </a:rPr>
              <a:t>: Made from non-food crops or agricultural waste. Ex. Switch grass, willow, or wood chips.</a:t>
            </a:r>
          </a:p>
          <a:p>
            <a:pPr lvl="0">
              <a:defRPr>
                <a:solidFill>
                  <a:srgbClr val="000000"/>
                </a:solidFill>
              </a:defRPr>
            </a:pPr>
            <a:endParaRPr dirty="0">
              <a:solidFill>
                <a:srgbClr val="262626"/>
              </a:solidFill>
              <a:latin typeface="Arial"/>
              <a:ea typeface="Arial"/>
              <a:cs typeface="Arial"/>
              <a:sym typeface="Arial"/>
            </a:endParaRPr>
          </a:p>
          <a:p>
            <a:pPr lvl="0">
              <a:defRPr>
                <a:solidFill>
                  <a:srgbClr val="000000"/>
                </a:solidFill>
              </a:defRPr>
            </a:pPr>
            <a:r>
              <a:rPr dirty="0">
                <a:solidFill>
                  <a:srgbClr val="262626"/>
                </a:solidFill>
                <a:latin typeface="Arial Bold"/>
                <a:ea typeface="Arial Bold"/>
                <a:cs typeface="Arial Bold"/>
                <a:sym typeface="Arial Bold"/>
              </a:rPr>
              <a:t>Third Generation</a:t>
            </a:r>
            <a:r>
              <a:rPr dirty="0">
                <a:solidFill>
                  <a:srgbClr val="262626"/>
                </a:solidFill>
                <a:latin typeface="Arial"/>
                <a:ea typeface="Arial"/>
                <a:cs typeface="Arial"/>
                <a:sym typeface="Arial"/>
              </a:rPr>
              <a:t>: Made from Algae or other quickly growing source like: eucalyptus trees “designed” with low lignin content, allowing for easier conversion to cellulosic ethanol.</a:t>
            </a:r>
          </a:p>
          <a:p>
            <a:pPr lvl="0">
              <a:defRPr>
                <a:solidFill>
                  <a:srgbClr val="000000"/>
                </a:solidFill>
              </a:defRPr>
            </a:pPr>
            <a:endParaRPr dirty="0">
              <a:solidFill>
                <a:srgbClr val="262626"/>
              </a:solidFill>
              <a:latin typeface="Arial"/>
              <a:ea typeface="Arial"/>
              <a:cs typeface="Arial"/>
              <a:sym typeface="Arial"/>
            </a:endParaRPr>
          </a:p>
          <a:p>
            <a:pPr lvl="0">
              <a:defRPr>
                <a:solidFill>
                  <a:srgbClr val="000000"/>
                </a:solidFill>
              </a:defRPr>
            </a:pPr>
            <a:r>
              <a:rPr dirty="0">
                <a:solidFill>
                  <a:srgbClr val="262626"/>
                </a:solidFill>
                <a:latin typeface="Arial Bold"/>
                <a:ea typeface="Arial Bold"/>
                <a:cs typeface="Arial Bold"/>
                <a:sym typeface="Arial Bold"/>
              </a:rPr>
              <a:t>Fourth Generation</a:t>
            </a:r>
            <a:r>
              <a:rPr dirty="0">
                <a:solidFill>
                  <a:srgbClr val="262626"/>
                </a:solidFill>
                <a:latin typeface="Arial"/>
                <a:ea typeface="Arial"/>
                <a:cs typeface="Arial"/>
                <a:sym typeface="Arial"/>
              </a:rPr>
              <a:t>: Made from engineered plants or biomass or are able to be grown on non-agricultural land or bodies of water. Result is </a:t>
            </a:r>
            <a:r>
              <a:rPr u="sng" dirty="0">
                <a:solidFill>
                  <a:srgbClr val="262626"/>
                </a:solidFill>
                <a:latin typeface="Arial Bold"/>
                <a:ea typeface="Arial Bold"/>
                <a:cs typeface="Arial Bold"/>
                <a:sym typeface="Arial Bold"/>
              </a:rPr>
              <a:t>carbon-negative</a:t>
            </a:r>
            <a:r>
              <a:rPr dirty="0">
                <a:solidFill>
                  <a:srgbClr val="262626"/>
                </a:solidFill>
                <a:latin typeface="Arial"/>
                <a:ea typeface="Arial"/>
                <a:cs typeface="Arial"/>
                <a:sym typeface="Arial"/>
              </a:rPr>
              <a:t> </a:t>
            </a:r>
          </a:p>
          <a:p>
            <a:pPr marL="209550" lvl="0" indent="-209550">
              <a:defRPr>
                <a:solidFill>
                  <a:srgbClr val="000000"/>
                </a:solidFill>
              </a:defRPr>
            </a:pPr>
            <a:r>
              <a:rPr sz="1100" i="1" dirty="0">
                <a:solidFill>
                  <a:srgbClr val="262626"/>
                </a:solidFill>
                <a:latin typeface="Arial"/>
                <a:ea typeface="Arial"/>
                <a:cs typeface="Arial"/>
                <a:sym typeface="Arial"/>
              </a:rPr>
              <a:t>Source: Cornell University</a:t>
            </a:r>
          </a:p>
        </p:txBody>
      </p:sp>
      <p:pic>
        <p:nvPicPr>
          <p:cNvPr id="170" name="image1.png"/>
          <p:cNvPicPr/>
          <p:nvPr/>
        </p:nvPicPr>
        <p:blipFill>
          <a:blip r:embed="rId3">
            <a:extLst/>
          </a:blip>
          <a:stretch>
            <a:fillRect/>
          </a:stretch>
        </p:blipFill>
        <p:spPr>
          <a:xfrm>
            <a:off x="-2" y="6238875"/>
            <a:ext cx="9144002" cy="619125"/>
          </a:xfrm>
          <a:prstGeom prst="rect">
            <a:avLst/>
          </a:prstGeom>
          <a:ln w="12700">
            <a:miter lim="400000"/>
          </a:ln>
        </p:spPr>
      </p:pic>
      <p:sp>
        <p:nvSpPr>
          <p:cNvPr id="171" name="Shape 171"/>
          <p:cNvSpPr/>
          <p:nvPr/>
        </p:nvSpPr>
        <p:spPr>
          <a:xfrm>
            <a:off x="6800888" y="2234507"/>
            <a:ext cx="850393" cy="85039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0800"/>
                </a:lnTo>
                <a:lnTo>
                  <a:pt x="5400" y="13500"/>
                </a:lnTo>
                <a:lnTo>
                  <a:pt x="13500" y="13500"/>
                </a:lnTo>
                <a:lnTo>
                  <a:pt x="13500" y="5400"/>
                </a:lnTo>
                <a:lnTo>
                  <a:pt x="10800" y="5400"/>
                </a:lnTo>
                <a:lnTo>
                  <a:pt x="16200" y="0"/>
                </a:lnTo>
                <a:lnTo>
                  <a:pt x="21600" y="5400"/>
                </a:lnTo>
                <a:lnTo>
                  <a:pt x="18900" y="5400"/>
                </a:lnTo>
                <a:lnTo>
                  <a:pt x="18900" y="18900"/>
                </a:lnTo>
                <a:lnTo>
                  <a:pt x="5400" y="18900"/>
                </a:lnTo>
                <a:lnTo>
                  <a:pt x="5400" y="21600"/>
                </a:lnTo>
                <a:close/>
              </a:path>
            </a:pathLst>
          </a:custGeom>
          <a:solidFill>
            <a:srgbClr val="FF0000"/>
          </a:solidFill>
          <a:ln w="19050" cap="rnd">
            <a:solidFill>
              <a:srgbClr val="698E1C"/>
            </a:solidFill>
          </a:ln>
        </p:spPr>
        <p:txBody>
          <a:bodyPr lIns="0" tIns="0" rIns="0" bIns="0" anchor="ctr"/>
          <a:lstStyle/>
          <a:p>
            <a:pPr lvl="0" algn="ctr">
              <a:defRPr>
                <a:solidFill>
                  <a:srgbClr val="FFFFFF"/>
                </a:solidFill>
              </a:defRPr>
            </a:pPr>
            <a:endParaRPr/>
          </a:p>
        </p:txBody>
      </p:sp>
      <p:sp>
        <p:nvSpPr>
          <p:cNvPr id="172" name="Shape 172"/>
          <p:cNvSpPr/>
          <p:nvPr/>
        </p:nvSpPr>
        <p:spPr>
          <a:xfrm>
            <a:off x="1827117" y="1765593"/>
            <a:ext cx="5191979" cy="4470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400" u="sng">
                <a:solidFill>
                  <a:srgbClr val="FF0000"/>
                </a:solidFill>
                <a:latin typeface="Trebuchet MS Bold"/>
                <a:ea typeface="Trebuchet MS Bold"/>
                <a:cs typeface="Trebuchet MS Bold"/>
                <a:sym typeface="Trebuchet MS Bold"/>
              </a:defRPr>
            </a:lvl1pPr>
          </a:lstStyle>
          <a:p>
            <a:pPr lvl="0">
              <a:defRPr sz="1800" u="none">
                <a:solidFill>
                  <a:srgbClr val="000000"/>
                </a:solidFill>
              </a:defRPr>
            </a:pPr>
            <a:r>
              <a:rPr sz="2400" u="sng" dirty="0">
                <a:solidFill>
                  <a:srgbClr val="FF0000"/>
                </a:solidFill>
              </a:rPr>
              <a:t>De-link food and biofuel production</a:t>
            </a:r>
          </a:p>
        </p:txBody>
      </p:sp>
      <p:pic>
        <p:nvPicPr>
          <p:cNvPr id="173" name="image12.jpg" descr="http://www.greentechmedia.com/content/images/articles/bard-algae-farming.jpg"/>
          <p:cNvPicPr/>
          <p:nvPr/>
        </p:nvPicPr>
        <p:blipFill>
          <a:blip r:embed="rId4">
            <a:extLst/>
          </a:blip>
          <a:stretch>
            <a:fillRect/>
          </a:stretch>
        </p:blipFill>
        <p:spPr>
          <a:xfrm>
            <a:off x="6800888" y="4320988"/>
            <a:ext cx="2234243" cy="1666876"/>
          </a:xfrm>
          <a:prstGeom prst="rect">
            <a:avLst/>
          </a:prstGeom>
          <a:ln w="12700">
            <a:miter lim="400000"/>
          </a:ln>
        </p:spPr>
      </p:pic>
      <p:sp>
        <p:nvSpPr>
          <p:cNvPr id="9" name="TextBox 8"/>
          <p:cNvSpPr txBox="1"/>
          <p:nvPr/>
        </p:nvSpPr>
        <p:spPr>
          <a:xfrm>
            <a:off x="8507742" y="6259711"/>
            <a:ext cx="524746" cy="369332"/>
          </a:xfrm>
          <a:prstGeom prst="rect">
            <a:avLst/>
          </a:prstGeom>
          <a:noFill/>
        </p:spPr>
        <p:txBody>
          <a:bodyPr wrap="square" rtlCol="0">
            <a:spAutoFit/>
          </a:bodyPr>
          <a:lstStyle/>
          <a:p>
            <a:r>
              <a:rPr lang="en-US" dirty="0" smtClean="0"/>
              <a:t>51</a:t>
            </a:r>
            <a:endParaRPr lang="en-US" dirty="0"/>
          </a:p>
        </p:txBody>
      </p:sp>
    </p:spTree>
    <p:extLst>
      <p:ext uri="{BB962C8B-B14F-4D97-AF65-F5344CB8AC3E}">
        <p14:creationId xmlns:p14="http://schemas.microsoft.com/office/powerpoint/2010/main" val="3631447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bordbia.ie/SiteCollectionImages/About%20Food/Vegtables/brocco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678" y="4843139"/>
            <a:ext cx="2218480" cy="1848733"/>
          </a:xfrm>
          <a:prstGeom prst="rect">
            <a:avLst/>
          </a:prstGeom>
          <a:noFill/>
          <a:extLst>
            <a:ext uri="{909E8E84-426E-40DD-AFC4-6F175D3DCCD1}">
              <a14:hiddenFill xmlns:a14="http://schemas.microsoft.com/office/drawing/2010/main">
                <a:solidFill>
                  <a:srgbClr val="FFFFFF"/>
                </a:solidFill>
              </a14:hiddenFill>
            </a:ext>
          </a:extLst>
        </p:spPr>
      </p:pic>
      <p:pic>
        <p:nvPicPr>
          <p:cNvPr id="6" name="pasted-image.tif"/>
          <p:cNvPicPr/>
          <p:nvPr/>
        </p:nvPicPr>
        <p:blipFill>
          <a:blip r:embed="rId3">
            <a:extLst/>
          </a:blip>
          <a:stretch>
            <a:fillRect/>
          </a:stretch>
        </p:blipFill>
        <p:spPr>
          <a:xfrm>
            <a:off x="-3" y="2860593"/>
            <a:ext cx="4571999" cy="3322562"/>
          </a:xfrm>
          <a:prstGeom prst="rect">
            <a:avLst/>
          </a:prstGeom>
          <a:ln w="12700">
            <a:miter lim="400000"/>
          </a:ln>
        </p:spPr>
      </p:pic>
      <p:pic>
        <p:nvPicPr>
          <p:cNvPr id="1026" name="Picture 2" descr="http://robertdaylin.files.wordpress.com/2012/02/no-fast-foo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3498" y="4599274"/>
            <a:ext cx="2113114" cy="20925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4.bp.blogspot.com/-5az4UmzIz2U/Umkl6Q-40AI/AAAAAAAABT8/gR0eB1A37VU/s1600/little+italy+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2429" y="2860593"/>
            <a:ext cx="3914183" cy="21897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64189" y="0"/>
            <a:ext cx="6347714" cy="1145277"/>
          </a:xfrm>
        </p:spPr>
        <p:txBody>
          <a:bodyPr>
            <a:normAutofit fontScale="90000"/>
          </a:bodyPr>
          <a:lstStyle/>
          <a:p>
            <a:pPr algn="ctr"/>
            <a:r>
              <a:rPr lang="en-US" dirty="0" smtClean="0"/>
              <a:t>Reducing Footprint </a:t>
            </a:r>
            <a:br>
              <a:rPr lang="en-US" dirty="0" smtClean="0"/>
            </a:br>
            <a:r>
              <a:rPr lang="en-US" sz="1800" dirty="0" smtClean="0">
                <a:solidFill>
                  <a:schemeClr val="accent2"/>
                </a:solidFill>
              </a:rPr>
              <a:t>How to improve food resiliency on a personal level</a:t>
            </a:r>
            <a:r>
              <a:rPr lang="en-US" dirty="0" smtClean="0"/>
              <a:t/>
            </a:r>
            <a:br>
              <a:rPr lang="en-US" dirty="0" smtClean="0"/>
            </a:br>
            <a:endParaRPr lang="en-US" dirty="0"/>
          </a:p>
        </p:txBody>
      </p:sp>
      <p:sp>
        <p:nvSpPr>
          <p:cNvPr id="3" name="Text Placeholder 2"/>
          <p:cNvSpPr>
            <a:spLocks noGrp="1"/>
          </p:cNvSpPr>
          <p:nvPr>
            <p:ph type="body" idx="1"/>
          </p:nvPr>
        </p:nvSpPr>
        <p:spPr>
          <a:xfrm>
            <a:off x="80682" y="870084"/>
            <a:ext cx="9063318" cy="2240669"/>
          </a:xfrm>
          <a:solidFill>
            <a:srgbClr val="F8F8F8">
              <a:alpha val="65098"/>
            </a:srgbClr>
          </a:solidFill>
        </p:spPr>
        <p:txBody>
          <a:bodyPr>
            <a:normAutofit/>
          </a:bodyPr>
          <a:lstStyle/>
          <a:p>
            <a:r>
              <a:rPr lang="en-US" b="1" u="sng" dirty="0" smtClean="0"/>
              <a:t>Buy Local </a:t>
            </a:r>
            <a:r>
              <a:rPr lang="en-US" dirty="0" smtClean="0"/>
              <a:t>– buying food produced close to home reduces carbon emissions from transportation, is fresher and supports local business</a:t>
            </a:r>
          </a:p>
          <a:p>
            <a:r>
              <a:rPr lang="en-US" b="1" u="sng" dirty="0" smtClean="0"/>
              <a:t>Consume responsibly</a:t>
            </a:r>
            <a:r>
              <a:rPr lang="en-US" dirty="0" smtClean="0"/>
              <a:t>– choose biodegradable packages, processed foods use lots of energy and are prejudicial to health.</a:t>
            </a:r>
          </a:p>
          <a:p>
            <a:r>
              <a:rPr lang="en-US" b="1" u="sng" dirty="0" smtClean="0"/>
              <a:t>Backyard gardening </a:t>
            </a:r>
            <a:r>
              <a:rPr lang="en-US" dirty="0" smtClean="0"/>
              <a:t>– one probably won’t be able to live off of your backyard but home gardening is a good way to understand food and make a small difference.</a:t>
            </a:r>
            <a:endParaRPr lang="en-US" b="1" u="sng" dirty="0" smtClean="0"/>
          </a:p>
          <a:p>
            <a:endParaRPr lang="en-US" dirty="0" smtClean="0"/>
          </a:p>
          <a:p>
            <a:endParaRPr lang="en-US" dirty="0" smtClean="0"/>
          </a:p>
          <a:p>
            <a:endParaRPr lang="en-US" b="1" u="sng" dirty="0" smtClean="0"/>
          </a:p>
        </p:txBody>
      </p:sp>
      <p:pic>
        <p:nvPicPr>
          <p:cNvPr id="7" name="image1.png"/>
          <p:cNvPicPr/>
          <p:nvPr/>
        </p:nvPicPr>
        <p:blipFill>
          <a:blip r:embed="rId6">
            <a:extLst/>
          </a:blip>
          <a:stretch>
            <a:fillRect/>
          </a:stretch>
        </p:blipFill>
        <p:spPr>
          <a:xfrm>
            <a:off x="-2" y="6238875"/>
            <a:ext cx="9144002" cy="619125"/>
          </a:xfrm>
          <a:prstGeom prst="rect">
            <a:avLst/>
          </a:prstGeom>
          <a:ln w="12700">
            <a:miter lim="400000"/>
          </a:ln>
        </p:spPr>
      </p:pic>
      <p:sp>
        <p:nvSpPr>
          <p:cNvPr id="4" name="Oval 3"/>
          <p:cNvSpPr/>
          <p:nvPr/>
        </p:nvSpPr>
        <p:spPr>
          <a:xfrm>
            <a:off x="1338147" y="4237463"/>
            <a:ext cx="1048214" cy="8129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Life Cycle</a:t>
            </a:r>
            <a:endParaRPr lang="en-US" dirty="0"/>
          </a:p>
        </p:txBody>
      </p:sp>
      <p:sp>
        <p:nvSpPr>
          <p:cNvPr id="10" name="TextBox 9"/>
          <p:cNvSpPr txBox="1"/>
          <p:nvPr/>
        </p:nvSpPr>
        <p:spPr>
          <a:xfrm>
            <a:off x="8507742" y="6259711"/>
            <a:ext cx="524746" cy="369332"/>
          </a:xfrm>
          <a:prstGeom prst="rect">
            <a:avLst/>
          </a:prstGeom>
          <a:noFill/>
        </p:spPr>
        <p:txBody>
          <a:bodyPr wrap="square" rtlCol="0">
            <a:spAutoFit/>
          </a:bodyPr>
          <a:lstStyle/>
          <a:p>
            <a:r>
              <a:rPr lang="en-US" dirty="0" smtClean="0"/>
              <a:t>52</a:t>
            </a:r>
            <a:endParaRPr lang="en-US" dirty="0"/>
          </a:p>
        </p:txBody>
      </p:sp>
    </p:spTree>
    <p:extLst>
      <p:ext uri="{BB962C8B-B14F-4D97-AF65-F5344CB8AC3E}">
        <p14:creationId xmlns:p14="http://schemas.microsoft.com/office/powerpoint/2010/main" val="769374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49" y="365633"/>
            <a:ext cx="6447501" cy="1320800"/>
          </a:xfrm>
        </p:spPr>
        <p:txBody>
          <a:bodyPr/>
          <a:lstStyle/>
          <a:p>
            <a:r>
              <a:rPr lang="en-US" dirty="0" smtClean="0"/>
              <a:t>Host and Sponsor</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600" y="2373273"/>
            <a:ext cx="4067175"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trimtab\home\Vincentt14\Desktop\GENI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600" y="4457852"/>
            <a:ext cx="3543300" cy="9017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077600" y="3848252"/>
            <a:ext cx="2895600" cy="609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2000" dirty="0" smtClean="0"/>
              <a:t>Sponsored by:</a:t>
            </a:r>
            <a:endParaRPr lang="en-US" sz="2000" dirty="0"/>
          </a:p>
        </p:txBody>
      </p:sp>
      <p:sp>
        <p:nvSpPr>
          <p:cNvPr id="8" name="Title 1"/>
          <p:cNvSpPr txBox="1">
            <a:spLocks/>
          </p:cNvSpPr>
          <p:nvPr/>
        </p:nvSpPr>
        <p:spPr>
          <a:xfrm>
            <a:off x="1077600" y="1662773"/>
            <a:ext cx="2895600" cy="609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2000" dirty="0" smtClean="0"/>
              <a:t>Hosted By:</a:t>
            </a:r>
            <a:endParaRPr lang="en-US" sz="2000"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29389"/>
            <a:ext cx="914400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507742" y="6259711"/>
            <a:ext cx="524746" cy="369332"/>
          </a:xfrm>
          <a:prstGeom prst="rect">
            <a:avLst/>
          </a:prstGeom>
          <a:noFill/>
        </p:spPr>
        <p:txBody>
          <a:bodyPr wrap="square" rtlCol="0">
            <a:spAutoFit/>
          </a:bodyPr>
          <a:lstStyle/>
          <a:p>
            <a:r>
              <a:rPr lang="en-US" dirty="0" smtClean="0"/>
              <a:t>53</a:t>
            </a:r>
            <a:endParaRPr lang="en-US" dirty="0"/>
          </a:p>
        </p:txBody>
      </p:sp>
    </p:spTree>
    <p:extLst>
      <p:ext uri="{BB962C8B-B14F-4D97-AF65-F5344CB8AC3E}">
        <p14:creationId xmlns:p14="http://schemas.microsoft.com/office/powerpoint/2010/main" val="4302383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7543179" cy="884663"/>
          </a:xfrm>
        </p:spPr>
        <p:txBody>
          <a:bodyPr/>
          <a:lstStyle/>
          <a:p>
            <a:r>
              <a:rPr lang="en-US" dirty="0" smtClean="0"/>
              <a:t>Special Thanks to Our Partners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405" y="1494263"/>
            <a:ext cx="5265737" cy="4325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55540"/>
            <a:ext cx="9198417" cy="611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507742" y="6259711"/>
            <a:ext cx="524746" cy="369332"/>
          </a:xfrm>
          <a:prstGeom prst="rect">
            <a:avLst/>
          </a:prstGeom>
          <a:noFill/>
        </p:spPr>
        <p:txBody>
          <a:bodyPr wrap="square" rtlCol="0">
            <a:spAutoFit/>
          </a:bodyPr>
          <a:lstStyle/>
          <a:p>
            <a:r>
              <a:rPr lang="en-US" dirty="0" smtClean="0"/>
              <a:t>54</a:t>
            </a:r>
            <a:endParaRPr lang="en-US" dirty="0"/>
          </a:p>
        </p:txBody>
      </p:sp>
    </p:spTree>
    <p:extLst>
      <p:ext uri="{BB962C8B-B14F-4D97-AF65-F5344CB8AC3E}">
        <p14:creationId xmlns:p14="http://schemas.microsoft.com/office/powerpoint/2010/main" val="39179649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Information</a:t>
            </a:r>
            <a:endParaRPr lang="en-US" dirty="0"/>
          </a:p>
        </p:txBody>
      </p:sp>
      <p:sp>
        <p:nvSpPr>
          <p:cNvPr id="3" name="Content Placeholder 2"/>
          <p:cNvSpPr>
            <a:spLocks noGrp="1"/>
          </p:cNvSpPr>
          <p:nvPr>
            <p:ph idx="1"/>
          </p:nvPr>
        </p:nvSpPr>
        <p:spPr>
          <a:xfrm>
            <a:off x="508001" y="2383616"/>
            <a:ext cx="6447501" cy="2232990"/>
          </a:xfrm>
        </p:spPr>
        <p:txBody>
          <a:bodyPr/>
          <a:lstStyle/>
          <a:p>
            <a:r>
              <a:rPr lang="en-US" sz="2400" dirty="0" smtClean="0"/>
              <a:t>Camille Castillo </a:t>
            </a:r>
            <a:r>
              <a:rPr lang="en-US" sz="2400" u="sng" dirty="0" smtClean="0">
                <a:solidFill>
                  <a:schemeClr val="accent1"/>
                </a:solidFill>
              </a:rPr>
              <a:t>cecastillo20@gmail.com</a:t>
            </a:r>
          </a:p>
          <a:p>
            <a:r>
              <a:rPr lang="en-US" sz="2400" dirty="0" smtClean="0"/>
              <a:t>Erin Johnson </a:t>
            </a:r>
            <a:r>
              <a:rPr lang="en-US" sz="2400" dirty="0" smtClean="0">
                <a:solidFill>
                  <a:schemeClr val="tx1"/>
                </a:solidFill>
                <a:hlinkClick r:id="rId2"/>
              </a:rPr>
              <a:t>erinjohnson@umail.ucsb.ed</a:t>
            </a:r>
            <a:endParaRPr lang="en-US" sz="2400" dirty="0">
              <a:solidFill>
                <a:schemeClr val="tx1"/>
              </a:solidFill>
            </a:endParaRPr>
          </a:p>
          <a:p>
            <a:r>
              <a:rPr lang="en-US" sz="2400" dirty="0" smtClean="0"/>
              <a:t>Abraham Pinheiro </a:t>
            </a:r>
            <a:r>
              <a:rPr lang="en-US" sz="2400" u="sng" dirty="0" smtClean="0">
                <a:solidFill>
                  <a:schemeClr val="accent1"/>
                </a:solidFill>
              </a:rPr>
              <a:t>apinhei2@asu.edu</a:t>
            </a:r>
            <a:endParaRPr lang="en-US" sz="2400" u="sng" dirty="0" smtClean="0">
              <a:solidFill>
                <a:schemeClr val="accent1"/>
              </a:solidFill>
            </a:endParaRPr>
          </a:p>
          <a:p>
            <a:r>
              <a:rPr lang="en-US" sz="2400" dirty="0"/>
              <a:t>Won Mo </a:t>
            </a:r>
            <a:r>
              <a:rPr lang="en-US" sz="2400" dirty="0" smtClean="0"/>
              <a:t>Yang </a:t>
            </a:r>
            <a:r>
              <a:rPr lang="en-US" sz="2400" u="sng" dirty="0" smtClean="0">
                <a:solidFill>
                  <a:schemeClr val="accent1"/>
                </a:solidFill>
              </a:rPr>
              <a:t>wmyang0910@gmail.com</a:t>
            </a:r>
            <a:endParaRPr lang="en-US" sz="2400" u="sng" dirty="0">
              <a:solidFill>
                <a:schemeClr val="accent1"/>
              </a:solidFill>
            </a:endParaRPr>
          </a:p>
          <a:p>
            <a:pPr marL="0" indent="0">
              <a:buNone/>
            </a:pP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38875"/>
            <a:ext cx="914400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507742" y="6259711"/>
            <a:ext cx="524746" cy="369332"/>
          </a:xfrm>
          <a:prstGeom prst="rect">
            <a:avLst/>
          </a:prstGeom>
          <a:noFill/>
        </p:spPr>
        <p:txBody>
          <a:bodyPr wrap="square" rtlCol="0">
            <a:spAutoFit/>
          </a:bodyPr>
          <a:lstStyle/>
          <a:p>
            <a:r>
              <a:rPr lang="en-US" dirty="0" smtClean="0"/>
              <a:t>55</a:t>
            </a:r>
            <a:endParaRPr lang="en-US" dirty="0"/>
          </a:p>
        </p:txBody>
      </p:sp>
    </p:spTree>
    <p:extLst>
      <p:ext uri="{BB962C8B-B14F-4D97-AF65-F5344CB8AC3E}">
        <p14:creationId xmlns:p14="http://schemas.microsoft.com/office/powerpoint/2010/main" val="3966042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740" y="224319"/>
            <a:ext cx="2465671" cy="737530"/>
          </a:xfrm>
        </p:spPr>
        <p:txBody>
          <a:bodyPr>
            <a:normAutofit fontScale="90000"/>
          </a:bodyPr>
          <a:lstStyle/>
          <a:p>
            <a:r>
              <a:rPr lang="en-US" dirty="0" smtClean="0"/>
              <a:t>Global facts</a:t>
            </a:r>
            <a:endParaRPr lang="en-US" dirty="0"/>
          </a:p>
        </p:txBody>
      </p:sp>
      <p:pic>
        <p:nvPicPr>
          <p:cNvPr id="4" name="Content Placeholder 3"/>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162" t="8911" r="2995" b="39559"/>
          <a:stretch/>
        </p:blipFill>
        <p:spPr>
          <a:xfrm>
            <a:off x="3555589" y="605416"/>
            <a:ext cx="5117989" cy="3641670"/>
          </a:xfr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90442"/>
            <a:ext cx="9144000" cy="567559"/>
          </a:xfrm>
          <a:prstGeom prst="rect">
            <a:avLst/>
          </a:prstGeom>
        </p:spPr>
      </p:pic>
      <p:sp>
        <p:nvSpPr>
          <p:cNvPr id="6" name="TextBox 5"/>
          <p:cNvSpPr txBox="1"/>
          <p:nvPr/>
        </p:nvSpPr>
        <p:spPr>
          <a:xfrm>
            <a:off x="3440002" y="4299021"/>
            <a:ext cx="2263996" cy="307777"/>
          </a:xfrm>
          <a:prstGeom prst="rect">
            <a:avLst/>
          </a:prstGeom>
          <a:noFill/>
        </p:spPr>
        <p:txBody>
          <a:bodyPr wrap="square" rtlCol="0">
            <a:spAutoFit/>
          </a:bodyPr>
          <a:lstStyle/>
          <a:p>
            <a:r>
              <a:rPr lang="en-US" sz="1400" dirty="0" smtClean="0"/>
              <a:t>Source: Farming First</a:t>
            </a:r>
            <a:endParaRPr lang="en-US" sz="1400" dirty="0"/>
          </a:p>
        </p:txBody>
      </p:sp>
      <p:sp>
        <p:nvSpPr>
          <p:cNvPr id="8" name="Content Placeholder 2"/>
          <p:cNvSpPr txBox="1">
            <a:spLocks/>
          </p:cNvSpPr>
          <p:nvPr/>
        </p:nvSpPr>
        <p:spPr>
          <a:xfrm>
            <a:off x="388025" y="1166481"/>
            <a:ext cx="2725878" cy="159231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smtClean="0"/>
              <a:t>Agriculture accounts for 2% of total world energy used</a:t>
            </a:r>
          </a:p>
          <a:p>
            <a:endParaRPr lang="en-US" sz="2400" dirty="0" smtClean="0"/>
          </a:p>
        </p:txBody>
      </p:sp>
      <p:sp>
        <p:nvSpPr>
          <p:cNvPr id="10" name="Content Placeholder 2"/>
          <p:cNvSpPr txBox="1">
            <a:spLocks/>
          </p:cNvSpPr>
          <p:nvPr/>
        </p:nvSpPr>
        <p:spPr>
          <a:xfrm>
            <a:off x="180616" y="5099214"/>
            <a:ext cx="1927766" cy="129408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sz="2400" dirty="0" smtClean="0"/>
          </a:p>
        </p:txBody>
      </p:sp>
      <p:sp>
        <p:nvSpPr>
          <p:cNvPr id="11" name="Content Placeholder 2"/>
          <p:cNvSpPr txBox="1">
            <a:spLocks/>
          </p:cNvSpPr>
          <p:nvPr/>
        </p:nvSpPr>
        <p:spPr>
          <a:xfrm>
            <a:off x="336630" y="3016925"/>
            <a:ext cx="2266802" cy="121844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t>Poultry birds accounts for over 80% of all </a:t>
            </a:r>
            <a:r>
              <a:rPr lang="en-US" sz="2400" dirty="0" smtClean="0"/>
              <a:t>livestock</a:t>
            </a:r>
          </a:p>
          <a:p>
            <a:pPr marL="0" indent="0">
              <a:buNone/>
            </a:pPr>
            <a:r>
              <a:rPr lang="en-US" sz="1400" dirty="0" smtClean="0"/>
              <a:t>Source: Food and Agriculture Organization of the UN (FAO)</a:t>
            </a:r>
            <a:endParaRPr lang="en-US" sz="1400" dirty="0"/>
          </a:p>
          <a:p>
            <a:pPr marL="0" indent="0">
              <a:buNone/>
            </a:pPr>
            <a:endParaRPr lang="en-US" sz="2400" dirty="0" smtClean="0"/>
          </a:p>
        </p:txBody>
      </p:sp>
      <p:sp>
        <p:nvSpPr>
          <p:cNvPr id="12" name="Double Brace 11"/>
          <p:cNvSpPr/>
          <p:nvPr/>
        </p:nvSpPr>
        <p:spPr>
          <a:xfrm>
            <a:off x="6136244" y="955944"/>
            <a:ext cx="1138138" cy="1802850"/>
          </a:xfrm>
          <a:prstGeom prst="bracePair">
            <a:avLst/>
          </a:prstGeom>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6" name="Rectangle 15"/>
          <p:cNvSpPr/>
          <p:nvPr/>
        </p:nvSpPr>
        <p:spPr>
          <a:xfrm>
            <a:off x="2936965" y="4922746"/>
            <a:ext cx="5260045" cy="1051748"/>
          </a:xfrm>
          <a:prstGeom prst="rect">
            <a:avLst/>
          </a:prstGeom>
          <a:solidFill>
            <a:schemeClr val="bg1">
              <a:alpha val="86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2400" dirty="0" smtClean="0">
                <a:solidFill>
                  <a:schemeClr val="accent2">
                    <a:lumMod val="75000"/>
                  </a:schemeClr>
                </a:solidFill>
              </a:rPr>
              <a:t>A big portion of CO</a:t>
            </a:r>
            <a:r>
              <a:rPr lang="en-US" sz="2400" baseline="-25000" dirty="0" smtClean="0">
                <a:solidFill>
                  <a:schemeClr val="accent2">
                    <a:lumMod val="75000"/>
                  </a:schemeClr>
                </a:solidFill>
              </a:rPr>
              <a:t>2</a:t>
            </a:r>
            <a:r>
              <a:rPr lang="en-US" sz="2400" dirty="0" smtClean="0">
                <a:solidFill>
                  <a:schemeClr val="accent2">
                    <a:lumMod val="75000"/>
                  </a:schemeClr>
                </a:solidFill>
              </a:rPr>
              <a:t> </a:t>
            </a:r>
            <a:r>
              <a:rPr lang="en-US" sz="2400" dirty="0">
                <a:solidFill>
                  <a:schemeClr val="accent2">
                    <a:lumMod val="75000"/>
                  </a:schemeClr>
                </a:solidFill>
              </a:rPr>
              <a:t>emissions </a:t>
            </a:r>
            <a:r>
              <a:rPr lang="en-US" sz="2400" dirty="0">
                <a:solidFill>
                  <a:schemeClr val="tx1"/>
                </a:solidFill>
              </a:rPr>
              <a:t>comes from agriculture</a:t>
            </a:r>
          </a:p>
        </p:txBody>
      </p:sp>
      <p:sp>
        <p:nvSpPr>
          <p:cNvPr id="3" name="TextBox 2"/>
          <p:cNvSpPr txBox="1"/>
          <p:nvPr/>
        </p:nvSpPr>
        <p:spPr>
          <a:xfrm>
            <a:off x="8624193" y="6330462"/>
            <a:ext cx="368730" cy="369332"/>
          </a:xfrm>
          <a:prstGeom prst="rect">
            <a:avLst/>
          </a:prstGeom>
          <a:noFill/>
        </p:spPr>
        <p:txBody>
          <a:bodyPr wrap="square" rtlCol="0">
            <a:spAutoFit/>
          </a:bodyPr>
          <a:lstStyle/>
          <a:p>
            <a:r>
              <a:rPr lang="en-US" dirty="0"/>
              <a:t>6</a:t>
            </a:r>
          </a:p>
        </p:txBody>
      </p:sp>
      <p:sp>
        <p:nvSpPr>
          <p:cNvPr id="7" name="Down Arrow 6"/>
          <p:cNvSpPr/>
          <p:nvPr/>
        </p:nvSpPr>
        <p:spPr>
          <a:xfrm>
            <a:off x="6348641" y="4235365"/>
            <a:ext cx="569069" cy="8638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277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765735" y="396174"/>
            <a:ext cx="6591300" cy="3022600"/>
          </a:xfrm>
        </p:spPr>
        <p:txBody>
          <a:bodyPr>
            <a:normAutofit/>
          </a:bodyPr>
          <a:lstStyle/>
          <a:p>
            <a:r>
              <a:rPr lang="en-US" sz="2800" dirty="0" smtClean="0"/>
              <a:t>Farmers </a:t>
            </a:r>
            <a:r>
              <a:rPr lang="en-US" sz="2800" dirty="0"/>
              <a:t>everywhere will need to</a:t>
            </a:r>
            <a:r>
              <a:rPr lang="en-US" sz="2800" dirty="0">
                <a:solidFill>
                  <a:srgbClr val="C42F1A"/>
                </a:solidFill>
              </a:rPr>
              <a:t> </a:t>
            </a:r>
            <a:r>
              <a:rPr lang="en-US" sz="2800" b="1" dirty="0">
                <a:solidFill>
                  <a:schemeClr val="tx1"/>
                </a:solidFill>
              </a:rPr>
              <a:t>produce more food</a:t>
            </a:r>
            <a:r>
              <a:rPr lang="en-US" sz="2800" b="1" dirty="0"/>
              <a:t> </a:t>
            </a:r>
            <a:r>
              <a:rPr lang="en-US" sz="2800" dirty="0"/>
              <a:t>and other agricultural products </a:t>
            </a:r>
            <a:r>
              <a:rPr lang="en-US" sz="2800" b="1" dirty="0">
                <a:solidFill>
                  <a:schemeClr val="accent5"/>
                </a:solidFill>
              </a:rPr>
              <a:t>on less land</a:t>
            </a:r>
            <a:r>
              <a:rPr lang="en-US" sz="2800" dirty="0"/>
              <a:t>, with </a:t>
            </a:r>
            <a:r>
              <a:rPr lang="en-US" sz="2800" b="1" dirty="0">
                <a:solidFill>
                  <a:schemeClr val="accent5"/>
                </a:solidFill>
              </a:rPr>
              <a:t>fewer pesticides and fertilizers</a:t>
            </a:r>
            <a:r>
              <a:rPr lang="en-US" sz="2800" dirty="0"/>
              <a:t>, </a:t>
            </a:r>
            <a:r>
              <a:rPr lang="en-US" sz="2800" b="1" dirty="0">
                <a:solidFill>
                  <a:srgbClr val="C42F1A"/>
                </a:solidFill>
              </a:rPr>
              <a:t>less water</a:t>
            </a:r>
            <a:r>
              <a:rPr lang="en-US" sz="2800" dirty="0"/>
              <a:t> and</a:t>
            </a:r>
            <a:r>
              <a:rPr lang="en-US" sz="2800" b="1" dirty="0"/>
              <a:t> </a:t>
            </a:r>
            <a:r>
              <a:rPr lang="en-US" sz="2800" b="1" dirty="0">
                <a:solidFill>
                  <a:srgbClr val="C42F1A"/>
                </a:solidFill>
              </a:rPr>
              <a:t>lower outputs of greenhouse gases</a:t>
            </a:r>
            <a:r>
              <a:rPr lang="en-US" sz="2800" dirty="0" smtClean="0"/>
              <a:t>.</a:t>
            </a:r>
            <a:endParaRPr lang="en-US" sz="2800" dirty="0"/>
          </a:p>
        </p:txBody>
      </p:sp>
      <p:sp>
        <p:nvSpPr>
          <p:cNvPr id="16" name="Text Placeholder 15"/>
          <p:cNvSpPr>
            <a:spLocks noGrp="1"/>
          </p:cNvSpPr>
          <p:nvPr>
            <p:ph type="body" idx="1"/>
          </p:nvPr>
        </p:nvSpPr>
        <p:spPr>
          <a:xfrm>
            <a:off x="4498456" y="3361470"/>
            <a:ext cx="3852400" cy="1435834"/>
          </a:xfrm>
        </p:spPr>
        <p:txBody>
          <a:bodyPr/>
          <a:lstStyle/>
          <a:p>
            <a:pPr>
              <a:spcBef>
                <a:spcPts val="0"/>
              </a:spcBef>
            </a:pPr>
            <a:r>
              <a:rPr lang="en-US" dirty="0" smtClean="0"/>
              <a:t>- Professor Gordon Conway</a:t>
            </a:r>
            <a:endParaRPr lang="en-US" i="1" dirty="0"/>
          </a:p>
          <a:p>
            <a:pPr>
              <a:spcBef>
                <a:spcPts val="0"/>
              </a:spcBef>
            </a:pPr>
            <a:r>
              <a:rPr lang="en-US" i="1" dirty="0"/>
              <a:t> </a:t>
            </a:r>
            <a:r>
              <a:rPr lang="en-US" i="1" dirty="0" smtClean="0"/>
              <a:t>  Imperial College London, UK</a:t>
            </a:r>
            <a:endParaRPr lang="en-US" i="1"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162" y="3418774"/>
            <a:ext cx="3904777" cy="26162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90442"/>
            <a:ext cx="9144000" cy="567559"/>
          </a:xfrm>
          <a:prstGeom prst="rect">
            <a:avLst/>
          </a:prstGeom>
        </p:spPr>
      </p:pic>
      <p:sp>
        <p:nvSpPr>
          <p:cNvPr id="21" name="TextBox 20"/>
          <p:cNvSpPr txBox="1"/>
          <p:nvPr/>
        </p:nvSpPr>
        <p:spPr>
          <a:xfrm>
            <a:off x="8633012" y="6290442"/>
            <a:ext cx="510988" cy="369332"/>
          </a:xfrm>
          <a:prstGeom prst="rect">
            <a:avLst/>
          </a:prstGeom>
          <a:noFill/>
        </p:spPr>
        <p:txBody>
          <a:bodyPr wrap="square" rtlCol="0">
            <a:spAutoFit/>
          </a:bodyPr>
          <a:lstStyle/>
          <a:p>
            <a:r>
              <a:rPr lang="en-US" dirty="0"/>
              <a:t>7</a:t>
            </a:r>
          </a:p>
        </p:txBody>
      </p:sp>
    </p:spTree>
    <p:extLst>
      <p:ext uri="{BB962C8B-B14F-4D97-AF65-F5344CB8AC3E}">
        <p14:creationId xmlns:p14="http://schemas.microsoft.com/office/powerpoint/2010/main" val="26890264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79" y="86964"/>
            <a:ext cx="2948363" cy="1320800"/>
          </a:xfrm>
        </p:spPr>
        <p:txBody>
          <a:bodyPr>
            <a:normAutofit/>
          </a:bodyPr>
          <a:lstStyle/>
          <a:p>
            <a:r>
              <a:rPr lang="en-US" sz="3200" dirty="0" smtClean="0"/>
              <a:t>Global issues</a:t>
            </a:r>
            <a:endParaRPr lang="en-US" sz="3200" dirty="0"/>
          </a:p>
        </p:txBody>
      </p:sp>
      <p:sp>
        <p:nvSpPr>
          <p:cNvPr id="3" name="Content Placeholder 2"/>
          <p:cNvSpPr>
            <a:spLocks noGrp="1"/>
          </p:cNvSpPr>
          <p:nvPr>
            <p:ph idx="1"/>
          </p:nvPr>
        </p:nvSpPr>
        <p:spPr>
          <a:xfrm>
            <a:off x="170045" y="967850"/>
            <a:ext cx="2595264" cy="5070584"/>
          </a:xfrm>
        </p:spPr>
        <p:txBody>
          <a:bodyPr>
            <a:normAutofit fontScale="92500" lnSpcReduction="20000"/>
          </a:bodyPr>
          <a:lstStyle/>
          <a:p>
            <a:r>
              <a:rPr lang="en-US" sz="2800" dirty="0" smtClean="0"/>
              <a:t>Malnutrition</a:t>
            </a:r>
          </a:p>
          <a:p>
            <a:pPr marL="0" indent="0">
              <a:buNone/>
            </a:pPr>
            <a:endParaRPr lang="en-US" sz="2800" dirty="0" smtClean="0"/>
          </a:p>
          <a:p>
            <a:r>
              <a:rPr lang="en-US" sz="2800" dirty="0" smtClean="0"/>
              <a:t>Food security</a:t>
            </a:r>
          </a:p>
          <a:p>
            <a:endParaRPr lang="en-US" sz="2800" dirty="0" smtClean="0"/>
          </a:p>
          <a:p>
            <a:r>
              <a:rPr lang="en-US" sz="2800" dirty="0" smtClean="0"/>
              <a:t>Quality land and water shortage</a:t>
            </a:r>
          </a:p>
          <a:p>
            <a:pPr marL="0" indent="0">
              <a:buNone/>
            </a:pPr>
            <a:endParaRPr lang="en-US" sz="2800" dirty="0" smtClean="0"/>
          </a:p>
          <a:p>
            <a:r>
              <a:rPr lang="en-US" sz="2800" dirty="0" smtClean="0"/>
              <a:t>Rising food, energy, and fertilizer prices</a:t>
            </a:r>
          </a:p>
          <a:p>
            <a:pPr marL="0" indent="0">
              <a:buNone/>
            </a:pP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223" t="14692" r="1860" b="1910"/>
          <a:stretch/>
        </p:blipFill>
        <p:spPr>
          <a:xfrm>
            <a:off x="2775943" y="167503"/>
            <a:ext cx="6358484" cy="5624748"/>
          </a:xfrm>
          <a:prstGeom prst="rect">
            <a:avLst/>
          </a:prstGeom>
          <a:ln>
            <a:solidFill>
              <a:schemeClr val="tx1"/>
            </a:solidFill>
          </a:ln>
        </p:spPr>
      </p:pic>
      <p:sp>
        <p:nvSpPr>
          <p:cNvPr id="6" name="TextBox 5"/>
          <p:cNvSpPr txBox="1"/>
          <p:nvPr/>
        </p:nvSpPr>
        <p:spPr>
          <a:xfrm>
            <a:off x="2860171" y="5792251"/>
            <a:ext cx="2500402" cy="307777"/>
          </a:xfrm>
          <a:prstGeom prst="rect">
            <a:avLst/>
          </a:prstGeom>
          <a:noFill/>
        </p:spPr>
        <p:txBody>
          <a:bodyPr wrap="square" rtlCol="0">
            <a:spAutoFit/>
          </a:bodyPr>
          <a:lstStyle/>
          <a:p>
            <a:r>
              <a:rPr lang="en-US" sz="1400" dirty="0" smtClean="0"/>
              <a:t>Source: Farming First</a:t>
            </a:r>
            <a:endParaRPr lang="en-US" sz="1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90442"/>
            <a:ext cx="9144000" cy="567559"/>
          </a:xfrm>
          <a:prstGeom prst="rect">
            <a:avLst/>
          </a:prstGeom>
        </p:spPr>
      </p:pic>
      <p:sp>
        <p:nvSpPr>
          <p:cNvPr id="16" name="Chevron 15"/>
          <p:cNvSpPr/>
          <p:nvPr/>
        </p:nvSpPr>
        <p:spPr>
          <a:xfrm>
            <a:off x="2287797" y="2502727"/>
            <a:ext cx="533404" cy="1097280"/>
          </a:xfrm>
          <a:prstGeom prst="chevron">
            <a:avLst>
              <a:gd name="adj" fmla="val 56232"/>
            </a:avLst>
          </a:prstGeom>
          <a:ln w="6350" cmpd="dbl"/>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p:cNvSpPr txBox="1"/>
          <p:nvPr/>
        </p:nvSpPr>
        <p:spPr>
          <a:xfrm>
            <a:off x="8652360" y="6309975"/>
            <a:ext cx="307275" cy="369332"/>
          </a:xfrm>
          <a:prstGeom prst="rect">
            <a:avLst/>
          </a:prstGeom>
          <a:noFill/>
        </p:spPr>
        <p:txBody>
          <a:bodyPr wrap="square" rtlCol="0">
            <a:spAutoFit/>
          </a:bodyPr>
          <a:lstStyle/>
          <a:p>
            <a:r>
              <a:rPr lang="en-US" dirty="0" smtClean="0"/>
              <a:t>8</a:t>
            </a:r>
            <a:endParaRPr lang="en-US" dirty="0"/>
          </a:p>
        </p:txBody>
      </p:sp>
    </p:spTree>
    <p:extLst>
      <p:ext uri="{BB962C8B-B14F-4D97-AF65-F5344CB8AC3E}">
        <p14:creationId xmlns:p14="http://schemas.microsoft.com/office/powerpoint/2010/main" val="24935767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747104" cy="889000"/>
          </a:xfrm>
        </p:spPr>
        <p:txBody>
          <a:bodyPr>
            <a:normAutofit/>
          </a:bodyPr>
          <a:lstStyle/>
          <a:p>
            <a:pPr algn="ctr"/>
            <a:r>
              <a:rPr lang="en-US" sz="3100" dirty="0" smtClean="0"/>
              <a:t>U.S. Agriculture: </a:t>
            </a:r>
            <a:r>
              <a:rPr lang="en-US" sz="3100" i="1" dirty="0" smtClean="0"/>
              <a:t>What</a:t>
            </a:r>
            <a:r>
              <a:rPr lang="en-US" sz="3100" dirty="0" smtClean="0"/>
              <a:t> is grown </a:t>
            </a:r>
            <a:r>
              <a:rPr lang="en-US" sz="3100" i="1" dirty="0" smtClean="0"/>
              <a:t>where</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90442"/>
            <a:ext cx="9144000" cy="567559"/>
          </a:xfrm>
          <a:prstGeom prst="rect">
            <a:avLst/>
          </a:prstGeom>
        </p:spPr>
      </p:pic>
      <p:pic>
        <p:nvPicPr>
          <p:cNvPr id="5" name="Picture 4" descr="us agricultural_region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567" y="616061"/>
            <a:ext cx="6071678" cy="5630042"/>
          </a:xfrm>
          <a:prstGeom prst="rect">
            <a:avLst/>
          </a:prstGeom>
        </p:spPr>
      </p:pic>
      <p:sp>
        <p:nvSpPr>
          <p:cNvPr id="9" name="TextBox 8"/>
          <p:cNvSpPr txBox="1"/>
          <p:nvPr/>
        </p:nvSpPr>
        <p:spPr>
          <a:xfrm>
            <a:off x="5257802" y="5722883"/>
            <a:ext cx="2151589" cy="523220"/>
          </a:xfrm>
          <a:prstGeom prst="rect">
            <a:avLst/>
          </a:prstGeom>
          <a:noFill/>
        </p:spPr>
        <p:txBody>
          <a:bodyPr wrap="square" rtlCol="0">
            <a:spAutoFit/>
          </a:bodyPr>
          <a:lstStyle/>
          <a:p>
            <a:pPr algn="r"/>
            <a:r>
              <a:rPr lang="en-US" sz="1400" dirty="0" smtClean="0"/>
              <a:t>Source: US Department of Agriculture(USDA)</a:t>
            </a:r>
            <a:endParaRPr lang="en-US" sz="1400" dirty="0"/>
          </a:p>
        </p:txBody>
      </p:sp>
      <p:sp>
        <p:nvSpPr>
          <p:cNvPr id="6" name="TextBox 5"/>
          <p:cNvSpPr txBox="1"/>
          <p:nvPr/>
        </p:nvSpPr>
        <p:spPr>
          <a:xfrm>
            <a:off x="8747103" y="6391922"/>
            <a:ext cx="245820" cy="369332"/>
          </a:xfrm>
          <a:prstGeom prst="rect">
            <a:avLst/>
          </a:prstGeom>
          <a:noFill/>
        </p:spPr>
        <p:txBody>
          <a:bodyPr wrap="square" rtlCol="0">
            <a:spAutoFit/>
          </a:bodyPr>
          <a:lstStyle/>
          <a:p>
            <a:r>
              <a:rPr lang="en-US" dirty="0" smtClean="0"/>
              <a:t>9</a:t>
            </a:r>
            <a:endParaRPr lang="en-US" dirty="0"/>
          </a:p>
        </p:txBody>
      </p:sp>
      <p:sp>
        <p:nvSpPr>
          <p:cNvPr id="10" name="Line Callout 3 9"/>
          <p:cNvSpPr/>
          <p:nvPr/>
        </p:nvSpPr>
        <p:spPr>
          <a:xfrm>
            <a:off x="7409391" y="4400767"/>
            <a:ext cx="1712133" cy="1299946"/>
          </a:xfrm>
          <a:prstGeom prst="borderCallout3">
            <a:avLst>
              <a:gd name="adj1" fmla="val 79700"/>
              <a:gd name="adj2" fmla="val -1544"/>
              <a:gd name="adj3" fmla="val 82665"/>
              <a:gd name="adj4" fmla="val -39001"/>
              <a:gd name="adj5" fmla="val 79616"/>
              <a:gd name="adj6" fmla="val -81310"/>
              <a:gd name="adj7" fmla="val 3306"/>
              <a:gd name="adj8" fmla="val -108473"/>
            </a:avLst>
          </a:prstGeom>
          <a:solidFill>
            <a:schemeClr val="tx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Southern Seaboard: Poultry, general crop</a:t>
            </a:r>
            <a:endParaRPr lang="en-US" dirty="0"/>
          </a:p>
        </p:txBody>
      </p:sp>
      <p:sp>
        <p:nvSpPr>
          <p:cNvPr id="12" name="Line Callout 2 11"/>
          <p:cNvSpPr/>
          <p:nvPr/>
        </p:nvSpPr>
        <p:spPr>
          <a:xfrm>
            <a:off x="7689809" y="836305"/>
            <a:ext cx="1480457" cy="1240508"/>
          </a:xfrm>
          <a:prstGeom prst="borderCallout2">
            <a:avLst>
              <a:gd name="adj1" fmla="val 18750"/>
              <a:gd name="adj2" fmla="val 1961"/>
              <a:gd name="adj3" fmla="val 20318"/>
              <a:gd name="adj4" fmla="val -186822"/>
              <a:gd name="adj5" fmla="val 172577"/>
              <a:gd name="adj6" fmla="val -20350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Heartland: Cash Grain, cattle</a:t>
            </a:r>
            <a:endParaRPr lang="en-US" dirty="0">
              <a:solidFill>
                <a:schemeClr val="tx1"/>
              </a:solidFill>
            </a:endParaRPr>
          </a:p>
        </p:txBody>
      </p:sp>
      <p:sp>
        <p:nvSpPr>
          <p:cNvPr id="13" name="Line Callout 1 12"/>
          <p:cNvSpPr/>
          <p:nvPr/>
        </p:nvSpPr>
        <p:spPr>
          <a:xfrm>
            <a:off x="7576927" y="2644373"/>
            <a:ext cx="1566445" cy="1322115"/>
          </a:xfrm>
          <a:prstGeom prst="borderCallout1">
            <a:avLst>
              <a:gd name="adj1" fmla="val 2477"/>
              <a:gd name="adj2" fmla="val 1114"/>
              <a:gd name="adj3" fmla="val 16160"/>
              <a:gd name="adj4" fmla="val -85772"/>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Northern Crescent: Dairy, cash grain</a:t>
            </a:r>
            <a:endParaRPr lang="en-US" dirty="0"/>
          </a:p>
        </p:txBody>
      </p:sp>
      <p:sp>
        <p:nvSpPr>
          <p:cNvPr id="15" name="Line Callout 2 14"/>
          <p:cNvSpPr/>
          <p:nvPr/>
        </p:nvSpPr>
        <p:spPr>
          <a:xfrm>
            <a:off x="28873" y="836305"/>
            <a:ext cx="1617820" cy="1104895"/>
          </a:xfrm>
          <a:prstGeom prst="borderCallout2">
            <a:avLst>
              <a:gd name="adj1" fmla="val 99589"/>
              <a:gd name="adj2" fmla="val 101346"/>
              <a:gd name="adj3" fmla="val 126002"/>
              <a:gd name="adj4" fmla="val 163799"/>
              <a:gd name="adj5" fmla="val 163022"/>
              <a:gd name="adj6" fmla="val 244357"/>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Northern Great Plains:</a:t>
            </a:r>
          </a:p>
          <a:p>
            <a:pPr algn="ctr"/>
            <a:r>
              <a:rPr lang="en-US" dirty="0" smtClean="0">
                <a:solidFill>
                  <a:schemeClr val="tx1"/>
                </a:solidFill>
              </a:rPr>
              <a:t>Wheat, cattle</a:t>
            </a:r>
            <a:endParaRPr lang="en-US" dirty="0">
              <a:solidFill>
                <a:schemeClr val="tx1"/>
              </a:solidFill>
            </a:endParaRPr>
          </a:p>
        </p:txBody>
      </p:sp>
      <p:sp>
        <p:nvSpPr>
          <p:cNvPr id="18" name="Line Callout 3 17"/>
          <p:cNvSpPr/>
          <p:nvPr/>
        </p:nvSpPr>
        <p:spPr>
          <a:xfrm>
            <a:off x="70641" y="4884019"/>
            <a:ext cx="1534284" cy="1059580"/>
          </a:xfrm>
          <a:prstGeom prst="borderCallout3">
            <a:avLst>
              <a:gd name="adj1" fmla="val 766"/>
              <a:gd name="adj2" fmla="val 84710"/>
              <a:gd name="adj3" fmla="val -52988"/>
              <a:gd name="adj4" fmla="val 93047"/>
              <a:gd name="adj5" fmla="val -57559"/>
              <a:gd name="adj6" fmla="val 178669"/>
              <a:gd name="adj7" fmla="val -51236"/>
              <a:gd name="adj8" fmla="val 256036"/>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Prairie: Wheat, cotton, rice</a:t>
            </a:r>
            <a:endParaRPr lang="en-US" dirty="0"/>
          </a:p>
        </p:txBody>
      </p:sp>
      <p:sp>
        <p:nvSpPr>
          <p:cNvPr id="20" name="Line Callout 1 19"/>
          <p:cNvSpPr/>
          <p:nvPr/>
        </p:nvSpPr>
        <p:spPr>
          <a:xfrm>
            <a:off x="0" y="2733425"/>
            <a:ext cx="1534284" cy="1144009"/>
          </a:xfrm>
          <a:prstGeom prst="borderCallout1">
            <a:avLst>
              <a:gd name="adj1" fmla="val 49090"/>
              <a:gd name="adj2" fmla="val 99151"/>
              <a:gd name="adj3" fmla="val 76598"/>
              <a:gd name="adj4" fmla="val 15037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West: Fruit, vegetables, nursery</a:t>
            </a:r>
            <a:endParaRPr lang="en-US" dirty="0"/>
          </a:p>
        </p:txBody>
      </p:sp>
    </p:spTree>
    <p:extLst>
      <p:ext uri="{BB962C8B-B14F-4D97-AF65-F5344CB8AC3E}">
        <p14:creationId xmlns:p14="http://schemas.microsoft.com/office/powerpoint/2010/main" val="1708865321"/>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1050</TotalTime>
  <Words>3135</Words>
  <Application>Microsoft Office PowerPoint</Application>
  <PresentationFormat>On-screen Show (4:3)</PresentationFormat>
  <Paragraphs>463</Paragraphs>
  <Slides>55</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맑은 고딕</vt:lpstr>
      <vt:lpstr>Arial</vt:lpstr>
      <vt:lpstr>Arial Bold</vt:lpstr>
      <vt:lpstr>Calibri</vt:lpstr>
      <vt:lpstr>Trebuchet MS</vt:lpstr>
      <vt:lpstr>Trebuchet MS Bold</vt:lpstr>
      <vt:lpstr>Wingdings 3</vt:lpstr>
      <vt:lpstr>Facet</vt:lpstr>
      <vt:lpstr>Resilient Agriculture and Food System</vt:lpstr>
      <vt:lpstr>Outline</vt:lpstr>
      <vt:lpstr>“The California Farm Water Coalition estimates that as many as 800,000 acres in the state won’t have water to sprout seeds or irrigate trees and will be idled. While consumers may moan about increased prices for the produce they have come to assume is always there, the real loss will come in the form of farm failures and unemployment.”  -  Eric Larson Executive Director of San Diego County Farm Bureau</vt:lpstr>
      <vt:lpstr>What is a food system?</vt:lpstr>
      <vt:lpstr>Humans occupy 40% of land in the world…</vt:lpstr>
      <vt:lpstr>Global facts</vt:lpstr>
      <vt:lpstr>Farmers everywhere will need to produce more food and other agricultural products on less land, with fewer pesticides and fertilizers, less water and lower outputs of greenhouse gases.</vt:lpstr>
      <vt:lpstr>Global issues</vt:lpstr>
      <vt:lpstr>U.S. Agriculture: What is grown where?</vt:lpstr>
      <vt:lpstr>Imports: Where do we get our food?  What food do we import?</vt:lpstr>
      <vt:lpstr>U.S. farmers are  very productive</vt:lpstr>
      <vt:lpstr>U.S. is the top exporter of food</vt:lpstr>
      <vt:lpstr>California Agriculture</vt:lpstr>
      <vt:lpstr>California’s Top 10 Agricultural Counties</vt:lpstr>
      <vt:lpstr>San Diego County  Agriculture</vt:lpstr>
      <vt:lpstr>San Diego Crop Profile </vt:lpstr>
      <vt:lpstr>Climate Change Risks in California</vt:lpstr>
      <vt:lpstr>Average Precipitation in California</vt:lpstr>
      <vt:lpstr>Drought in California</vt:lpstr>
      <vt:lpstr>Effect of Drought  in California</vt:lpstr>
      <vt:lpstr>Reduced Winter Chilling Projected for California </vt:lpstr>
      <vt:lpstr>Crop Yield Projection to Warming in California's Central Valley</vt:lpstr>
      <vt:lpstr>San Diego County Average Precipitation</vt:lpstr>
      <vt:lpstr>San Diego’s Limited Rainfall</vt:lpstr>
      <vt:lpstr>Wildfire in California</vt:lpstr>
      <vt:lpstr>Wildfire effect on agricultural in the California</vt:lpstr>
      <vt:lpstr>Risk of Wildfire in Agricultural Regions</vt:lpstr>
      <vt:lpstr>Food Economics and Safety</vt:lpstr>
      <vt:lpstr>Thomas Malthus: Theory of Population</vt:lpstr>
      <vt:lpstr>Rapid Resource Consumption</vt:lpstr>
      <vt:lpstr>Food Definitions</vt:lpstr>
      <vt:lpstr>Organic benefits Vs. Natural </vt:lpstr>
      <vt:lpstr>PowerPoint Presentation</vt:lpstr>
      <vt:lpstr>GMO Consumption</vt:lpstr>
      <vt:lpstr>Using GMOs</vt:lpstr>
      <vt:lpstr>Using GMOs</vt:lpstr>
      <vt:lpstr>PowerPoint Presentation</vt:lpstr>
      <vt:lpstr>PowerPoint Presentation</vt:lpstr>
      <vt:lpstr>Pesticides</vt:lpstr>
      <vt:lpstr>Where to go in San Diego for GMO free products?</vt:lpstr>
      <vt:lpstr>Food Security</vt:lpstr>
      <vt:lpstr>Food Security</vt:lpstr>
      <vt:lpstr>Fertilizers</vt:lpstr>
      <vt:lpstr>Worldwide Fertilizer Growth</vt:lpstr>
      <vt:lpstr>Peak Phosphorous </vt:lpstr>
      <vt:lpstr>Eutrophication: Side effects of Fertilizers</vt:lpstr>
      <vt:lpstr>PowerPoint Presentation</vt:lpstr>
      <vt:lpstr>PowerPoint Presentation</vt:lpstr>
      <vt:lpstr>Biofuels and the Cost of Food</vt:lpstr>
      <vt:lpstr>PowerPoint Presentation</vt:lpstr>
      <vt:lpstr>The Future of Biofuels Creating a resilient food supply  </vt:lpstr>
      <vt:lpstr>Reducing Footprint  How to improve food resiliency on a personal level </vt:lpstr>
      <vt:lpstr>Host and Sponsor</vt:lpstr>
      <vt:lpstr>Special Thanks to Our Partners</vt:lpstr>
      <vt:lpstr>Further Information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Resilient Agriculture and Food System</dc:title>
  <dc:creator>Display</dc:creator>
  <cp:lastModifiedBy>Abraham Pinheiro</cp:lastModifiedBy>
  <cp:revision>105</cp:revision>
  <dcterms:created xsi:type="dcterms:W3CDTF">2014-07-17T21:24:11Z</dcterms:created>
  <dcterms:modified xsi:type="dcterms:W3CDTF">2014-07-31T22:15:57Z</dcterms:modified>
</cp:coreProperties>
</file>