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4" r:id="rId4"/>
    <p:sldId id="260" r:id="rId5"/>
    <p:sldId id="262" r:id="rId6"/>
    <p:sldId id="266" r:id="rId7"/>
    <p:sldId id="271" r:id="rId8"/>
    <p:sldId id="267" r:id="rId9"/>
    <p:sldId id="268" r:id="rId10"/>
    <p:sldId id="269" r:id="rId11"/>
    <p:sldId id="270" r:id="rId12"/>
    <p:sldId id="265"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2" autoAdjust="0"/>
    <p:restoredTop sz="94660"/>
  </p:normalViewPr>
  <p:slideViewPr>
    <p:cSldViewPr>
      <p:cViewPr>
        <p:scale>
          <a:sx n="100" d="100"/>
          <a:sy n="100" d="100"/>
        </p:scale>
        <p:origin x="-2112"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5150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217900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120801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217893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135730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173616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48125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276191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210108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14380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0A171-09B1-4221-A9A9-8981C259D42B}" type="datetimeFigureOut">
              <a:rPr lang="en-US" smtClean="0"/>
              <a:t>7/2/2014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934D6A-60A0-4BCC-83A9-D7800EA7F804}" type="slidenum">
              <a:rPr lang="en-US" smtClean="0"/>
              <a:t>‹#›</a:t>
            </a:fld>
            <a:endParaRPr lang="en-US" dirty="0"/>
          </a:p>
        </p:txBody>
      </p:sp>
    </p:spTree>
    <p:extLst>
      <p:ext uri="{BB962C8B-B14F-4D97-AF65-F5344CB8AC3E}">
        <p14:creationId xmlns:p14="http://schemas.microsoft.com/office/powerpoint/2010/main" val="200126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0A171-09B1-4221-A9A9-8981C259D42B}" type="datetimeFigureOut">
              <a:rPr lang="en-US" smtClean="0"/>
              <a:t>7/2/2014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34D6A-60A0-4BCC-83A9-D7800EA7F804}" type="slidenum">
              <a:rPr lang="en-US" smtClean="0"/>
              <a:t>‹#›</a:t>
            </a:fld>
            <a:endParaRPr lang="en-US" dirty="0"/>
          </a:p>
        </p:txBody>
      </p:sp>
    </p:spTree>
    <p:extLst>
      <p:ext uri="{BB962C8B-B14F-4D97-AF65-F5344CB8AC3E}">
        <p14:creationId xmlns:p14="http://schemas.microsoft.com/office/powerpoint/2010/main" val="2581300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29.jpeg"/><Relationship Id="rId12"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86" y="4665663"/>
            <a:ext cx="2272366" cy="103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180" y="4665663"/>
            <a:ext cx="2272366" cy="103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2863" y="4705350"/>
            <a:ext cx="2272365" cy="103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163964" y="1295400"/>
            <a:ext cx="6968798" cy="2677656"/>
          </a:xfrm>
          <a:prstGeom prst="rect">
            <a:avLst/>
          </a:prstGeom>
        </p:spPr>
        <p:txBody>
          <a:bodyPr wrap="square">
            <a:spAutoFit/>
          </a:bodyPr>
          <a:lstStyle/>
          <a:p>
            <a:r>
              <a:rPr lang="en-US" sz="2800" dirty="0" smtClean="0"/>
              <a:t>To </a:t>
            </a:r>
            <a:r>
              <a:rPr lang="en-US" sz="2800" dirty="0"/>
              <a:t>create a community driven informational user-guide that employers a region to achieve a high level of sustainability through shared resources, collaboration and implementation guidance that can be duplicated and implemented globally. </a:t>
            </a:r>
            <a:endParaRPr lang="en-US" sz="1050" dirty="0"/>
          </a:p>
        </p:txBody>
      </p:sp>
      <p:sp>
        <p:nvSpPr>
          <p:cNvPr id="6" name="TextBox 5"/>
          <p:cNvSpPr txBox="1"/>
          <p:nvPr/>
        </p:nvSpPr>
        <p:spPr>
          <a:xfrm>
            <a:off x="7457281" y="5943600"/>
            <a:ext cx="1350962" cy="261610"/>
          </a:xfrm>
          <a:prstGeom prst="rect">
            <a:avLst/>
          </a:prstGeom>
          <a:noFill/>
        </p:spPr>
        <p:txBody>
          <a:bodyPr wrap="square" rtlCol="0">
            <a:spAutoFit/>
          </a:bodyPr>
          <a:lstStyle/>
          <a:p>
            <a:r>
              <a:rPr lang="en-US" sz="1050" i="1" dirty="0" smtClean="0"/>
              <a:t>March 2014</a:t>
            </a:r>
            <a:endParaRPr lang="en-US" sz="1050" i="1" dirty="0"/>
          </a:p>
        </p:txBody>
      </p:sp>
      <p:sp>
        <p:nvSpPr>
          <p:cNvPr id="16" name="TextBox 15"/>
          <p:cNvSpPr txBox="1"/>
          <p:nvPr/>
        </p:nvSpPr>
        <p:spPr>
          <a:xfrm>
            <a:off x="982662" y="642561"/>
            <a:ext cx="6035675" cy="461665"/>
          </a:xfrm>
          <a:prstGeom prst="rect">
            <a:avLst/>
          </a:prstGeom>
          <a:noFill/>
        </p:spPr>
        <p:txBody>
          <a:bodyPr wrap="square" rtlCol="0">
            <a:spAutoFit/>
          </a:bodyPr>
          <a:lstStyle/>
          <a:p>
            <a:r>
              <a:rPr lang="en-US" sz="2400" b="1" dirty="0" smtClean="0"/>
              <a:t>Mission – Sustainable San Diego</a:t>
            </a:r>
            <a:endParaRPr lang="en-US" sz="2400" b="1" dirty="0"/>
          </a:p>
        </p:txBody>
      </p:sp>
    </p:spTree>
    <p:extLst>
      <p:ext uri="{BB962C8B-B14F-4D97-AF65-F5344CB8AC3E}">
        <p14:creationId xmlns:p14="http://schemas.microsoft.com/office/powerpoint/2010/main" val="264366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2662" y="642561"/>
            <a:ext cx="6789738" cy="461665"/>
          </a:xfrm>
          <a:prstGeom prst="rect">
            <a:avLst/>
          </a:prstGeom>
          <a:noFill/>
        </p:spPr>
        <p:txBody>
          <a:bodyPr wrap="square" rtlCol="0">
            <a:spAutoFit/>
          </a:bodyPr>
          <a:lstStyle/>
          <a:p>
            <a:r>
              <a:rPr lang="en-US" sz="2400" b="1" dirty="0" smtClean="0"/>
              <a:t>Data &amp; Resource Management</a:t>
            </a:r>
            <a:endParaRPr lang="en-US" sz="2400" b="1" dirty="0"/>
          </a:p>
        </p:txBody>
      </p:sp>
      <p:sp>
        <p:nvSpPr>
          <p:cNvPr id="6" name="TextBox 5"/>
          <p:cNvSpPr txBox="1"/>
          <p:nvPr/>
        </p:nvSpPr>
        <p:spPr>
          <a:xfrm>
            <a:off x="1001712" y="1447800"/>
            <a:ext cx="60960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Building Data</a:t>
            </a:r>
          </a:p>
          <a:p>
            <a:pPr marL="285750" indent="-285750">
              <a:buFont typeface="Arial" panose="020B0604020202020204" pitchFamily="34" charset="0"/>
              <a:buChar char="•"/>
            </a:pPr>
            <a:r>
              <a:rPr lang="en-US" dirty="0" smtClean="0"/>
              <a:t>Community Data</a:t>
            </a:r>
          </a:p>
          <a:p>
            <a:pPr marL="285750" indent="-285750">
              <a:buFont typeface="Arial" panose="020B0604020202020204" pitchFamily="34" charset="0"/>
              <a:buChar char="•"/>
            </a:pPr>
            <a:r>
              <a:rPr lang="en-US" dirty="0" smtClean="0"/>
              <a:t>City Data</a:t>
            </a:r>
          </a:p>
          <a:p>
            <a:pPr marL="285750" indent="-285750">
              <a:buFont typeface="Arial" panose="020B0604020202020204" pitchFamily="34" charset="0"/>
              <a:buChar char="•"/>
            </a:pPr>
            <a:r>
              <a:rPr lang="en-US" dirty="0" smtClean="0"/>
              <a:t>Regional Data</a:t>
            </a:r>
          </a:p>
          <a:p>
            <a:pPr marL="285750" indent="-285750">
              <a:buFont typeface="Arial" panose="020B0604020202020204" pitchFamily="34" charset="0"/>
              <a:buChar char="•"/>
            </a:pPr>
            <a:r>
              <a:rPr lang="en-US" dirty="0" smtClean="0"/>
              <a:t>National Data</a:t>
            </a:r>
          </a:p>
          <a:p>
            <a:pPr marL="285750" indent="-285750">
              <a:buFont typeface="Arial" panose="020B0604020202020204" pitchFamily="34" charset="0"/>
              <a:buChar char="•"/>
            </a:pPr>
            <a:r>
              <a:rPr lang="en-US" dirty="0" smtClean="0"/>
              <a:t>Global Data</a:t>
            </a:r>
            <a:endParaRPr lang="en-US" dirty="0"/>
          </a:p>
        </p:txBody>
      </p:sp>
      <p:pic>
        <p:nvPicPr>
          <p:cNvPr id="10244" name="Picture 4" descr="http://crs.sdsu.edu/dus/regionalsustainability/images/minifreetextimages/01935-sutainable_mapLG.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8200" y="3962400"/>
            <a:ext cx="3943350" cy="215091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geni.org/globalenergy/research/sustainable-transportation-for-san-diego/SD%20Transportation%20grid.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943600" y="1094701"/>
            <a:ext cx="2732881" cy="3136912"/>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http://www.icleiusa.org/library/images-phase1-051308/blog/mit-survey-respondents-map"/>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809875" y="3246844"/>
            <a:ext cx="5715000" cy="2505076"/>
          </a:xfrm>
          <a:prstGeom prst="rect">
            <a:avLst/>
          </a:prstGeom>
          <a:noFill/>
          <a:effectLst>
            <a:glow rad="127000">
              <a:schemeClr val="accent1">
                <a:alpha val="0"/>
              </a:schemeClr>
            </a:glow>
            <a:outerShdw blurRad="50800" dist="50800" dir="5400000" algn="ctr" rotWithShape="0">
              <a:srgbClr val="000000">
                <a:alpha val="0"/>
              </a:srgbClr>
            </a:outerShdw>
            <a:reflection stA="0" endPos="65000" dist="50800" dir="5400000" sy="-100000" algn="bl" rotWithShape="0"/>
          </a:effectLst>
        </p:spPr>
      </p:pic>
      <p:pic>
        <p:nvPicPr>
          <p:cNvPr id="10249" name="Picture 9" descr="[ National Map Coverage ]"/>
          <p:cNvPicPr>
            <a:picLocks noChangeAspect="1" noChangeArrowheads="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089074" y="4419600"/>
            <a:ext cx="26955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91000" y="1811400"/>
            <a:ext cx="2026225" cy="242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descr="img_BusinessCa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2948" y="5334000"/>
            <a:ext cx="59436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085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7833994" cy="4024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82662" y="642561"/>
            <a:ext cx="6789738" cy="461665"/>
          </a:xfrm>
          <a:prstGeom prst="rect">
            <a:avLst/>
          </a:prstGeom>
          <a:noFill/>
        </p:spPr>
        <p:txBody>
          <a:bodyPr wrap="square" rtlCol="0">
            <a:spAutoFit/>
          </a:bodyPr>
          <a:lstStyle/>
          <a:p>
            <a:r>
              <a:rPr lang="en-US" sz="2400" b="1" dirty="0" smtClean="0"/>
              <a:t>Project Planning &amp; Development</a:t>
            </a:r>
            <a:endParaRPr lang="en-US" sz="2400" b="1" dirty="0"/>
          </a:p>
        </p:txBody>
      </p:sp>
    </p:spTree>
    <p:extLst>
      <p:ext uri="{BB962C8B-B14F-4D97-AF65-F5344CB8AC3E}">
        <p14:creationId xmlns:p14="http://schemas.microsoft.com/office/powerpoint/2010/main" val="78621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7531" y="3262312"/>
            <a:ext cx="9715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38675"/>
            <a:ext cx="25622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7" y="4757737"/>
            <a:ext cx="10572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099" y="3224212"/>
            <a:ext cx="17430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386137"/>
            <a:ext cx="26955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206" y="2390774"/>
            <a:ext cx="16002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7531" y="4757737"/>
            <a:ext cx="26955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4073" y="2205036"/>
            <a:ext cx="29051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5772149"/>
            <a:ext cx="42100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1790699"/>
            <a:ext cx="26098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82662" y="642561"/>
            <a:ext cx="6789738" cy="461665"/>
          </a:xfrm>
          <a:prstGeom prst="rect">
            <a:avLst/>
          </a:prstGeom>
          <a:noFill/>
        </p:spPr>
        <p:txBody>
          <a:bodyPr wrap="square" rtlCol="0">
            <a:spAutoFit/>
          </a:bodyPr>
          <a:lstStyle/>
          <a:p>
            <a:r>
              <a:rPr lang="en-US" sz="2400" b="1" dirty="0" smtClean="0"/>
              <a:t>Community Resource Leaders</a:t>
            </a:r>
            <a:endParaRPr lang="en-US" sz="2400" b="1" dirty="0"/>
          </a:p>
        </p:txBody>
      </p:sp>
    </p:spTree>
    <p:extLst>
      <p:ext uri="{BB962C8B-B14F-4D97-AF65-F5344CB8AC3E}">
        <p14:creationId xmlns:p14="http://schemas.microsoft.com/office/powerpoint/2010/main" val="282990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662" y="642561"/>
            <a:ext cx="6789738" cy="461665"/>
          </a:xfrm>
          <a:prstGeom prst="rect">
            <a:avLst/>
          </a:prstGeom>
          <a:noFill/>
        </p:spPr>
        <p:txBody>
          <a:bodyPr wrap="square" rtlCol="0">
            <a:spAutoFit/>
          </a:bodyPr>
          <a:lstStyle/>
          <a:p>
            <a:r>
              <a:rPr lang="en-US" sz="2400" b="1" dirty="0" smtClean="0"/>
              <a:t>Project Contacts</a:t>
            </a:r>
            <a:endParaRPr lang="en-US" sz="2400" b="1" dirty="0"/>
          </a:p>
        </p:txBody>
      </p:sp>
      <p:sp>
        <p:nvSpPr>
          <p:cNvPr id="5" name="TextBox 4"/>
          <p:cNvSpPr txBox="1"/>
          <p:nvPr/>
        </p:nvSpPr>
        <p:spPr>
          <a:xfrm>
            <a:off x="838200" y="1981200"/>
            <a:ext cx="3886200" cy="923330"/>
          </a:xfrm>
          <a:prstGeom prst="rect">
            <a:avLst/>
          </a:prstGeom>
          <a:noFill/>
        </p:spPr>
        <p:txBody>
          <a:bodyPr wrap="square" rtlCol="0">
            <a:spAutoFit/>
          </a:bodyPr>
          <a:lstStyle/>
          <a:p>
            <a:r>
              <a:rPr lang="en-US" dirty="0" smtClean="0"/>
              <a:t>David Raine</a:t>
            </a:r>
          </a:p>
          <a:p>
            <a:r>
              <a:rPr lang="en-US" dirty="0" smtClean="0"/>
              <a:t>dave@dyotech.com</a:t>
            </a:r>
          </a:p>
          <a:p>
            <a:r>
              <a:rPr lang="en-US" dirty="0" smtClean="0"/>
              <a:t>760-580-4271</a:t>
            </a:r>
            <a:endParaRPr lang="en-US" dirty="0"/>
          </a:p>
        </p:txBody>
      </p:sp>
      <p:sp>
        <p:nvSpPr>
          <p:cNvPr id="6" name="TextBox 5"/>
          <p:cNvSpPr txBox="1"/>
          <p:nvPr/>
        </p:nvSpPr>
        <p:spPr>
          <a:xfrm>
            <a:off x="847725" y="3209330"/>
            <a:ext cx="3886200" cy="646331"/>
          </a:xfrm>
          <a:prstGeom prst="rect">
            <a:avLst/>
          </a:prstGeom>
          <a:noFill/>
        </p:spPr>
        <p:txBody>
          <a:bodyPr wrap="square" rtlCol="0">
            <a:spAutoFit/>
          </a:bodyPr>
          <a:lstStyle/>
          <a:p>
            <a:r>
              <a:rPr lang="en-US" dirty="0" smtClean="0"/>
              <a:t>Stephen Johnston</a:t>
            </a:r>
          </a:p>
          <a:p>
            <a:r>
              <a:rPr lang="en-US" dirty="0" smtClean="0"/>
              <a:t>sjohnston@cleanandrenewable.com</a:t>
            </a:r>
          </a:p>
        </p:txBody>
      </p:sp>
      <p:sp>
        <p:nvSpPr>
          <p:cNvPr id="7" name="TextBox 6"/>
          <p:cNvSpPr txBox="1"/>
          <p:nvPr/>
        </p:nvSpPr>
        <p:spPr>
          <a:xfrm>
            <a:off x="5257800" y="1981200"/>
            <a:ext cx="3886200" cy="646331"/>
          </a:xfrm>
          <a:prstGeom prst="rect">
            <a:avLst/>
          </a:prstGeom>
          <a:noFill/>
        </p:spPr>
        <p:txBody>
          <a:bodyPr wrap="square" rtlCol="0">
            <a:spAutoFit/>
          </a:bodyPr>
          <a:lstStyle/>
          <a:p>
            <a:r>
              <a:rPr lang="en-US" dirty="0" smtClean="0"/>
              <a:t>Jamaal Knight</a:t>
            </a:r>
          </a:p>
          <a:p>
            <a:r>
              <a:rPr lang="en-US" dirty="0"/>
              <a:t>jamaalknight@gmail.com</a:t>
            </a:r>
            <a:endParaRPr lang="en-US" dirty="0" smtClean="0"/>
          </a:p>
        </p:txBody>
      </p:sp>
      <p:sp>
        <p:nvSpPr>
          <p:cNvPr id="8" name="TextBox 7"/>
          <p:cNvSpPr txBox="1"/>
          <p:nvPr/>
        </p:nvSpPr>
        <p:spPr>
          <a:xfrm>
            <a:off x="5257800" y="3209330"/>
            <a:ext cx="3886200" cy="646331"/>
          </a:xfrm>
          <a:prstGeom prst="rect">
            <a:avLst/>
          </a:prstGeom>
          <a:noFill/>
        </p:spPr>
        <p:txBody>
          <a:bodyPr wrap="square" rtlCol="0">
            <a:spAutoFit/>
          </a:bodyPr>
          <a:lstStyle/>
          <a:p>
            <a:r>
              <a:rPr lang="en-US" dirty="0" smtClean="0"/>
              <a:t>Peter Meisen</a:t>
            </a:r>
          </a:p>
          <a:p>
            <a:r>
              <a:rPr lang="en-US" dirty="0" smtClean="0"/>
              <a:t>Geni.org@gmail.com</a:t>
            </a:r>
          </a:p>
        </p:txBody>
      </p:sp>
    </p:spTree>
    <p:extLst>
      <p:ext uri="{BB962C8B-B14F-4D97-AF65-F5344CB8AC3E}">
        <p14:creationId xmlns:p14="http://schemas.microsoft.com/office/powerpoint/2010/main" val="114455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2133600"/>
            <a:ext cx="5772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4495800"/>
            <a:ext cx="50673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19225" y="1219200"/>
            <a:ext cx="7315200" cy="1046440"/>
          </a:xfrm>
          <a:prstGeom prst="rect">
            <a:avLst/>
          </a:prstGeom>
          <a:solidFill>
            <a:schemeClr val="bg1"/>
          </a:solidFill>
        </p:spPr>
        <p:txBody>
          <a:bodyPr wrap="square">
            <a:spAutoFit/>
          </a:bodyPr>
          <a:lstStyle/>
          <a:p>
            <a:r>
              <a:rPr lang="en-US" sz="2000" b="1" dirty="0" smtClean="0"/>
              <a:t>Sustainability</a:t>
            </a:r>
            <a:r>
              <a:rPr lang="en-US" sz="2000" dirty="0" smtClean="0"/>
              <a:t> </a:t>
            </a:r>
            <a:r>
              <a:rPr lang="en-US" sz="1400" dirty="0"/>
              <a:t>is the ability to maintain a certain status or process in existing systems. The most frequent use of the term “sustainability” is connected to biological or human systems in the context of ecology. The ability of an ecosystem to function and maintain productivity for a prolonged period is also sustainability</a:t>
            </a:r>
            <a:r>
              <a:rPr lang="en-US" sz="1400" dirty="0" smtClean="0"/>
              <a:t>. </a:t>
            </a:r>
          </a:p>
        </p:txBody>
      </p:sp>
      <p:sp>
        <p:nvSpPr>
          <p:cNvPr id="3" name="TextBox 2"/>
          <p:cNvSpPr txBox="1"/>
          <p:nvPr/>
        </p:nvSpPr>
        <p:spPr>
          <a:xfrm>
            <a:off x="447675" y="5681990"/>
            <a:ext cx="3286125" cy="261610"/>
          </a:xfrm>
          <a:prstGeom prst="rect">
            <a:avLst/>
          </a:prstGeom>
          <a:noFill/>
        </p:spPr>
        <p:txBody>
          <a:bodyPr wrap="square" rtlCol="0">
            <a:spAutoFit/>
          </a:bodyPr>
          <a:lstStyle/>
          <a:p>
            <a:r>
              <a:rPr lang="en-US" sz="1050" dirty="0" smtClean="0">
                <a:solidFill>
                  <a:schemeClr val="bg1">
                    <a:lumMod val="50000"/>
                  </a:schemeClr>
                </a:solidFill>
              </a:rPr>
              <a:t>Solar Installations in San Diego - 2011</a:t>
            </a:r>
            <a:endParaRPr lang="en-US" sz="1050" dirty="0">
              <a:solidFill>
                <a:schemeClr val="bg1">
                  <a:lumMod val="50000"/>
                </a:schemeClr>
              </a:solidFill>
            </a:endParaRPr>
          </a:p>
        </p:txBody>
      </p:sp>
      <p:sp>
        <p:nvSpPr>
          <p:cNvPr id="8" name="Rectangle 7"/>
          <p:cNvSpPr/>
          <p:nvPr/>
        </p:nvSpPr>
        <p:spPr>
          <a:xfrm>
            <a:off x="6851650" y="2590800"/>
            <a:ext cx="1676400" cy="830997"/>
          </a:xfrm>
          <a:prstGeom prst="rect">
            <a:avLst/>
          </a:prstGeom>
        </p:spPr>
        <p:txBody>
          <a:bodyPr wrap="square">
            <a:spAutoFit/>
          </a:bodyPr>
          <a:lstStyle/>
          <a:p>
            <a:r>
              <a:rPr lang="en-US" sz="1200" dirty="0"/>
              <a:t>Empowering a community through education to Live a sustainable Lifestyle</a:t>
            </a: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25" y="2642334"/>
            <a:ext cx="793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2275" y="2642334"/>
            <a:ext cx="7937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18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8610600" cy="235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587644378"/>
              </p:ext>
            </p:extLst>
          </p:nvPr>
        </p:nvGraphicFramePr>
        <p:xfrm>
          <a:off x="419100" y="1524000"/>
          <a:ext cx="4000500" cy="312420"/>
        </p:xfrm>
        <a:graphic>
          <a:graphicData uri="http://schemas.openxmlformats.org/drawingml/2006/table">
            <a:tbl>
              <a:tblPr/>
              <a:tblGrid>
                <a:gridCol w="2359269"/>
                <a:gridCol w="1641231"/>
              </a:tblGrid>
              <a:tr h="0">
                <a:tc>
                  <a:txBody>
                    <a:bodyPr/>
                    <a:lstStyle/>
                    <a:p>
                      <a:pPr fontAlgn="t"/>
                      <a:r>
                        <a:rPr lang="en-US" dirty="0" smtClean="0">
                          <a:effectLst/>
                          <a:latin typeface="Arial"/>
                        </a:rPr>
                        <a:t>Housing </a:t>
                      </a:r>
                      <a:r>
                        <a:rPr lang="en-US" dirty="0">
                          <a:effectLst/>
                          <a:latin typeface="Arial"/>
                        </a:rPr>
                        <a:t>units, 2012</a:t>
                      </a:r>
                    </a:p>
                  </a:txBody>
                  <a:tcPr marL="19050" marR="19050" marT="19050" marB="19050">
                    <a:lnL>
                      <a:noFill/>
                    </a:lnL>
                    <a:lnR>
                      <a:noFill/>
                    </a:lnR>
                    <a:lnT>
                      <a:noFill/>
                    </a:lnT>
                    <a:lnB>
                      <a:noFill/>
                    </a:lnB>
                    <a:solidFill>
                      <a:srgbClr val="DDDDDD"/>
                    </a:solidFill>
                  </a:tcPr>
                </a:tc>
                <a:tc>
                  <a:txBody>
                    <a:bodyPr/>
                    <a:lstStyle/>
                    <a:p>
                      <a:pPr algn="r" fontAlgn="t"/>
                      <a:r>
                        <a:rPr lang="en-US" dirty="0">
                          <a:effectLst/>
                          <a:latin typeface="Arial"/>
                        </a:rPr>
                        <a:t>1,169,057</a:t>
                      </a:r>
                    </a:p>
                  </a:txBody>
                  <a:tcPr marL="19050" marR="19050" marT="19050" marB="19050">
                    <a:lnL>
                      <a:noFill/>
                    </a:lnL>
                    <a:lnR>
                      <a:noFill/>
                    </a:lnR>
                    <a:lnT>
                      <a:noFill/>
                    </a:lnT>
                    <a:lnB>
                      <a:noFill/>
                    </a:lnB>
                    <a:solidFill>
                      <a:srgbClr val="DDDDDD"/>
                    </a:solidFill>
                  </a:tcPr>
                </a:tc>
              </a:tr>
            </a:tbl>
          </a:graphicData>
        </a:graphic>
      </p:graphicFrame>
      <p:sp>
        <p:nvSpPr>
          <p:cNvPr id="6" name="Rectangle 3"/>
          <p:cNvSpPr>
            <a:spLocks noChangeArrowheads="1"/>
          </p:cNvSpPr>
          <p:nvPr/>
        </p:nvSpPr>
        <p:spPr bwMode="auto">
          <a:xfrm>
            <a:off x="1279525" y="3570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charset="0"/>
                <a:cs typeface="Arial" charset="0"/>
              </a:rPr>
              <a:t/>
            </a:r>
            <a:br>
              <a:rPr kumimoji="0" lang="en-US" altLang="en-US" sz="1800" b="0" i="0" u="none" strike="noStrike" cap="none" normalizeH="0" baseline="0" dirty="0" smtClean="0">
                <a:ln>
                  <a:noFill/>
                </a:ln>
                <a:solidFill>
                  <a:schemeClr val="tx1"/>
                </a:solidFill>
                <a:effectLst/>
                <a:latin typeface="Arial" charset="0"/>
                <a:cs typeface="Arial" charset="0"/>
              </a:rPr>
            </a:br>
            <a:endParaRPr kumimoji="0" lang="en-US" altLang="en-US" sz="1800" b="0" i="0" u="none" strike="noStrike" cap="none" normalizeH="0" baseline="0" dirty="0" smtClean="0">
              <a:ln>
                <a:noFill/>
              </a:ln>
              <a:solidFill>
                <a:schemeClr val="tx1"/>
              </a:solidFill>
              <a:effectLst/>
              <a:latin typeface="Arial" charset="0"/>
              <a:cs typeface="Arial" charset="0"/>
            </a:endParaRPr>
          </a:p>
        </p:txBody>
      </p:sp>
      <p:sp>
        <p:nvSpPr>
          <p:cNvPr id="7" name="Rectangle 6"/>
          <p:cNvSpPr/>
          <p:nvPr/>
        </p:nvSpPr>
        <p:spPr>
          <a:xfrm>
            <a:off x="381000" y="2007275"/>
            <a:ext cx="4229100" cy="1754326"/>
          </a:xfrm>
          <a:prstGeom prst="rect">
            <a:avLst/>
          </a:prstGeom>
        </p:spPr>
        <p:txBody>
          <a:bodyPr wrap="square">
            <a:spAutoFit/>
          </a:bodyPr>
          <a:lstStyle/>
          <a:p>
            <a:r>
              <a:rPr lang="en-US" dirty="0"/>
              <a:t>San Diego real estate market consists of over 111 million square feet of office space, 190 million square feet of industrial space, and 136 million square feet of retail </a:t>
            </a:r>
            <a:r>
              <a:rPr lang="en-US" dirty="0" smtClean="0"/>
              <a:t>space.</a:t>
            </a:r>
            <a:r>
              <a:rPr lang="en-US" dirty="0"/>
              <a:t> </a:t>
            </a:r>
            <a:r>
              <a:rPr lang="en-US" sz="1000" dirty="0"/>
              <a:t>Cassidy </a:t>
            </a:r>
            <a:r>
              <a:rPr lang="en-US" sz="1000" dirty="0" smtClean="0"/>
              <a:t>Turley</a:t>
            </a:r>
            <a:endParaRPr lang="en-US" dirty="0"/>
          </a:p>
          <a:p>
            <a:endParaRPr lang="en-US" dirty="0"/>
          </a:p>
        </p:txBody>
      </p:sp>
      <p:sp>
        <p:nvSpPr>
          <p:cNvPr id="8" name="TextBox 7"/>
          <p:cNvSpPr txBox="1"/>
          <p:nvPr/>
        </p:nvSpPr>
        <p:spPr>
          <a:xfrm>
            <a:off x="982662" y="642561"/>
            <a:ext cx="6035675" cy="461665"/>
          </a:xfrm>
          <a:prstGeom prst="rect">
            <a:avLst/>
          </a:prstGeom>
          <a:noFill/>
        </p:spPr>
        <p:txBody>
          <a:bodyPr wrap="square" rtlCol="0">
            <a:spAutoFit/>
          </a:bodyPr>
          <a:lstStyle/>
          <a:p>
            <a:r>
              <a:rPr lang="en-US" sz="2400" b="1" dirty="0" smtClean="0"/>
              <a:t>Who Benefits from our Objectives?</a:t>
            </a:r>
            <a:endParaRPr lang="en-US" sz="2400" b="1"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752600"/>
            <a:ext cx="122237"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718" y="1752600"/>
            <a:ext cx="122237"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03837" y="1889422"/>
            <a:ext cx="3429000" cy="923330"/>
          </a:xfrm>
          <a:prstGeom prst="rect">
            <a:avLst/>
          </a:prstGeom>
          <a:noFill/>
        </p:spPr>
        <p:txBody>
          <a:bodyPr wrap="square" rtlCol="0">
            <a:spAutoFit/>
          </a:bodyPr>
          <a:lstStyle/>
          <a:p>
            <a:r>
              <a:rPr lang="en-US" dirty="0" smtClean="0"/>
              <a:t>Our target are those that benefit the most and who have the largest impact on sustainability. </a:t>
            </a:r>
            <a:endParaRPr lang="en-US" dirty="0"/>
          </a:p>
        </p:txBody>
      </p:sp>
    </p:spTree>
    <p:extLst>
      <p:ext uri="{BB962C8B-B14F-4D97-AF65-F5344CB8AC3E}">
        <p14:creationId xmlns:p14="http://schemas.microsoft.com/office/powerpoint/2010/main" val="2082921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2895600" cy="2970044"/>
          </a:xfrm>
          <a:prstGeom prst="rect">
            <a:avLst/>
          </a:prstGeom>
        </p:spPr>
        <p:txBody>
          <a:bodyPr wrap="square">
            <a:spAutoFit/>
          </a:bodyPr>
          <a:lstStyle/>
          <a:p>
            <a:pPr algn="just"/>
            <a:r>
              <a:rPr lang="en-US" sz="1100" dirty="0" smtClean="0"/>
              <a:t>In 2011, San Diego Gas &amp; Electric (SDG&amp;E), the region’s energy utility, reached its goal of increasing renewable energy sources to 20 percent of total sales. Compared to the previous year, solar installations per 100 residents in the county increased on average by 46 percent, due to substantial expansion of both residential and non-residential installations.  </a:t>
            </a:r>
          </a:p>
          <a:p>
            <a:pPr algn="just"/>
            <a:endParaRPr lang="en-US" sz="1100" dirty="0" smtClean="0"/>
          </a:p>
          <a:p>
            <a:pPr algn="just"/>
            <a:r>
              <a:rPr lang="en-US" sz="1100" dirty="0" smtClean="0"/>
              <a:t>In 2011, environmental technology jobs represented 8 percent of all new jobs created in San Diego regional technology start-ups, a slight increase from 2010. The City of San Diego hosted 44 of the 96 new environmental technology start-up jobs in San Diego County over the last year.</a:t>
            </a:r>
            <a:endParaRPr lang="en-US" sz="11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871"/>
          <a:stretch/>
        </p:blipFill>
        <p:spPr bwMode="auto">
          <a:xfrm>
            <a:off x="3733799" y="1631984"/>
            <a:ext cx="4800877" cy="240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4376539"/>
            <a:ext cx="7810500" cy="204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82662" y="642561"/>
            <a:ext cx="6789738" cy="461665"/>
          </a:xfrm>
          <a:prstGeom prst="rect">
            <a:avLst/>
          </a:prstGeom>
          <a:noFill/>
        </p:spPr>
        <p:txBody>
          <a:bodyPr wrap="square" rtlCol="0">
            <a:spAutoFit/>
          </a:bodyPr>
          <a:lstStyle/>
          <a:p>
            <a:r>
              <a:rPr lang="en-US" sz="2400" b="1" dirty="0" smtClean="0"/>
              <a:t>San Diego is already on the path to sustainability</a:t>
            </a:r>
            <a:endParaRPr lang="en-US" sz="2400" b="1" dirty="0"/>
          </a:p>
        </p:txBody>
      </p:sp>
    </p:spTree>
    <p:extLst>
      <p:ext uri="{BB962C8B-B14F-4D97-AF65-F5344CB8AC3E}">
        <p14:creationId xmlns:p14="http://schemas.microsoft.com/office/powerpoint/2010/main" val="2150046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428206"/>
            <a:ext cx="13319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82662" y="642561"/>
            <a:ext cx="6789738" cy="461665"/>
          </a:xfrm>
          <a:prstGeom prst="rect">
            <a:avLst/>
          </a:prstGeom>
          <a:noFill/>
        </p:spPr>
        <p:txBody>
          <a:bodyPr wrap="square" rtlCol="0">
            <a:spAutoFit/>
          </a:bodyPr>
          <a:lstStyle/>
          <a:p>
            <a:r>
              <a:rPr lang="en-US" sz="2400" b="1" dirty="0" smtClean="0"/>
              <a:t>A target change towards sustainability adoption</a:t>
            </a:r>
            <a:endParaRPr lang="en-US" sz="2400" b="1" dirty="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1600200"/>
            <a:ext cx="7620000" cy="2062103"/>
          </a:xfrm>
          <a:prstGeom prst="rect">
            <a:avLst/>
          </a:prstGeom>
        </p:spPr>
        <p:txBody>
          <a:bodyPr wrap="square">
            <a:spAutoFit/>
          </a:bodyPr>
          <a:lstStyle/>
          <a:p>
            <a:r>
              <a:rPr lang="en-US" sz="1600" b="1" dirty="0">
                <a:solidFill>
                  <a:srgbClr val="00B050"/>
                </a:solidFill>
              </a:rPr>
              <a:t>“Climate Change” has become one of the most powerful combination of words globally</a:t>
            </a:r>
            <a:r>
              <a:rPr lang="en-US" sz="1200" dirty="0"/>
              <a:t> but little is being done in education for the largest potential impact of those that can make change happen, the energy consumption users</a:t>
            </a:r>
            <a:r>
              <a:rPr lang="en-US" sz="1200" dirty="0" smtClean="0"/>
              <a:t>.</a:t>
            </a:r>
          </a:p>
          <a:p>
            <a:r>
              <a:rPr lang="en-US" sz="1200" dirty="0" smtClean="0"/>
              <a:t>  </a:t>
            </a:r>
            <a:endParaRPr lang="en-US" sz="1200" dirty="0"/>
          </a:p>
          <a:p>
            <a:r>
              <a:rPr lang="en-US" sz="1200" dirty="0"/>
              <a:t>There is a tremendous amount of </a:t>
            </a:r>
            <a:r>
              <a:rPr lang="en-US" sz="1400" dirty="0">
                <a:solidFill>
                  <a:schemeClr val="accent6">
                    <a:lumMod val="75000"/>
                  </a:schemeClr>
                </a:solidFill>
              </a:rPr>
              <a:t>focus on governments </a:t>
            </a:r>
            <a:r>
              <a:rPr lang="en-US" sz="1200" dirty="0"/>
              <a:t>to adapt clean tech solutions but</a:t>
            </a:r>
            <a:r>
              <a:rPr lang="en-US" sz="1200" dirty="0">
                <a:solidFill>
                  <a:schemeClr val="accent6">
                    <a:lumMod val="75000"/>
                  </a:schemeClr>
                </a:solidFill>
              </a:rPr>
              <a:t> </a:t>
            </a:r>
            <a:r>
              <a:rPr lang="en-US" sz="1400" dirty="0">
                <a:solidFill>
                  <a:schemeClr val="accent6">
                    <a:lumMod val="75000"/>
                  </a:schemeClr>
                </a:solidFill>
              </a:rPr>
              <a:t>change is slow </a:t>
            </a:r>
            <a:r>
              <a:rPr lang="en-US" sz="1200" dirty="0"/>
              <a:t>when demand for low hanging fruit is high; oil &amp; coal. Our global economies are driven by fuel resources of which very little is clean energy at less than 10%, with only a 14% estimated marketed projection by 2025.  </a:t>
            </a:r>
          </a:p>
          <a:p>
            <a:endParaRPr lang="en-US" sz="1200" dirty="0" smtClean="0">
              <a:solidFill>
                <a:schemeClr val="accent6">
                  <a:lumMod val="75000"/>
                </a:schemeClr>
              </a:solidFill>
            </a:endParaRPr>
          </a:p>
          <a:p>
            <a:r>
              <a:rPr lang="en-US" sz="1400" dirty="0" smtClean="0">
                <a:solidFill>
                  <a:schemeClr val="accent6">
                    <a:lumMod val="75000"/>
                  </a:schemeClr>
                </a:solidFill>
              </a:rPr>
              <a:t>Less </a:t>
            </a:r>
            <a:r>
              <a:rPr lang="en-US" sz="1400" dirty="0">
                <a:solidFill>
                  <a:schemeClr val="accent6">
                    <a:lumMod val="75000"/>
                  </a:schemeClr>
                </a:solidFill>
              </a:rPr>
              <a:t>than 1% of our global </a:t>
            </a:r>
            <a:r>
              <a:rPr lang="en-US" sz="1400" dirty="0" smtClean="0">
                <a:solidFill>
                  <a:schemeClr val="accent6">
                    <a:lumMod val="75000"/>
                  </a:schemeClr>
                </a:solidFill>
              </a:rPr>
              <a:t>market exported energy is renewable</a:t>
            </a:r>
            <a:r>
              <a:rPr lang="en-US" sz="1200" dirty="0" smtClean="0"/>
              <a:t>.  </a:t>
            </a:r>
            <a:r>
              <a:rPr lang="en-US" sz="1200" i="1" dirty="0"/>
              <a:t>eia</a:t>
            </a:r>
            <a:endParaRPr lang="en-US" sz="1200" dirty="0"/>
          </a:p>
          <a:p>
            <a:endParaRPr lang="en-US" sz="1200" dirty="0" smtClean="0"/>
          </a:p>
        </p:txBody>
      </p:sp>
      <p:sp>
        <p:nvSpPr>
          <p:cNvPr id="5" name="TextBox 4"/>
          <p:cNvSpPr txBox="1"/>
          <p:nvPr/>
        </p:nvSpPr>
        <p:spPr>
          <a:xfrm>
            <a:off x="1381125" y="4191000"/>
            <a:ext cx="5486400" cy="1477328"/>
          </a:xfrm>
          <a:prstGeom prst="rect">
            <a:avLst/>
          </a:prstGeom>
          <a:noFill/>
        </p:spPr>
        <p:txBody>
          <a:bodyPr wrap="square" rtlCol="0">
            <a:spAutoFit/>
          </a:bodyPr>
          <a:lstStyle/>
          <a:p>
            <a:pPr marL="342900" indent="-342900">
              <a:buFont typeface="+mj-lt"/>
              <a:buAutoNum type="arabicPeriod"/>
            </a:pPr>
            <a:r>
              <a:rPr lang="en-US" dirty="0" smtClean="0"/>
              <a:t>Promote energy savings</a:t>
            </a:r>
          </a:p>
          <a:p>
            <a:pPr marL="342900" indent="-342900">
              <a:buFont typeface="+mj-lt"/>
              <a:buAutoNum type="arabicPeriod"/>
            </a:pPr>
            <a:r>
              <a:rPr lang="en-US" dirty="0" smtClean="0"/>
              <a:t>Provide proven solutions</a:t>
            </a:r>
          </a:p>
          <a:p>
            <a:pPr marL="342900" indent="-342900">
              <a:buFont typeface="+mj-lt"/>
              <a:buAutoNum type="arabicPeriod"/>
            </a:pPr>
            <a:r>
              <a:rPr lang="en-US" dirty="0" smtClean="0"/>
              <a:t>Education format</a:t>
            </a:r>
          </a:p>
          <a:p>
            <a:pPr marL="342900" indent="-342900">
              <a:buFont typeface="+mj-lt"/>
              <a:buAutoNum type="arabicPeriod"/>
            </a:pPr>
            <a:r>
              <a:rPr lang="en-US" dirty="0" smtClean="0"/>
              <a:t>Collect and report data</a:t>
            </a:r>
          </a:p>
          <a:p>
            <a:pPr marL="342900" indent="-342900">
              <a:buFont typeface="+mj-lt"/>
              <a:buAutoNum type="arabicPeriod"/>
            </a:pPr>
            <a:r>
              <a:rPr lang="en-US" dirty="0" smtClean="0"/>
              <a:t>Duplicate in other communities</a:t>
            </a:r>
          </a:p>
        </p:txBody>
      </p:sp>
      <p:sp>
        <p:nvSpPr>
          <p:cNvPr id="6" name="Rectangle 5"/>
          <p:cNvSpPr/>
          <p:nvPr/>
        </p:nvSpPr>
        <p:spPr>
          <a:xfrm>
            <a:off x="5525850" y="4151114"/>
            <a:ext cx="2879725" cy="1508105"/>
          </a:xfrm>
          <a:prstGeom prst="rect">
            <a:avLst/>
          </a:prstGeom>
        </p:spPr>
        <p:txBody>
          <a:bodyPr wrap="square">
            <a:spAutoFit/>
          </a:bodyPr>
          <a:lstStyle/>
          <a:p>
            <a:r>
              <a:rPr lang="en-US" sz="1200" dirty="0"/>
              <a:t>The </a:t>
            </a:r>
            <a:r>
              <a:rPr lang="en-US" sz="2000" b="1" dirty="0">
                <a:solidFill>
                  <a:srgbClr val="00B050"/>
                </a:solidFill>
              </a:rPr>
              <a:t>end user </a:t>
            </a:r>
            <a:r>
              <a:rPr lang="en-US" sz="1200" dirty="0"/>
              <a:t>pays a significant price in being the driver in the global economy of energy commodities and therefore has a different motivation than the global market in the adoption of clean tech and is </a:t>
            </a:r>
            <a:r>
              <a:rPr lang="en-US" sz="1200" dirty="0" smtClean="0"/>
              <a:t>the primary leader at </a:t>
            </a:r>
            <a:r>
              <a:rPr lang="en-US" sz="1200" dirty="0"/>
              <a:t>about 19% clean energy production/use today.</a:t>
            </a: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3" y="4215508"/>
            <a:ext cx="151922" cy="14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6608" y="4215508"/>
            <a:ext cx="151922" cy="14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156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2662" y="642561"/>
            <a:ext cx="6789738" cy="461665"/>
          </a:xfrm>
          <a:prstGeom prst="rect">
            <a:avLst/>
          </a:prstGeom>
          <a:noFill/>
        </p:spPr>
        <p:txBody>
          <a:bodyPr wrap="square" rtlCol="0">
            <a:spAutoFit/>
          </a:bodyPr>
          <a:lstStyle/>
          <a:p>
            <a:r>
              <a:rPr lang="en-US" sz="2400" b="1" dirty="0" smtClean="0"/>
              <a:t>A plan from Local to Global Sustainability</a:t>
            </a:r>
            <a:endParaRPr lang="en-US" sz="2400" b="1" dirty="0"/>
          </a:p>
        </p:txBody>
      </p:sp>
      <p:pic>
        <p:nvPicPr>
          <p:cNvPr id="71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627" y="2133600"/>
            <a:ext cx="6190248" cy="3517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371600"/>
            <a:ext cx="1612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325" y="4952999"/>
            <a:ext cx="1260475"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863" y="1366837"/>
            <a:ext cx="133191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953000"/>
            <a:ext cx="136525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64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2662" y="642561"/>
            <a:ext cx="6789738" cy="461665"/>
          </a:xfrm>
          <a:prstGeom prst="rect">
            <a:avLst/>
          </a:prstGeom>
          <a:noFill/>
        </p:spPr>
        <p:txBody>
          <a:bodyPr wrap="square" rtlCol="0">
            <a:spAutoFit/>
          </a:bodyPr>
          <a:lstStyle/>
          <a:p>
            <a:r>
              <a:rPr lang="en-US" sz="2400" b="1" dirty="0" smtClean="0"/>
              <a:t>San Diego Sustainable Resource Application</a:t>
            </a:r>
            <a:endParaRPr lang="en-US" sz="2400" b="1" dirty="0"/>
          </a:p>
        </p:txBody>
      </p:sp>
      <p:sp>
        <p:nvSpPr>
          <p:cNvPr id="6" name="Rectangle 5"/>
          <p:cNvSpPr/>
          <p:nvPr/>
        </p:nvSpPr>
        <p:spPr>
          <a:xfrm>
            <a:off x="4625181" y="4302184"/>
            <a:ext cx="3737769" cy="1323439"/>
          </a:xfrm>
          <a:prstGeom prst="rect">
            <a:avLst/>
          </a:prstGeom>
        </p:spPr>
        <p:txBody>
          <a:bodyPr wrap="square">
            <a:spAutoFit/>
          </a:bodyPr>
          <a:lstStyle/>
          <a:p>
            <a:r>
              <a:rPr lang="en-US" sz="1600" dirty="0"/>
              <a:t>Practical, proven, real world data analysis and mapping that demonstrates global economic prosperity with a long term accountable impact in the improvement of our sustainable quality of life. </a:t>
            </a:r>
          </a:p>
        </p:txBody>
      </p:sp>
      <p:sp>
        <p:nvSpPr>
          <p:cNvPr id="7" name="Rectangle 6"/>
          <p:cNvSpPr/>
          <p:nvPr/>
        </p:nvSpPr>
        <p:spPr>
          <a:xfrm>
            <a:off x="1066800" y="1752600"/>
            <a:ext cx="2932113" cy="3785652"/>
          </a:xfrm>
          <a:prstGeom prst="rect">
            <a:avLst/>
          </a:prstGeom>
        </p:spPr>
        <p:txBody>
          <a:bodyPr wrap="square">
            <a:spAutoFit/>
          </a:bodyPr>
          <a:lstStyle/>
          <a:p>
            <a:r>
              <a:rPr lang="en-US" sz="1600" dirty="0" smtClean="0"/>
              <a:t>Our solution is a Simple user tool that allows for user (building owner, tenant, home owner, renter, facility manager) collection of building resource assessment data.  </a:t>
            </a:r>
          </a:p>
          <a:p>
            <a:endParaRPr lang="en-US" sz="1600" dirty="0"/>
          </a:p>
          <a:p>
            <a:r>
              <a:rPr lang="en-US" sz="1600" dirty="0" smtClean="0"/>
              <a:t>Data is then applied to applicable resources for sustainability plan implementation, tasking and management</a:t>
            </a:r>
          </a:p>
          <a:p>
            <a:endParaRPr lang="en-US" sz="1600" dirty="0"/>
          </a:p>
          <a:p>
            <a:r>
              <a:rPr lang="en-US" sz="1600" dirty="0" smtClean="0"/>
              <a:t>Data is recorded for tracking and comparison to local, regional and global datasets.</a:t>
            </a:r>
            <a:endParaRPr lang="en-US" sz="16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976" y="1545063"/>
            <a:ext cx="4053804" cy="226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5577" y="4226669"/>
            <a:ext cx="159208" cy="15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8992" y="4191000"/>
            <a:ext cx="159208" cy="15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33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87" y="901968"/>
            <a:ext cx="71786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2662" y="642561"/>
            <a:ext cx="6789738" cy="461665"/>
          </a:xfrm>
          <a:prstGeom prst="rect">
            <a:avLst/>
          </a:prstGeom>
          <a:noFill/>
        </p:spPr>
        <p:txBody>
          <a:bodyPr wrap="square" rtlCol="0">
            <a:spAutoFit/>
          </a:bodyPr>
          <a:lstStyle/>
          <a:p>
            <a:r>
              <a:rPr lang="en-US" sz="2400" b="1" dirty="0" smtClean="0"/>
              <a:t>San Diego Sustainable Resource Application</a:t>
            </a:r>
            <a:endParaRPr lang="en-US" sz="2400" b="1" dirty="0"/>
          </a:p>
        </p:txBody>
      </p:sp>
      <p:sp>
        <p:nvSpPr>
          <p:cNvPr id="4" name="Rectangle 3"/>
          <p:cNvSpPr/>
          <p:nvPr/>
        </p:nvSpPr>
        <p:spPr>
          <a:xfrm>
            <a:off x="857881" y="4267200"/>
            <a:ext cx="7772400" cy="2031325"/>
          </a:xfrm>
          <a:prstGeom prst="rect">
            <a:avLst/>
          </a:prstGeom>
        </p:spPr>
        <p:txBody>
          <a:bodyPr wrap="square">
            <a:spAutoFit/>
          </a:bodyPr>
          <a:lstStyle/>
          <a:p>
            <a:r>
              <a:rPr lang="en-US" sz="1050" dirty="0"/>
              <a:t>Upon collection and analysis of building data provide intuitive, visual and accountable reporting that effectively demonstrates GHG, financial, and life-flow benefits</a:t>
            </a:r>
            <a:r>
              <a:rPr lang="en-US" sz="1050" dirty="0" smtClean="0"/>
              <a:t>.</a:t>
            </a:r>
            <a:br>
              <a:rPr lang="en-US" sz="1050" dirty="0" smtClean="0"/>
            </a:br>
            <a:endParaRPr lang="en-US" sz="1050" dirty="0"/>
          </a:p>
          <a:p>
            <a:pPr marL="628650" lvl="1" indent="-171450">
              <a:buFont typeface="Arial" panose="020B0604020202020204" pitchFamily="34" charset="0"/>
              <a:buChar char="•"/>
            </a:pPr>
            <a:r>
              <a:rPr lang="en-US" sz="1050" b="1" dirty="0"/>
              <a:t>Facility detailed energy consumption</a:t>
            </a:r>
            <a:r>
              <a:rPr lang="en-US" sz="1050" dirty="0"/>
              <a:t> and resource use today, as impacted by change and as applied to specific goals for benchmarking and tracking.</a:t>
            </a:r>
          </a:p>
          <a:p>
            <a:pPr marL="628650" lvl="1" indent="-171450">
              <a:buFont typeface="Arial" panose="020B0604020202020204" pitchFamily="34" charset="0"/>
              <a:buChar char="•"/>
            </a:pPr>
            <a:r>
              <a:rPr lang="en-US" sz="1050" dirty="0"/>
              <a:t> </a:t>
            </a:r>
          </a:p>
          <a:p>
            <a:pPr marL="628650" lvl="1" indent="-171450">
              <a:buFont typeface="Arial" panose="020B0604020202020204" pitchFamily="34" charset="0"/>
              <a:buChar char="•"/>
            </a:pPr>
            <a:r>
              <a:rPr lang="en-US" sz="1050" b="1" dirty="0"/>
              <a:t>Collective community data</a:t>
            </a:r>
            <a:r>
              <a:rPr lang="en-US" sz="1050" dirty="0"/>
              <a:t> that allows building owners access to compare their GHG with others within their community, in the region, and around the world.</a:t>
            </a:r>
          </a:p>
          <a:p>
            <a:pPr marL="628650" lvl="1" indent="-171450">
              <a:buFont typeface="Arial" panose="020B0604020202020204" pitchFamily="34" charset="0"/>
              <a:buChar char="•"/>
            </a:pPr>
            <a:r>
              <a:rPr lang="en-US" sz="1050" dirty="0"/>
              <a:t> </a:t>
            </a:r>
          </a:p>
          <a:p>
            <a:pPr marL="628650" lvl="1" indent="-171450">
              <a:buFont typeface="Arial" panose="020B0604020202020204" pitchFamily="34" charset="0"/>
              <a:buChar char="•"/>
            </a:pPr>
            <a:r>
              <a:rPr lang="en-US" sz="1050" b="1" dirty="0"/>
              <a:t>Cost Benefit Focus </a:t>
            </a:r>
            <a:r>
              <a:rPr lang="en-US" sz="1050" dirty="0"/>
              <a:t>that allows implementation based on highest reward and return on investment.</a:t>
            </a:r>
          </a:p>
          <a:p>
            <a:pPr marL="628650" lvl="1" indent="-171450">
              <a:buFont typeface="Arial" panose="020B0604020202020204" pitchFamily="34" charset="0"/>
              <a:buChar char="•"/>
            </a:pPr>
            <a:r>
              <a:rPr lang="en-US" sz="1050" dirty="0"/>
              <a:t> </a:t>
            </a:r>
          </a:p>
          <a:p>
            <a:pPr marL="628650" lvl="1" indent="-171450">
              <a:buFont typeface="Arial" panose="020B0604020202020204" pitchFamily="34" charset="0"/>
              <a:buChar char="•"/>
            </a:pPr>
            <a:r>
              <a:rPr lang="en-US" sz="1050" b="1" dirty="0"/>
              <a:t>Life-flow Benefit Focus</a:t>
            </a:r>
            <a:r>
              <a:rPr lang="en-US" sz="1050" dirty="0"/>
              <a:t> that allows implementation based on best use of resources, space to improve workspace productivity.</a:t>
            </a:r>
          </a:p>
        </p:txBody>
      </p:sp>
      <p:sp>
        <p:nvSpPr>
          <p:cNvPr id="6" name="Rectangle 5"/>
          <p:cNvSpPr/>
          <p:nvPr/>
        </p:nvSpPr>
        <p:spPr>
          <a:xfrm>
            <a:off x="4363320" y="1496218"/>
            <a:ext cx="4572000" cy="1477328"/>
          </a:xfrm>
          <a:prstGeom prst="rect">
            <a:avLst/>
          </a:prstGeom>
        </p:spPr>
        <p:txBody>
          <a:bodyPr>
            <a:spAutoFit/>
          </a:bodyPr>
          <a:lstStyle/>
          <a:p>
            <a:r>
              <a:rPr lang="en-US" dirty="0"/>
              <a:t>The collection of data presents the largest obstacle in GHG </a:t>
            </a:r>
            <a:r>
              <a:rPr lang="en-US" dirty="0" smtClean="0"/>
              <a:t>assessments. </a:t>
            </a:r>
            <a:r>
              <a:rPr lang="en-US" dirty="0"/>
              <a:t>Automation of data collection will become a primary component in making the planning process cost, resource and </a:t>
            </a:r>
            <a:r>
              <a:rPr lang="en-US" dirty="0" smtClean="0"/>
              <a:t>time, </a:t>
            </a:r>
            <a:r>
              <a:rPr lang="en-US" dirty="0"/>
              <a:t>effective.</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359" y="1485900"/>
            <a:ext cx="151922" cy="14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1485900"/>
            <a:ext cx="151922" cy="14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90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7305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2662" y="642561"/>
            <a:ext cx="6789738" cy="461665"/>
          </a:xfrm>
          <a:prstGeom prst="rect">
            <a:avLst/>
          </a:prstGeom>
          <a:noFill/>
        </p:spPr>
        <p:txBody>
          <a:bodyPr wrap="square" rtlCol="0">
            <a:spAutoFit/>
          </a:bodyPr>
          <a:lstStyle/>
          <a:p>
            <a:r>
              <a:rPr lang="en-US" sz="2400" b="1" dirty="0" smtClean="0"/>
              <a:t>Application Resource Flow</a:t>
            </a:r>
            <a:endParaRPr lang="en-US" sz="24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1496357"/>
            <a:ext cx="8083550" cy="4675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649320" y="3475672"/>
            <a:ext cx="2189880" cy="1477328"/>
          </a:xfrm>
          <a:prstGeom prst="rect">
            <a:avLst/>
          </a:prstGeom>
        </p:spPr>
        <p:txBody>
          <a:bodyPr wrap="square">
            <a:spAutoFit/>
          </a:bodyPr>
          <a:lstStyle/>
          <a:p>
            <a:r>
              <a:rPr lang="en-US" dirty="0" smtClean="0"/>
              <a:t>Type and Level of user interaction determines data flow, resources and tools available.</a:t>
            </a:r>
            <a:endParaRPr lang="en-US" dirty="0"/>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359" y="3465354"/>
            <a:ext cx="151922" cy="14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4320" y="3465354"/>
            <a:ext cx="151922" cy="14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539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710</Words>
  <Application>Microsoft Office PowerPoint</Application>
  <PresentationFormat>On-screen Show (4:3)</PresentationFormat>
  <Paragraphs>67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Jamaal Knight</dc:creator>
  <cp:lastModifiedBy>Alyssa Black</cp:lastModifiedBy>
  <cp:revision>31</cp:revision>
  <dcterms:created xsi:type="dcterms:W3CDTF">2014-03-11T01:01:43Z</dcterms:created>
  <dcterms:modified xsi:type="dcterms:W3CDTF">2014-07-02T22:24:49Z</dcterms:modified>
</cp:coreProperties>
</file>