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34"/>
    <a:srgbClr val="00863D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7D5C-AAAF-427C-B9D5-0EA0494F4F5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615E-D9A9-487E-BE6C-91ADF921A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1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615E-D9A9-487E-BE6C-91ADF921A2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3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Silicon Valley</a:t>
            </a:r>
          </a:p>
          <a:p>
            <a:fld id="{6325418C-0EC8-449A-9289-D7353A594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9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6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SIMCenter</a:t>
            </a:r>
            <a:r>
              <a:rPr lang="en-US" dirty="0"/>
              <a:t> Austin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ln cmpd="thickThin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>
            <a:lvl1pPr>
              <a:defRPr sz="4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8387"/>
            <a:ext cx="2895600" cy="365125"/>
          </a:xfrm>
        </p:spPr>
        <p:txBody>
          <a:bodyPr/>
          <a:lstStyle/>
          <a:p>
            <a:r>
              <a:rPr lang="en-US" i="1" dirty="0"/>
              <a:t>SIM </a:t>
            </a:r>
            <a:r>
              <a:rPr lang="en-US" dirty="0"/>
              <a:t>Center Silicon Valley</a:t>
            </a:r>
          </a:p>
          <a:p>
            <a:fld id="{F03B235C-AD9A-4A8A-B174-E818959F3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82236"/>
            <a:ext cx="533400" cy="5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4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6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SIMCenter Silicon Valley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SIMCenter Silicon Valley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D569-C85E-4EC4-8F69-2E8BD5E22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9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s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2d3iWevyQ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8001000" cy="609600"/>
          </a:xfrm>
        </p:spPr>
        <p:txBody>
          <a:bodyPr>
            <a:normAutofit fontScale="90000"/>
          </a:bodyPr>
          <a:lstStyle/>
          <a:p>
            <a:r>
              <a:rPr lang="en-US" sz="4900" b="1" i="1" dirty="0" err="1">
                <a:solidFill>
                  <a:srgbClr val="007434"/>
                </a:solidFill>
                <a:latin typeface="+mn-lt"/>
              </a:rPr>
              <a:t>SIM</a:t>
            </a:r>
            <a:r>
              <a:rPr lang="en-US" sz="4900" b="1" dirty="0" err="1">
                <a:solidFill>
                  <a:srgbClr val="007434"/>
                </a:solidFill>
                <a:latin typeface="+mn-lt"/>
              </a:rPr>
              <a:t>Center</a:t>
            </a:r>
            <a:r>
              <a:rPr lang="en-US" sz="4900" b="1" dirty="0">
                <a:solidFill>
                  <a:srgbClr val="007434"/>
                </a:solidFill>
                <a:latin typeface="+mn-lt"/>
              </a:rPr>
              <a:t> Austin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endParaRPr lang="en-US" sz="1350" b="1" i="1" dirty="0">
              <a:solidFill>
                <a:srgbClr val="92D050"/>
              </a:solidFill>
            </a:endParaRPr>
          </a:p>
          <a:p>
            <a:r>
              <a:rPr lang="en-US" sz="1350" b="1" i="1" dirty="0">
                <a:solidFill>
                  <a:srgbClr val="92D050"/>
                </a:solidFill>
              </a:rPr>
              <a:t>Visualizing sustainable solutions to global and local problems so we make informed choices quicker.</a:t>
            </a:r>
          </a:p>
          <a:p>
            <a:endParaRPr lang="en-US" sz="155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00863D"/>
                </a:solidFill>
              </a:rPr>
              <a:t>World Resources Simulation Center  </a:t>
            </a:r>
            <a:r>
              <a:rPr lang="en-US" sz="1400" b="1" i="1" dirty="0">
                <a:solidFill>
                  <a:srgbClr val="00863D"/>
                </a:solidFill>
              </a:rPr>
              <a:t>wrsc.org</a:t>
            </a:r>
          </a:p>
          <a:p>
            <a:r>
              <a:rPr lang="en-US" sz="1800" b="1" i="1" dirty="0">
                <a:solidFill>
                  <a:srgbClr val="00863D"/>
                </a:solidFill>
              </a:rPr>
              <a:t>~~~~~~~~~~~~~~~~~</a:t>
            </a:r>
          </a:p>
          <a:p>
            <a:pPr lvl="0"/>
            <a:r>
              <a:rPr lang="en-US" sz="1400" b="1" i="1" dirty="0">
                <a:solidFill>
                  <a:srgbClr val="0070C0"/>
                </a:solidFill>
              </a:rPr>
              <a:t>Where do we go to grapple with the challenging issues of our time?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863D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337425" cy="3276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5763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technology is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199"/>
          </a:xfrm>
        </p:spPr>
        <p:txBody>
          <a:bodyPr>
            <a:noAutofit/>
          </a:bodyPr>
          <a:lstStyle/>
          <a:p>
            <a:r>
              <a:rPr lang="en-US" sz="1800" dirty="0"/>
              <a:t>40x80 foot digital interactive floor map</a:t>
            </a:r>
          </a:p>
          <a:p>
            <a:r>
              <a:rPr lang="en-US" sz="1800" dirty="0"/>
              <a:t>Multiple large-display screens surrounding main hall </a:t>
            </a:r>
          </a:p>
          <a:p>
            <a:r>
              <a:rPr lang="en-US" sz="1800" dirty="0"/>
              <a:t>High-speed band width</a:t>
            </a:r>
          </a:p>
          <a:p>
            <a:r>
              <a:rPr lang="en-US" sz="1800" dirty="0"/>
              <a:t>Simulation software</a:t>
            </a:r>
          </a:p>
          <a:p>
            <a:r>
              <a:rPr lang="en-US" sz="1800" dirty="0"/>
              <a:t>GIS mapping tools</a:t>
            </a:r>
          </a:p>
          <a:p>
            <a:r>
              <a:rPr lang="en-US" sz="1800" dirty="0"/>
              <a:t>Network servers</a:t>
            </a:r>
          </a:p>
          <a:p>
            <a:r>
              <a:rPr lang="en-US" sz="1800" dirty="0"/>
              <a:t>Multiple work stations</a:t>
            </a:r>
          </a:p>
          <a:p>
            <a:r>
              <a:rPr lang="en-US" sz="1800" dirty="0"/>
              <a:t>Digital tables and boards</a:t>
            </a:r>
          </a:p>
          <a:p>
            <a:r>
              <a:rPr lang="en-US" sz="1800" dirty="0"/>
              <a:t>Audio/Visual production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381249"/>
            <a:ext cx="4705308" cy="3528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962400"/>
            <a:ext cx="297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>
                <a:solidFill>
                  <a:srgbClr val="007434"/>
                </a:solidFill>
              </a:rPr>
              <a:t>An example</a:t>
            </a:r>
            <a:r>
              <a:rPr lang="en-US" dirty="0">
                <a:solidFill>
                  <a:srgbClr val="007434"/>
                </a:solidFill>
              </a:rPr>
              <a:t>:</a:t>
            </a:r>
          </a:p>
          <a:p>
            <a:pPr algn="ctr"/>
            <a:r>
              <a:rPr lang="en-US" sz="1600" b="1" dirty="0">
                <a:solidFill>
                  <a:srgbClr val="007434"/>
                </a:solidFill>
              </a:rPr>
              <a:t>GDS design of the world's largest digital floor display </a:t>
            </a:r>
          </a:p>
        </p:txBody>
      </p:sp>
    </p:spTree>
    <p:extLst>
      <p:ext uri="{BB962C8B-B14F-4D97-AF65-F5344CB8AC3E}">
        <p14:creationId xmlns:p14="http://schemas.microsoft.com/office/powerpoint/2010/main" val="351481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7735886" cy="60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434"/>
                </a:solidFill>
              </a:rPr>
              <a:t>$8 – $12 million to build full-scale facility*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 </a:t>
            </a:r>
          </a:p>
          <a:p>
            <a:endParaRPr lang="en-US" dirty="0"/>
          </a:p>
        </p:txBody>
      </p:sp>
      <p:pic>
        <p:nvPicPr>
          <p:cNvPr id="11" name="Picture 10" descr="http://www.wrsc.org/sites/default/files/images/pages/inside-the-wrs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467600" cy="3961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5987018"/>
            <a:ext cx="1970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If started from ground up</a:t>
            </a:r>
          </a:p>
        </p:txBody>
      </p:sp>
    </p:spTree>
    <p:extLst>
      <p:ext uri="{BB962C8B-B14F-4D97-AF65-F5344CB8AC3E}">
        <p14:creationId xmlns:p14="http://schemas.microsoft.com/office/powerpoint/2010/main" val="16276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Why is Design thinking is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38862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007434"/>
                </a:solidFill>
              </a:rPr>
              <a:t>Comprehensive anticipatory design science </a:t>
            </a:r>
            <a:r>
              <a:rPr lang="en-US" sz="2000" dirty="0">
                <a:solidFill>
                  <a:srgbClr val="007434"/>
                </a:solidFill>
              </a:rPr>
              <a:t>requires us to:</a:t>
            </a:r>
          </a:p>
          <a:p>
            <a:endParaRPr lang="en-US" sz="1800" dirty="0">
              <a:solidFill>
                <a:srgbClr val="007434"/>
              </a:solidFill>
            </a:endParaRPr>
          </a:p>
          <a:p>
            <a:r>
              <a:rPr lang="en-US" sz="1800" dirty="0">
                <a:solidFill>
                  <a:srgbClr val="007434"/>
                </a:solidFill>
              </a:rPr>
              <a:t>Look at the interconnectedness of all issues</a:t>
            </a:r>
          </a:p>
          <a:p>
            <a:r>
              <a:rPr lang="en-US" sz="1800" dirty="0">
                <a:solidFill>
                  <a:srgbClr val="007434"/>
                </a:solidFill>
              </a:rPr>
              <a:t>Anticipate the trends and future needs of society</a:t>
            </a:r>
          </a:p>
          <a:p>
            <a:r>
              <a:rPr lang="en-US" sz="1800" dirty="0">
                <a:solidFill>
                  <a:srgbClr val="007434"/>
                </a:solidFill>
              </a:rPr>
              <a:t>Use our best scientific knowledge</a:t>
            </a:r>
          </a:p>
          <a:p>
            <a:r>
              <a:rPr lang="en-US" sz="1800" dirty="0">
                <a:solidFill>
                  <a:srgbClr val="007434"/>
                </a:solidFill>
              </a:rPr>
              <a:t>Design and engineer the optimal solutions for Humanity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</a:t>
            </a:r>
          </a:p>
          <a:p>
            <a:endParaRPr lang="en-US" dirty="0"/>
          </a:p>
        </p:txBody>
      </p:sp>
      <p:pic>
        <p:nvPicPr>
          <p:cNvPr id="7" name="Picture 6" descr="https://s-media-cache-ak0.pinimg.com/736x/0e/72/2b/0e722be2df5c30479ac07021c1aadf0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42672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3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revenue streams?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Global Games with students</a:t>
            </a:r>
          </a:p>
          <a:p>
            <a:pPr lvl="0"/>
            <a:r>
              <a:rPr lang="en-US" dirty="0"/>
              <a:t>Conference rentals</a:t>
            </a:r>
          </a:p>
          <a:p>
            <a:pPr lvl="0"/>
            <a:r>
              <a:rPr lang="en-US" dirty="0"/>
              <a:t>Public event registrations</a:t>
            </a:r>
          </a:p>
          <a:p>
            <a:pPr lvl="0"/>
            <a:r>
              <a:rPr lang="en-US" dirty="0"/>
              <a:t>Strategic planning facilitation</a:t>
            </a:r>
          </a:p>
          <a:p>
            <a:pPr lvl="0"/>
            <a:r>
              <a:rPr lang="en-US" dirty="0"/>
              <a:t>Corporate sponsorships</a:t>
            </a:r>
          </a:p>
          <a:p>
            <a:pPr lvl="0"/>
            <a:r>
              <a:rPr lang="en-US" dirty="0"/>
              <a:t>Individual memberships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912"/>
            <a:ext cx="2133600" cy="365125"/>
          </a:xfrm>
        </p:spPr>
        <p:txBody>
          <a:bodyPr/>
          <a:lstStyle/>
          <a:p>
            <a:r>
              <a:rPr lang="en-US" dirty="0"/>
              <a:t>5/10/2016</a:t>
            </a:r>
          </a:p>
        </p:txBody>
      </p:sp>
      <p:pic>
        <p:nvPicPr>
          <p:cNvPr id="6" name="Picture 5" descr="http://www.bayfirst.com/wp-content/uploads/2014/05/Strategic-Planning-Acquisition-photo_BayFirst-sit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9360"/>
            <a:ext cx="2250440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\\trimtab\home\peter\Desktop\simcenterprogram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6037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s://s-media-cache-ak0.pinimg.com/736x/ef/62/88/ef6288a1839afcaa10b0c4f89fc532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32766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124200" y="632618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Who benefits from an Austin </a:t>
            </a:r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?  </a:t>
            </a:r>
            <a:r>
              <a:rPr lang="en-US" dirty="0">
                <a:solidFill>
                  <a:srgbClr val="007434"/>
                </a:solidFill>
              </a:rPr>
              <a:t>We all do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1800" dirty="0">
                <a:solidFill>
                  <a:srgbClr val="007434"/>
                </a:solidFill>
              </a:rPr>
              <a:t>Austin </a:t>
            </a:r>
            <a:r>
              <a:rPr lang="en-US" sz="1800" dirty="0"/>
              <a:t>residents, schools and companies</a:t>
            </a:r>
          </a:p>
          <a:p>
            <a:r>
              <a:rPr lang="en-US" sz="1800" dirty="0">
                <a:solidFill>
                  <a:srgbClr val="007434"/>
                </a:solidFill>
              </a:rPr>
              <a:t>Texas citizens </a:t>
            </a:r>
            <a:r>
              <a:rPr lang="en-US" sz="1800" dirty="0"/>
              <a:t>looking for solutions to the energy, water, food, sustainability nexus</a:t>
            </a:r>
          </a:p>
          <a:p>
            <a:r>
              <a:rPr lang="en-US" sz="1800" dirty="0">
                <a:solidFill>
                  <a:srgbClr val="007434"/>
                </a:solidFill>
              </a:rPr>
              <a:t>United States </a:t>
            </a:r>
            <a:r>
              <a:rPr lang="en-US" sz="1800" dirty="0"/>
              <a:t>in our relationships with 197 countries</a:t>
            </a:r>
          </a:p>
          <a:p>
            <a:r>
              <a:rPr lang="en-US" sz="1800" dirty="0">
                <a:solidFill>
                  <a:srgbClr val="007434"/>
                </a:solidFill>
              </a:rPr>
              <a:t>197 nations </a:t>
            </a:r>
            <a:r>
              <a:rPr lang="en-US" sz="1800" dirty="0"/>
              <a:t>who gain access to best practices and solutions by other countries</a:t>
            </a:r>
          </a:p>
          <a:p>
            <a:r>
              <a:rPr lang="en-US" sz="1800" dirty="0">
                <a:solidFill>
                  <a:srgbClr val="007434"/>
                </a:solidFill>
              </a:rPr>
              <a:t>The planet </a:t>
            </a:r>
            <a:r>
              <a:rPr lang="en-US" sz="1800" dirty="0"/>
              <a:t>as we attempt to heal the wounds and create a more sustainable earth for future generations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</a:t>
            </a:r>
          </a:p>
          <a:p>
            <a:endParaRPr lang="en-US" dirty="0"/>
          </a:p>
        </p:txBody>
      </p:sp>
      <p:pic>
        <p:nvPicPr>
          <p:cNvPr id="8" name="Picture 7" descr="http://www.humanity.org/sites/all/themes/maya2011/images/home/maya-home-black-web_r1_c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325495" cy="23209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4267200"/>
            <a:ext cx="3276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007434"/>
                </a:solidFill>
              </a:rPr>
              <a:t>Why now?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434"/>
                </a:solidFill>
              </a:rPr>
              <a:t>Because it’s time!</a:t>
            </a:r>
          </a:p>
        </p:txBody>
      </p:sp>
    </p:spTree>
    <p:extLst>
      <p:ext uri="{BB962C8B-B14F-4D97-AF65-F5344CB8AC3E}">
        <p14:creationId xmlns:p14="http://schemas.microsoft.com/office/powerpoint/2010/main" val="184486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How do I get involved?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800600" cy="4876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434"/>
                </a:solidFill>
              </a:rPr>
              <a:t>Join the Core Team</a:t>
            </a:r>
            <a:r>
              <a:rPr lang="en-US" sz="2000" dirty="0"/>
              <a:t>:  </a:t>
            </a:r>
          </a:p>
          <a:p>
            <a:pPr marL="457200" lvl="1" indent="0">
              <a:buNone/>
            </a:pPr>
            <a:r>
              <a:rPr lang="en-US" sz="1600" dirty="0"/>
              <a:t>&gt; Technology 	</a:t>
            </a:r>
          </a:p>
          <a:p>
            <a:pPr marL="457200" lvl="1" indent="0">
              <a:buNone/>
            </a:pPr>
            <a:r>
              <a:rPr lang="en-US" sz="1600" dirty="0"/>
              <a:t>&gt; Marketing </a:t>
            </a:r>
          </a:p>
          <a:p>
            <a:pPr marL="457200" lvl="1" indent="0">
              <a:buNone/>
            </a:pPr>
            <a:r>
              <a:rPr lang="en-US" sz="1600" dirty="0"/>
              <a:t>&gt; Facilities</a:t>
            </a:r>
          </a:p>
          <a:p>
            <a:pPr marL="457200" lvl="1" indent="0">
              <a:buNone/>
            </a:pPr>
            <a:r>
              <a:rPr lang="en-US" sz="1600" dirty="0"/>
              <a:t>&gt; Sponsor and funding development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434"/>
                </a:solidFill>
              </a:rPr>
              <a:t>Fund this project :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434"/>
                </a:solidFill>
              </a:rPr>
              <a:t>        &gt; Legacy Grant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434"/>
                </a:solidFill>
              </a:rPr>
              <a:t>        &gt; Corporate sponsorship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Contact :</a:t>
            </a:r>
          </a:p>
          <a:p>
            <a:pPr marL="0" indent="0">
              <a:buNone/>
            </a:pPr>
            <a:r>
              <a:rPr lang="en-US" sz="1600" dirty="0"/>
              <a:t>       &gt; Peter Meisen: peter@wrsc.org</a:t>
            </a:r>
          </a:p>
          <a:p>
            <a:pPr marL="0" indent="0">
              <a:buNone/>
            </a:pPr>
            <a:r>
              <a:rPr lang="en-US" sz="1600" dirty="0"/>
              <a:t>       &gt; Susan Meredith:  susan@efficientenergy.us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</a:t>
            </a:r>
            <a:r>
              <a:rPr lang="en-US" dirty="0" err="1"/>
              <a:t>Center</a:t>
            </a:r>
            <a:r>
              <a:rPr lang="en-US" dirty="0"/>
              <a:t> Austin</a:t>
            </a:r>
          </a:p>
          <a:p>
            <a:endParaRPr lang="en-US" dirty="0"/>
          </a:p>
        </p:txBody>
      </p:sp>
      <p:pic>
        <p:nvPicPr>
          <p:cNvPr id="10" name="Picture 9" descr="http://d.gr-assets.com/quotes/1416673182p8/131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3434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812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001000" cy="762000"/>
          </a:xfrm>
        </p:spPr>
        <p:txBody>
          <a:bodyPr>
            <a:normAutofit fontScale="90000"/>
          </a:bodyPr>
          <a:lstStyle/>
          <a:p>
            <a:r>
              <a:rPr lang="en-US" sz="4900" b="1" i="1" dirty="0" err="1">
                <a:solidFill>
                  <a:srgbClr val="007434"/>
                </a:solidFill>
                <a:latin typeface="+mn-lt"/>
              </a:rPr>
              <a:t>SIM</a:t>
            </a:r>
            <a:r>
              <a:rPr lang="en-US" sz="4900" b="1" dirty="0" err="1">
                <a:solidFill>
                  <a:srgbClr val="007434"/>
                </a:solidFill>
                <a:latin typeface="+mn-lt"/>
              </a:rPr>
              <a:t>Center</a:t>
            </a:r>
            <a:r>
              <a:rPr lang="en-US" sz="4900" b="1" dirty="0">
                <a:solidFill>
                  <a:srgbClr val="007434"/>
                </a:solidFill>
                <a:latin typeface="+mn-lt"/>
              </a:rPr>
              <a:t> Austin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/>
          </a:bodyPr>
          <a:lstStyle/>
          <a:p>
            <a:endParaRPr lang="en-US" sz="1350" b="1" i="1" dirty="0">
              <a:solidFill>
                <a:srgbClr val="92D050"/>
              </a:solidFill>
            </a:endParaRPr>
          </a:p>
          <a:p>
            <a:r>
              <a:rPr lang="en-US" sz="1350" b="1" i="1" dirty="0">
                <a:solidFill>
                  <a:srgbClr val="92D050"/>
                </a:solidFill>
              </a:rPr>
              <a:t>Visualizing sustainable solutions to global and local problems so we make informed choices quicker.</a:t>
            </a:r>
          </a:p>
          <a:p>
            <a:endParaRPr lang="en-US" sz="155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b="1" i="1" dirty="0">
                <a:solidFill>
                  <a:srgbClr val="00863D"/>
                </a:solidFill>
              </a:rPr>
              <a:t>World Resources Simulation Center  </a:t>
            </a:r>
            <a:endParaRPr lang="en-US" sz="1600" b="1" i="1" dirty="0">
              <a:solidFill>
                <a:srgbClr val="00863D"/>
              </a:solidFill>
            </a:endParaRPr>
          </a:p>
          <a:p>
            <a:r>
              <a:rPr lang="en-US" sz="1800" b="1" i="1" dirty="0">
                <a:solidFill>
                  <a:srgbClr val="00863D"/>
                </a:solidFill>
                <a:hlinkClick r:id="rId3"/>
              </a:rPr>
              <a:t>www.wrsc.org</a:t>
            </a:r>
            <a:endParaRPr lang="en-US" sz="1800" b="1" i="1" dirty="0">
              <a:solidFill>
                <a:srgbClr val="00863D"/>
              </a:solidFill>
            </a:endParaRPr>
          </a:p>
          <a:p>
            <a:r>
              <a:rPr lang="en-US" sz="1400" b="1" i="1" dirty="0">
                <a:solidFill>
                  <a:srgbClr val="00863D"/>
                </a:solidFill>
              </a:rPr>
              <a:t>Austin: Susan Meredith  (512) 554-6218</a:t>
            </a:r>
          </a:p>
          <a:p>
            <a:r>
              <a:rPr lang="en-US" sz="1400" b="1" i="1" dirty="0">
                <a:solidFill>
                  <a:srgbClr val="00863D"/>
                </a:solidFill>
              </a:rPr>
              <a:t>San Diego:  Peter Meisen  (619)234-1088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37425" cy="32766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6997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Why?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114800" cy="2743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SIMCenter</a:t>
            </a:r>
            <a:r>
              <a:rPr lang="en-US" dirty="0"/>
              <a:t> Austin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09" y="3657600"/>
            <a:ext cx="3818066" cy="27568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0" y="15240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434"/>
                </a:solidFill>
              </a:rPr>
              <a:t>“How do we make the world work for 100% of humanity </a:t>
            </a:r>
          </a:p>
          <a:p>
            <a:r>
              <a:rPr lang="en-US" i="1" dirty="0">
                <a:solidFill>
                  <a:srgbClr val="007434"/>
                </a:solidFill>
              </a:rPr>
              <a:t>in the shortest possible time through spontaneous cooperation without ecological damage </a:t>
            </a:r>
          </a:p>
          <a:p>
            <a:r>
              <a:rPr lang="en-US" i="1" dirty="0">
                <a:solidFill>
                  <a:srgbClr val="007434"/>
                </a:solidFill>
              </a:rPr>
              <a:t>or the disadvantage to anyone”</a:t>
            </a:r>
          </a:p>
          <a:p>
            <a:r>
              <a:rPr lang="en-US" i="1" dirty="0"/>
              <a:t>	World </a:t>
            </a:r>
            <a:r>
              <a:rPr lang="en-US" i="1" dirty="0" err="1"/>
              <a:t>Game</a:t>
            </a:r>
            <a:r>
              <a:rPr lang="en-US" i="1" baseline="30000" dirty="0" err="1"/>
              <a:t>TM</a:t>
            </a:r>
            <a:r>
              <a:rPr lang="en-US" i="1" dirty="0"/>
              <a:t> 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1" y="4648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the </a:t>
            </a:r>
            <a:r>
              <a:rPr lang="en-US" dirty="0" err="1"/>
              <a:t>Dymaxion</a:t>
            </a:r>
            <a:r>
              <a:rPr lang="en-US" dirty="0"/>
              <a:t> Map, the original World </a:t>
            </a:r>
            <a:r>
              <a:rPr lang="en-US" dirty="0" err="1"/>
              <a:t>Game</a:t>
            </a:r>
            <a:r>
              <a:rPr lang="en-US" baseline="30000" dirty="0" err="1"/>
              <a:t>TM</a:t>
            </a:r>
            <a:r>
              <a:rPr lang="en-US" dirty="0"/>
              <a:t> (now called Global Game) simulations began in 1969.</a:t>
            </a:r>
          </a:p>
          <a:p>
            <a:r>
              <a:rPr lang="en-US" dirty="0"/>
              <a:t>Now we can visualize all global data digitally. </a:t>
            </a:r>
          </a:p>
        </p:txBody>
      </p:sp>
    </p:spTree>
    <p:extLst>
      <p:ext uri="{BB962C8B-B14F-4D97-AF65-F5344CB8AC3E}">
        <p14:creationId xmlns:p14="http://schemas.microsoft.com/office/powerpoint/2010/main" val="371588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What is the </a:t>
            </a:r>
            <a:r>
              <a:rPr lang="en-US" i="1"/>
              <a:t>SIM</a:t>
            </a:r>
            <a:r>
              <a:rPr lang="en-US"/>
              <a:t>Center</a:t>
            </a:r>
            <a:r>
              <a:rPr lang="en-US">
                <a:latin typeface="+mn-lt"/>
              </a:rPr>
              <a:t>?	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SIMC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enter is an immersive visualization facility that fosters global understanding and collaborative problem-solving.  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Participants can literally </a:t>
            </a: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"see"             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past trends, future projections  and compare choices for the future.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The large digital floor displays layered mapping (GIS) that accelerates understanding of global and local trends.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41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2000" i="1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i="1">
              <a:solidFill>
                <a:srgbClr val="00743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>
                <a:solidFill>
                  <a:srgbClr val="007434"/>
                </a:solidFill>
                <a:cs typeface="Arial" panose="020B0604020202020204" pitchFamily="34" charset="0"/>
              </a:rPr>
              <a:t>Where do we go to grapple with the most challenging issues of our time?</a:t>
            </a:r>
            <a:endParaRPr lang="en-US" sz="2400" i="1" dirty="0">
              <a:solidFill>
                <a:srgbClr val="007434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8470"/>
            <a:ext cx="3962400" cy="297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18238"/>
            <a:ext cx="2133600" cy="365125"/>
          </a:xfrm>
        </p:spPr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1"/>
            <a:ext cx="2895600" cy="571312"/>
          </a:xfrm>
        </p:spPr>
        <p:txBody>
          <a:bodyPr/>
          <a:lstStyle/>
          <a:p>
            <a:r>
              <a:rPr lang="en-US" i="1" dirty="0" err="1"/>
              <a:t>SIMCenter</a:t>
            </a:r>
            <a:r>
              <a:rPr lang="en-US" i="1" dirty="0"/>
              <a:t> Austin </a:t>
            </a:r>
          </a:p>
          <a:p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1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cmpd="thickThin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What’s the SIM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History?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Buckminster Fuller proposed the World Resources Simulation Center to be built as the US Exhibit for the 1967 International Expo in Montreal, Canada. 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cs typeface="Arial" panose="020B0604020202020204" pitchFamily="34" charset="0"/>
              </a:rPr>
              <a:t>The </a:t>
            </a:r>
            <a:r>
              <a:rPr lang="en-US" sz="2000" i="1" dirty="0">
                <a:cs typeface="Arial" panose="020B0604020202020204" pitchFamily="34" charset="0"/>
              </a:rPr>
              <a:t>SIMC</a:t>
            </a:r>
            <a:r>
              <a:rPr lang="en-US" sz="2000" dirty="0">
                <a:cs typeface="Arial" panose="020B0604020202020204" pitchFamily="34" charset="0"/>
              </a:rPr>
              <a:t>enter was also proposed, but never built at Southern Illinois University in Carbondale, Illinois. </a:t>
            </a:r>
          </a:p>
          <a:p>
            <a:pPr marL="0" indent="0">
              <a:buNone/>
            </a:pP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434"/>
                </a:solidFill>
                <a:cs typeface="Arial" panose="020B0604020202020204" pitchFamily="34" charset="0"/>
              </a:rPr>
              <a:t>There is now a demonstration facility operating in San Diego, California.   www.wrsc.org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514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err="1"/>
              <a:t>SIMCenter</a:t>
            </a:r>
            <a:r>
              <a:rPr lang="en-US" i="1" dirty="0"/>
              <a:t> Austin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40" y="1447801"/>
            <a:ext cx="384585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088983"/>
            <a:ext cx="3124200" cy="20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is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needed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434"/>
                </a:solidFill>
              </a:rPr>
              <a:t>Global and local problems are accelerating faster than decision-makers can respond.  There are many </a:t>
            </a:r>
            <a:r>
              <a:rPr lang="en-US" sz="2000" i="1" dirty="0">
                <a:solidFill>
                  <a:srgbClr val="007434"/>
                </a:solidFill>
              </a:rPr>
              <a:t>“wicked problems” </a:t>
            </a:r>
            <a:r>
              <a:rPr lang="en-US" sz="2000" dirty="0">
                <a:solidFill>
                  <a:srgbClr val="007434"/>
                </a:solidFill>
              </a:rPr>
              <a:t>that require solutions now.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i="1" dirty="0" err="1">
                <a:solidFill>
                  <a:prstClr val="black">
                    <a:tint val="75000"/>
                  </a:prstClr>
                </a:solidFill>
              </a:rPr>
              <a:t>SIMCenter</a:t>
            </a:r>
            <a:r>
              <a:rPr lang="en-US" i="1" dirty="0">
                <a:solidFill>
                  <a:prstClr val="black">
                    <a:tint val="75000"/>
                  </a:prstClr>
                </a:solidFill>
              </a:rPr>
              <a:t> Austin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7162800" cy="32766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8100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Climate change</a:t>
            </a:r>
          </a:p>
          <a:p>
            <a:r>
              <a:rPr lang="en-US" sz="2000" dirty="0"/>
              <a:t>Fishery loss</a:t>
            </a:r>
          </a:p>
          <a:p>
            <a:r>
              <a:rPr lang="en-US" sz="2000" dirty="0"/>
              <a:t>Aquifer depletion</a:t>
            </a:r>
          </a:p>
          <a:p>
            <a:r>
              <a:rPr lang="en-US" sz="2000" dirty="0" err="1"/>
              <a:t>Zika</a:t>
            </a:r>
            <a:r>
              <a:rPr lang="en-US" sz="2000" dirty="0"/>
              <a:t> virus spread</a:t>
            </a:r>
          </a:p>
          <a:p>
            <a:r>
              <a:rPr lang="en-US" sz="2000" dirty="0"/>
              <a:t>Biodiversity loss</a:t>
            </a:r>
          </a:p>
          <a:p>
            <a:r>
              <a:rPr lang="en-US" sz="2000" dirty="0"/>
              <a:t>Sea level rise</a:t>
            </a:r>
          </a:p>
          <a:p>
            <a:r>
              <a:rPr lang="en-US" sz="2000" dirty="0"/>
              <a:t>1.3 billion without electricity</a:t>
            </a:r>
          </a:p>
          <a:p>
            <a:r>
              <a:rPr lang="en-US" sz="2000" dirty="0"/>
              <a:t>Ocean plastic pollution</a:t>
            </a:r>
          </a:p>
          <a:p>
            <a:r>
              <a:rPr lang="en-US" sz="2000" dirty="0"/>
              <a:t>Hunger, poverty, war</a:t>
            </a:r>
          </a:p>
          <a:p>
            <a:r>
              <a:rPr lang="en-US" sz="2000" dirty="0"/>
              <a:t>+++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Global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Interrelated?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0" y="1371600"/>
            <a:ext cx="1447800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7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issues   today are interconnected, so it's critical we see these relationships and solve problems beyond traditional silos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need regional planners, designers, entrepreneurs and engineers to identify optimal solutions and share them everywhere.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i="1" dirty="0" err="1">
                <a:solidFill>
                  <a:prstClr val="black">
                    <a:tint val="75000"/>
                  </a:prstClr>
                </a:solidFill>
              </a:rPr>
              <a:t>SIMCenter</a:t>
            </a:r>
            <a:r>
              <a:rPr lang="en-US" i="1" dirty="0">
                <a:solidFill>
                  <a:prstClr val="black">
                    <a:tint val="75000"/>
                  </a:prstClr>
                </a:solidFill>
              </a:rPr>
              <a:t> Austin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0" y="1313080"/>
            <a:ext cx="6724020" cy="516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536575" cy="5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43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/>
              <a:t>Why Austin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14800"/>
            <a:ext cx="4038600" cy="20113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4500" b="1" i="1" dirty="0">
                <a:solidFill>
                  <a:srgbClr val="007434"/>
                </a:solidFill>
                <a:latin typeface="+mj-lt"/>
              </a:rPr>
              <a:t>In Austin</a:t>
            </a:r>
          </a:p>
          <a:p>
            <a:pPr marL="0" indent="0" algn="ctr">
              <a:buNone/>
            </a:pPr>
            <a:r>
              <a:rPr lang="en-US" sz="4500" b="1" i="1" dirty="0">
                <a:solidFill>
                  <a:srgbClr val="007434"/>
                </a:solidFill>
                <a:latin typeface="+mj-lt"/>
              </a:rPr>
              <a:t>we can make a </a:t>
            </a:r>
          </a:p>
          <a:p>
            <a:pPr marL="0" indent="0" algn="ctr">
              <a:buNone/>
            </a:pPr>
            <a:r>
              <a:rPr lang="en-US" sz="4500" b="1" i="1" dirty="0">
                <a:solidFill>
                  <a:srgbClr val="007434"/>
                </a:solidFill>
                <a:latin typeface="+mj-lt"/>
              </a:rPr>
              <a:t>Global Impact!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66163"/>
            <a:ext cx="2133600" cy="365125"/>
          </a:xfrm>
        </p:spPr>
        <p:txBody>
          <a:bodyPr/>
          <a:lstStyle/>
          <a:p>
            <a:r>
              <a:rPr lang="en-US" dirty="0"/>
              <a:t>5/10/2016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352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latin typeface="+mj-lt"/>
                <a:cs typeface="Arial" panose="020B0604020202020204" pitchFamily="34" charset="0"/>
              </a:rPr>
              <a:t>The City of Austin is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leader in the Sustainable Cities movement* and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a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world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leader in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clean energy</a:t>
            </a:r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2900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University of Texas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–  with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IC</a:t>
            </a:r>
            <a:r>
              <a:rPr lang="en-US" sz="2900" baseline="30000" dirty="0" smtClean="0">
                <a:latin typeface="+mj-lt"/>
                <a:cs typeface="Arial" panose="020B0604020202020204" pitchFamily="34" charset="0"/>
              </a:rPr>
              <a:t>2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,  Clean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Energy Incubator, Austin Technology Incubator and more</a:t>
            </a:r>
          </a:p>
          <a:p>
            <a:pPr lvl="0"/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2900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Technology Hub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– high tech companies to participate with the technology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required, plus being a hotbed of innovation  </a:t>
            </a:r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lvl="0"/>
            <a:endParaRPr lang="en-US" sz="29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2900" dirty="0">
                <a:solidFill>
                  <a:srgbClr val="007434"/>
                </a:solidFill>
                <a:latin typeface="+mj-lt"/>
                <a:cs typeface="Arial" panose="020B0604020202020204" pitchFamily="34" charset="0"/>
              </a:rPr>
              <a:t>Texas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a national leader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of wind 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energy production in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US" sz="2900" dirty="0">
                <a:latin typeface="+mj-lt"/>
                <a:cs typeface="Arial" panose="020B0604020202020204" pitchFamily="34" charset="0"/>
              </a:rPr>
              <a:t>U</a:t>
            </a:r>
            <a:r>
              <a:rPr lang="en-US" sz="2900" dirty="0" smtClean="0">
                <a:latin typeface="+mj-lt"/>
                <a:cs typeface="Arial" panose="020B0604020202020204" pitchFamily="34" charset="0"/>
              </a:rPr>
              <a:t>nited States.  We do everything bigger.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SIM </a:t>
            </a:r>
            <a:r>
              <a:rPr lang="en-US" dirty="0"/>
              <a:t>Center Austin</a:t>
            </a:r>
          </a:p>
          <a:p>
            <a:endParaRPr lang="en-US" dirty="0"/>
          </a:p>
        </p:txBody>
      </p:sp>
      <p:pic>
        <p:nvPicPr>
          <p:cNvPr id="1026" name="Picture 2" descr="http://www.snavi.com/en/south/images/tx/austin/austin_downtown%20%28TX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15" y="1952624"/>
            <a:ext cx="3601960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5434862"/>
            <a:ext cx="44486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https://www.epa.gov/greenpower/green-power-partnership-top-30-local-government</a:t>
            </a:r>
          </a:p>
        </p:txBody>
      </p:sp>
    </p:spTree>
    <p:extLst>
      <p:ext uri="{BB962C8B-B14F-4D97-AF65-F5344CB8AC3E}">
        <p14:creationId xmlns:p14="http://schemas.microsoft.com/office/powerpoint/2010/main" val="31552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uses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06963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rgbClr val="007434"/>
                </a:solidFill>
              </a:rPr>
              <a:t>Strategic Planners </a:t>
            </a:r>
            <a:r>
              <a:rPr lang="en-US" sz="1800" dirty="0"/>
              <a:t>for regional government planning:                  energy, water, food, transport</a:t>
            </a:r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Corporation events </a:t>
            </a:r>
            <a:r>
              <a:rPr lang="en-US" sz="1800" dirty="0"/>
              <a:t>and                   long-range planners</a:t>
            </a:r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Non-profit organizations </a:t>
            </a:r>
            <a:r>
              <a:rPr lang="en-US" sz="1800" dirty="0"/>
              <a:t>sharing work-space can be more effective</a:t>
            </a:r>
          </a:p>
          <a:p>
            <a:pPr lvl="0"/>
            <a:r>
              <a:rPr lang="en-US" sz="1800" dirty="0"/>
              <a:t>Global education for </a:t>
            </a:r>
            <a:r>
              <a:rPr lang="en-US" sz="1800" dirty="0">
                <a:solidFill>
                  <a:srgbClr val="007434"/>
                </a:solidFill>
              </a:rPr>
              <a:t>students</a:t>
            </a:r>
            <a:r>
              <a:rPr lang="en-US" sz="1800" dirty="0"/>
              <a:t> – playing the Global Game regularly</a:t>
            </a:r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Conference venue  </a:t>
            </a:r>
            <a:r>
              <a:rPr lang="en-US" sz="1800" dirty="0"/>
              <a:t>– providing a unique facility for deeper understanding of the issues in any industry</a:t>
            </a:r>
          </a:p>
          <a:p>
            <a:pPr lvl="0"/>
            <a:r>
              <a:rPr lang="en-US" sz="1800" dirty="0">
                <a:solidFill>
                  <a:srgbClr val="007434"/>
                </a:solidFill>
              </a:rPr>
              <a:t>Public Events </a:t>
            </a:r>
            <a:r>
              <a:rPr lang="en-US" sz="1800" dirty="0"/>
              <a:t>– evenings and weekends for the public to hear from subject matter experts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4860"/>
            <a:ext cx="2133600" cy="365125"/>
          </a:xfrm>
        </p:spPr>
        <p:txBody>
          <a:bodyPr/>
          <a:lstStyle/>
          <a:p>
            <a:r>
              <a:rPr lang="en-US" dirty="0"/>
              <a:t>5/10/2016</a:t>
            </a:r>
          </a:p>
        </p:txBody>
      </p:sp>
      <p:pic>
        <p:nvPicPr>
          <p:cNvPr id="7" name="Picture 6" descr="http://www.earthdecks.net/wp-content/uploads/2015/09/WorldGame-kle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352800" cy="23006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5"/>
          <p:cNvSpPr txBox="1">
            <a:spLocks/>
          </p:cNvSpPr>
          <p:nvPr/>
        </p:nvSpPr>
        <p:spPr>
          <a:xfrm>
            <a:off x="3178536" y="63548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SIM </a:t>
            </a:r>
            <a:r>
              <a:rPr lang="en-US" dirty="0"/>
              <a:t>Center Austin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6" y="3519804"/>
            <a:ext cx="3603264" cy="25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7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any other </a:t>
            </a:r>
            <a:r>
              <a:rPr lang="en-US" sz="3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5638800"/>
            <a:ext cx="3200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MIT TEAL (Technology Enabled Active Learning) – a collaborative student teaching facility.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752601"/>
            <a:ext cx="3352800" cy="1219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/>
              <a:t>War rooms, Fusion centers:            high-tech, real-time visualization spaces to prevent attacks and respond to threats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47012"/>
            <a:ext cx="2133600" cy="365125"/>
          </a:xfrm>
        </p:spPr>
        <p:txBody>
          <a:bodyPr/>
          <a:lstStyle/>
          <a:p>
            <a:r>
              <a:rPr lang="en-US" dirty="0"/>
              <a:t>5/10/2016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3" y="3505200"/>
            <a:ext cx="283400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9375" y="1447800"/>
            <a:ext cx="170768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San Diego: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 small-scale demonstration facility for global and local impact</a:t>
            </a:r>
          </a:p>
        </p:txBody>
      </p:sp>
      <p:pic>
        <p:nvPicPr>
          <p:cNvPr id="9" name="Picture 8" descr="\\trimtab\home\peter\Desktop\simcenter_reser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60" y="1219200"/>
            <a:ext cx="2631140" cy="216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publicintelligence.net/wp-content/uploads/2009/10/CommandCenter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895600"/>
            <a:ext cx="3733800" cy="29485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8387"/>
            <a:ext cx="2895600" cy="365125"/>
          </a:xfrm>
        </p:spPr>
        <p:txBody>
          <a:bodyPr/>
          <a:lstStyle/>
          <a:p>
            <a:r>
              <a:rPr lang="en-US" i="1" dirty="0"/>
              <a:t>SIM </a:t>
            </a:r>
            <a:r>
              <a:rPr lang="en-US" dirty="0"/>
              <a:t>Center Austin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6744</TotalTime>
  <Words>865</Words>
  <Application>Microsoft Office PowerPoint</Application>
  <PresentationFormat>On-screen Show (4:3)</PresentationFormat>
  <Paragraphs>189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SIMCenter Austin </vt:lpstr>
      <vt:lpstr>The Big Why?</vt:lpstr>
      <vt:lpstr>What is the SIMCenter? </vt:lpstr>
      <vt:lpstr> What’s the SIMCenter History?</vt:lpstr>
      <vt:lpstr>Why is the SIMCenter needed now?</vt:lpstr>
      <vt:lpstr>How are Global Issues Interrelated?</vt:lpstr>
      <vt:lpstr>Why Austin ?</vt:lpstr>
      <vt:lpstr>Who uses the SIMCenter?</vt:lpstr>
      <vt:lpstr>Are there any other SIMCenter models?</vt:lpstr>
      <vt:lpstr>What technology is required?</vt:lpstr>
      <vt:lpstr>What is the cost?</vt:lpstr>
      <vt:lpstr>Why is Design thinking is required?</vt:lpstr>
      <vt:lpstr>What are the revenue streams?</vt:lpstr>
      <vt:lpstr>Who benefits from an Austin SIMCenter?  We all do.</vt:lpstr>
      <vt:lpstr>How do I get involved? </vt:lpstr>
      <vt:lpstr>SIMCenter Austin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SIMCenter Silicon Valley</dc:title>
  <dc:creator>maryh11</dc:creator>
  <cp:lastModifiedBy>peter</cp:lastModifiedBy>
  <cp:revision>84</cp:revision>
  <cp:lastPrinted>2016-01-28T23:09:57Z</cp:lastPrinted>
  <dcterms:created xsi:type="dcterms:W3CDTF">2016-01-28T18:32:34Z</dcterms:created>
  <dcterms:modified xsi:type="dcterms:W3CDTF">2016-05-14T00:34:11Z</dcterms:modified>
</cp:coreProperties>
</file>