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3" r:id="rId4"/>
    <p:sldId id="261" r:id="rId5"/>
    <p:sldId id="262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4C0E-3A13-4EFE-8C68-A40E61B2C91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4D28-B0B4-41C2-8E87-1E69A6555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4C0E-3A13-4EFE-8C68-A40E61B2C91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4D28-B0B4-41C2-8E87-1E69A6555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4C0E-3A13-4EFE-8C68-A40E61B2C91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4D28-B0B4-41C2-8E87-1E69A6555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4C0E-3A13-4EFE-8C68-A40E61B2C91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4D28-B0B4-41C2-8E87-1E69A6555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4C0E-3A13-4EFE-8C68-A40E61B2C91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4D28-B0B4-41C2-8E87-1E69A6555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4C0E-3A13-4EFE-8C68-A40E61B2C91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4D28-B0B4-41C2-8E87-1E69A6555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4C0E-3A13-4EFE-8C68-A40E61B2C91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4D28-B0B4-41C2-8E87-1E69A6555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4C0E-3A13-4EFE-8C68-A40E61B2C91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4D28-B0B4-41C2-8E87-1E69A6555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4C0E-3A13-4EFE-8C68-A40E61B2C91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4D28-B0B4-41C2-8E87-1E69A6555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4C0E-3A13-4EFE-8C68-A40E61B2C91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14D28-B0B4-41C2-8E87-1E69A65555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24C0E-3A13-4EFE-8C68-A40E61B2C919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114D28-B0B4-41C2-8E87-1E69A65555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2114D28-B0B4-41C2-8E87-1E69A65555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F824C0E-3A13-4EFE-8C68-A40E61B2C919}" type="datetimeFigureOut">
              <a:rPr lang="en-US" smtClean="0"/>
              <a:pPr/>
              <a:t>5/7/2013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2692400"/>
            <a:ext cx="5181034" cy="129522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4812" smtClean="0">
                <a:solidFill>
                  <a:srgbClr val="675E46"/>
                </a:solidFill>
                <a:latin typeface="Cambria"/>
              </a:rPr>
              <a:t>STATE OF CYCLING </a:t>
            </a:r>
          </a:p>
          <a:p>
            <a:pPr>
              <a:lnSpc>
                <a:spcPts val="5500"/>
              </a:lnSpc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58900" y="3429000"/>
            <a:ext cx="6293967" cy="129522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4810" smtClean="0">
                <a:solidFill>
                  <a:srgbClr val="675E46"/>
                </a:solidFill>
                <a:latin typeface="Cambria"/>
              </a:rPr>
              <a:t>IN SAN DIEGO COUNTY </a:t>
            </a:r>
          </a:p>
          <a:p>
            <a:pPr>
              <a:lnSpc>
                <a:spcPts val="5500"/>
              </a:lnSpc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533400"/>
            <a:ext cx="3000375" cy="171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82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381000"/>
            <a:ext cx="6249852" cy="9810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US" sz="3432" b="1" dirty="0" smtClean="0">
                <a:solidFill>
                  <a:srgbClr val="675E46"/>
                </a:solidFill>
                <a:latin typeface="Cambria"/>
              </a:rPr>
              <a:t>Goals: Organizational Capacity </a:t>
            </a:r>
          </a:p>
          <a:p>
            <a:pPr>
              <a:lnSpc>
                <a:spcPts val="41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0"/>
            <a:ext cx="2133600" cy="122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72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300" y="381000"/>
            <a:ext cx="4067332" cy="9810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US" sz="3432" b="1" smtClean="0">
                <a:solidFill>
                  <a:srgbClr val="675E46"/>
                </a:solidFill>
                <a:latin typeface="Cambria"/>
              </a:rPr>
              <a:t>The Squeaky Wheel </a:t>
            </a:r>
          </a:p>
          <a:p>
            <a:pPr>
              <a:lnSpc>
                <a:spcPts val="4100"/>
              </a:lnSpc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307"/>
          <a:stretch/>
        </p:blipFill>
        <p:spPr>
          <a:xfrm>
            <a:off x="6172200" y="1"/>
            <a:ext cx="2133600" cy="113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535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300" y="381000"/>
            <a:ext cx="4067332" cy="9810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US" sz="3432" b="1" smtClean="0">
                <a:solidFill>
                  <a:srgbClr val="675E46"/>
                </a:solidFill>
                <a:latin typeface="Cambria"/>
              </a:rPr>
              <a:t>The Squeaky Wheel </a:t>
            </a:r>
          </a:p>
          <a:p>
            <a:pPr>
              <a:lnSpc>
                <a:spcPts val="4100"/>
              </a:lnSpc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0"/>
            <a:ext cx="2133600" cy="122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44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700" y="1219200"/>
            <a:ext cx="6174511" cy="9810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US" sz="3430" b="1" smtClean="0">
                <a:solidFill>
                  <a:srgbClr val="675E46"/>
                </a:solidFill>
                <a:latin typeface="Cambria"/>
              </a:rPr>
              <a:t>The Squeaky Wheel: Advocacy </a:t>
            </a:r>
          </a:p>
          <a:p>
            <a:pPr>
              <a:lnSpc>
                <a:spcPts val="4100"/>
              </a:lnSpc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4200" y="2044700"/>
            <a:ext cx="6343275" cy="85863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528" smtClean="0">
                <a:solidFill>
                  <a:srgbClr val="A9A47B"/>
                </a:solidFill>
                <a:latin typeface="Arial Unicode MS"/>
                <a:ea typeface="Arial Unicode MS"/>
                <a:cs typeface="Arial Unicode MS"/>
              </a:rPr>
              <a:t></a:t>
            </a:r>
            <a:r>
              <a:rPr lang="en-US" sz="1528" smtClean="0">
                <a:solidFill>
                  <a:srgbClr val="2E2B1F"/>
                </a:solidFill>
                <a:latin typeface="Calibri"/>
                <a:ea typeface="Arial Unicode MS"/>
                <a:cs typeface="Arial Unicode MS"/>
              </a:rPr>
              <a:t> Attended dozens of working group meetings, hearings, city council meetings </a:t>
            </a:r>
            <a:r>
              <a:rPr lang="en-US" sz="1526" smtClean="0">
                <a:solidFill>
                  <a:srgbClr val="A9A47B"/>
                </a:solidFill>
                <a:latin typeface="Arial Unicode MS"/>
                <a:ea typeface="Arial Unicode MS"/>
                <a:cs typeface="Arial Unicode MS"/>
              </a:rPr>
              <a:t/>
            </a:r>
            <a:br>
              <a:rPr lang="en-US" sz="1526" smtClean="0">
                <a:solidFill>
                  <a:srgbClr val="A9A47B"/>
                </a:solidFill>
                <a:latin typeface="Arial Unicode MS"/>
                <a:ea typeface="Arial Unicode MS"/>
                <a:cs typeface="Arial Unicode MS"/>
              </a:rPr>
            </a:br>
            <a:r>
              <a:rPr lang="en-US" sz="1526" smtClean="0">
                <a:solidFill>
                  <a:srgbClr val="A9A47B"/>
                </a:solidFill>
                <a:latin typeface="Arial Unicode MS"/>
                <a:ea typeface="Arial Unicode MS"/>
                <a:cs typeface="Arial Unicode MS"/>
              </a:rPr>
              <a:t></a:t>
            </a:r>
            <a:r>
              <a:rPr lang="en-US" sz="1526" smtClean="0">
                <a:solidFill>
                  <a:srgbClr val="2E2B1F"/>
                </a:solidFill>
                <a:latin typeface="Calibri"/>
                <a:ea typeface="Arial Unicode MS"/>
                <a:cs typeface="Arial Unicode MS"/>
              </a:rPr>
              <a:t> Mayoral debate </a:t>
            </a:r>
          </a:p>
          <a:p>
            <a:pPr>
              <a:lnSpc>
                <a:spcPts val="2300"/>
              </a:lnSpc>
            </a:pPr>
            <a:endParaRPr lang="en-US" sz="1526">
              <a:solidFill>
                <a:srgbClr val="A9A47B"/>
              </a:solidFill>
              <a:latin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300" y="2679700"/>
            <a:ext cx="3139001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14" smtClean="0">
                <a:solidFill>
                  <a:srgbClr val="9CBDBC"/>
                </a:solidFill>
                <a:latin typeface="Arial Unicode MS"/>
                <a:ea typeface="Arial Unicode MS"/>
                <a:cs typeface="Arial Unicode MS"/>
              </a:rPr>
              <a:t></a:t>
            </a:r>
            <a:r>
              <a:rPr lang="en-US" sz="1414" smtClean="0">
                <a:solidFill>
                  <a:srgbClr val="2E2B1F"/>
                </a:solidFill>
                <a:latin typeface="Calibri"/>
                <a:ea typeface="Arial Unicode MS"/>
                <a:cs typeface="Arial Unicode MS"/>
              </a:rPr>
              <a:t> San Diego elects a Bike-friendly Mayor! </a:t>
            </a:r>
          </a:p>
          <a:p>
            <a:pPr>
              <a:lnSpc>
                <a:spcPts val="1600"/>
              </a:lnSpc>
            </a:pPr>
            <a:endParaRPr lang="en-US" sz="1414">
              <a:solidFill>
                <a:srgbClr val="9CBDBC"/>
              </a:solidFill>
              <a:latin typeface="Arial Unicode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200" y="2921000"/>
            <a:ext cx="6438494" cy="75700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28600" algn="l"/>
              </a:tabLst>
              <a:defRPr/>
            </a:pPr>
            <a:r>
              <a:rPr lang="en-US" sz="1526" dirty="0" smtClean="0">
                <a:solidFill>
                  <a:srgbClr val="A9A47B"/>
                </a:solidFill>
                <a:latin typeface="Arial Unicode MS"/>
                <a:ea typeface="Arial Unicode MS"/>
                <a:cs typeface="Arial Unicode MS"/>
              </a:rPr>
              <a:t></a:t>
            </a:r>
            <a:r>
              <a:rPr lang="en-US" sz="1526" dirty="0" smtClean="0">
                <a:solidFill>
                  <a:srgbClr val="2E2B1F"/>
                </a:solidFill>
                <a:latin typeface="Calibri"/>
                <a:ea typeface="Arial Unicode MS"/>
                <a:cs typeface="Arial Unicode MS"/>
              </a:rPr>
              <a:t> Participated on SANDAG urban corridor projects, Coast Hwy 101 projects, Bay </a:t>
            </a:r>
            <a:br>
              <a:rPr lang="en-US" sz="1526" dirty="0" smtClean="0">
                <a:solidFill>
                  <a:srgbClr val="2E2B1F"/>
                </a:solidFill>
                <a:latin typeface="Calibri"/>
                <a:ea typeface="Arial Unicode MS"/>
                <a:cs typeface="Arial Unicode MS"/>
              </a:rPr>
            </a:br>
            <a:r>
              <a:rPr lang="en-US" sz="1526" dirty="0" smtClean="0">
                <a:solidFill>
                  <a:srgbClr val="2E2B1F"/>
                </a:solidFill>
                <a:latin typeface="Calibri"/>
                <a:ea typeface="Arial Unicode MS"/>
                <a:cs typeface="Arial Unicode MS"/>
              </a:rPr>
              <a:t>	shore bike way and many other efforts around the county </a:t>
            </a:r>
          </a:p>
          <a:p>
            <a:pPr marL="0" marR="0" lvl="0" indent="0" defTabSz="91440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28600" algn="l"/>
              </a:tabLst>
              <a:defRPr/>
            </a:pPr>
            <a:endParaRPr lang="en-US" sz="1526" dirty="0">
              <a:solidFill>
                <a:srgbClr val="2E2B1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200" y="3467100"/>
            <a:ext cx="3106491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526" smtClean="0">
                <a:solidFill>
                  <a:srgbClr val="A9A47B"/>
                </a:solidFill>
                <a:latin typeface="Arial Unicode MS"/>
                <a:ea typeface="Arial Unicode MS"/>
                <a:cs typeface="Arial Unicode MS"/>
              </a:rPr>
              <a:t></a:t>
            </a:r>
            <a:r>
              <a:rPr lang="en-US" sz="1526" smtClean="0">
                <a:solidFill>
                  <a:srgbClr val="2E2B1F"/>
                </a:solidFill>
                <a:latin typeface="Calibri"/>
                <a:ea typeface="Arial Unicode MS"/>
                <a:cs typeface="Arial Unicode MS"/>
              </a:rPr>
              <a:t> Worked with local law enforcement </a:t>
            </a:r>
          </a:p>
          <a:p>
            <a:pPr>
              <a:lnSpc>
                <a:spcPts val="1800"/>
              </a:lnSpc>
            </a:pPr>
            <a:endParaRPr lang="en-US" sz="1526">
              <a:solidFill>
                <a:srgbClr val="A9A47B"/>
              </a:solidFill>
              <a:latin typeface="Arial Unicode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200" y="3759200"/>
            <a:ext cx="1331583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526" smtClean="0">
                <a:solidFill>
                  <a:srgbClr val="A9A47B"/>
                </a:solidFill>
                <a:latin typeface="Arial Unicode MS"/>
                <a:ea typeface="Arial Unicode MS"/>
                <a:cs typeface="Arial Unicode MS"/>
              </a:rPr>
              <a:t></a:t>
            </a:r>
            <a:r>
              <a:rPr lang="en-US" sz="1526" smtClean="0">
                <a:solidFill>
                  <a:srgbClr val="2E2B1F"/>
                </a:solidFill>
                <a:latin typeface="Calibri"/>
                <a:ea typeface="Arial Unicode MS"/>
                <a:cs typeface="Arial Unicode MS"/>
              </a:rPr>
              <a:t> Partnerships: </a:t>
            </a:r>
          </a:p>
          <a:p>
            <a:pPr>
              <a:lnSpc>
                <a:spcPts val="1800"/>
              </a:lnSpc>
            </a:pPr>
            <a:endParaRPr lang="en-US" sz="1526">
              <a:solidFill>
                <a:srgbClr val="A9A47B"/>
              </a:solidFill>
              <a:latin typeface="Arial Unicode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6300" y="4051300"/>
            <a:ext cx="2457019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14" smtClean="0">
                <a:solidFill>
                  <a:srgbClr val="9CBDBC"/>
                </a:solidFill>
                <a:latin typeface="Arial Unicode MS"/>
                <a:ea typeface="Arial Unicode MS"/>
                <a:cs typeface="Arial Unicode MS"/>
              </a:rPr>
              <a:t></a:t>
            </a:r>
            <a:r>
              <a:rPr lang="en-US" sz="1414" smtClean="0">
                <a:solidFill>
                  <a:srgbClr val="2E2B1F"/>
                </a:solidFill>
                <a:latin typeface="Calibri"/>
                <a:ea typeface="Arial Unicode MS"/>
                <a:cs typeface="Arial Unicode MS"/>
              </a:rPr>
              <a:t> Working closely with city staff </a:t>
            </a:r>
          </a:p>
          <a:p>
            <a:pPr>
              <a:lnSpc>
                <a:spcPts val="1600"/>
              </a:lnSpc>
            </a:pPr>
            <a:endParaRPr lang="en-US" sz="1414">
              <a:solidFill>
                <a:srgbClr val="9CBDBC"/>
              </a:solidFill>
              <a:latin typeface="Arial Unicode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6300" y="4305300"/>
            <a:ext cx="3077894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14" smtClean="0">
                <a:solidFill>
                  <a:srgbClr val="9CBDBC"/>
                </a:solidFill>
                <a:latin typeface="Arial Unicode MS"/>
                <a:ea typeface="Arial Unicode MS"/>
                <a:cs typeface="Arial Unicode MS"/>
              </a:rPr>
              <a:t></a:t>
            </a:r>
            <a:r>
              <a:rPr lang="en-US" sz="1414" smtClean="0">
                <a:solidFill>
                  <a:srgbClr val="2E2B1F"/>
                </a:solidFill>
                <a:latin typeface="Calibri"/>
                <a:ea typeface="Arial Unicode MS"/>
                <a:cs typeface="Arial Unicode MS"/>
              </a:rPr>
              <a:t> Collaborating with other organizations </a:t>
            </a:r>
          </a:p>
          <a:p>
            <a:pPr>
              <a:lnSpc>
                <a:spcPts val="1600"/>
              </a:lnSpc>
            </a:pPr>
            <a:endParaRPr lang="en-US" sz="1414">
              <a:solidFill>
                <a:srgbClr val="9CBDBC"/>
              </a:solidFill>
              <a:latin typeface="Arial Unicode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200" y="4572000"/>
            <a:ext cx="397160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6" smtClean="0">
                <a:solidFill>
                  <a:srgbClr val="A9A47B"/>
                </a:solidFill>
                <a:latin typeface="Arial Unicode MS"/>
                <a:ea typeface="Arial Unicode MS"/>
                <a:cs typeface="Arial Unicode MS"/>
              </a:rPr>
              <a:t></a:t>
            </a:r>
            <a:r>
              <a:rPr lang="en-US" sz="1606" smtClean="0">
                <a:solidFill>
                  <a:srgbClr val="2E2B1F"/>
                </a:solidFill>
                <a:latin typeface="Calibri"/>
                <a:ea typeface="Arial Unicode MS"/>
                <a:cs typeface="Arial Unicode MS"/>
              </a:rPr>
              <a:t> Engaged in state and national issues as well. </a:t>
            </a:r>
          </a:p>
          <a:p>
            <a:pPr>
              <a:lnSpc>
                <a:spcPts val="1800"/>
              </a:lnSpc>
            </a:pPr>
            <a:endParaRPr lang="en-US" sz="1606">
              <a:solidFill>
                <a:srgbClr val="A9A47B"/>
              </a:solidFill>
              <a:latin typeface="Arial Unicode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300" y="4851400"/>
            <a:ext cx="1847172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14" smtClean="0">
                <a:solidFill>
                  <a:srgbClr val="9CBDBC"/>
                </a:solidFill>
                <a:latin typeface="Arial Unicode MS"/>
                <a:ea typeface="Arial Unicode MS"/>
                <a:cs typeface="Arial Unicode MS"/>
              </a:rPr>
              <a:t></a:t>
            </a:r>
            <a:r>
              <a:rPr lang="en-US" sz="1414" smtClean="0">
                <a:solidFill>
                  <a:srgbClr val="2E2B1F"/>
                </a:solidFill>
                <a:latin typeface="Calibri"/>
                <a:ea typeface="Arial Unicode MS"/>
                <a:cs typeface="Arial Unicode MS"/>
              </a:rPr>
              <a:t> National Bike Summit </a:t>
            </a:r>
          </a:p>
          <a:p>
            <a:pPr>
              <a:lnSpc>
                <a:spcPts val="1600"/>
              </a:lnSpc>
            </a:pPr>
            <a:endParaRPr lang="en-US" sz="1414">
              <a:solidFill>
                <a:srgbClr val="9CBDBC"/>
              </a:solidFill>
              <a:latin typeface="Arial Unicode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6300" y="5118100"/>
            <a:ext cx="2209259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14" smtClean="0">
                <a:solidFill>
                  <a:srgbClr val="9CBDBC"/>
                </a:solidFill>
                <a:latin typeface="Arial Unicode MS"/>
                <a:ea typeface="Arial Unicode MS"/>
                <a:cs typeface="Arial Unicode MS"/>
              </a:rPr>
              <a:t></a:t>
            </a:r>
            <a:r>
              <a:rPr lang="en-US" sz="1414" smtClean="0">
                <a:solidFill>
                  <a:srgbClr val="2E2B1F"/>
                </a:solidFill>
                <a:latin typeface="Calibri"/>
                <a:ea typeface="Arial Unicode MS"/>
                <a:cs typeface="Arial Unicode MS"/>
              </a:rPr>
              <a:t> California Bicycle Coalition </a:t>
            </a:r>
          </a:p>
          <a:p>
            <a:pPr>
              <a:lnSpc>
                <a:spcPts val="1600"/>
              </a:lnSpc>
            </a:pPr>
            <a:endParaRPr lang="en-US" sz="1414">
              <a:solidFill>
                <a:srgbClr val="9CBDBC"/>
              </a:solidFill>
              <a:latin typeface="Arial Unicode M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-2153"/>
            <a:ext cx="2133600" cy="122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498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9459" y="3581400"/>
            <a:ext cx="4397141" cy="281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300" y="381000"/>
            <a:ext cx="4541821" cy="105157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US" sz="3432" b="1" dirty="0" smtClean="0">
                <a:solidFill>
                  <a:srgbClr val="675E46"/>
                </a:solidFill>
                <a:latin typeface="Cambria"/>
              </a:rPr>
              <a:t>Bike Local, Shop Local </a:t>
            </a:r>
          </a:p>
          <a:p>
            <a:pPr>
              <a:lnSpc>
                <a:spcPts val="41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0"/>
            <a:ext cx="2133600" cy="1221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109662"/>
            <a:ext cx="5105400" cy="287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33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700" y="1219200"/>
            <a:ext cx="7293984" cy="9810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US" sz="3430" b="1" smtClean="0">
                <a:solidFill>
                  <a:srgbClr val="675E46"/>
                </a:solidFill>
                <a:latin typeface="Cambria"/>
              </a:rPr>
              <a:t>Community Bicycling Organizations </a:t>
            </a:r>
          </a:p>
          <a:p>
            <a:pPr>
              <a:lnSpc>
                <a:spcPts val="4100"/>
              </a:lnSpc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4200" y="2095500"/>
            <a:ext cx="1091646" cy="4505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97" smtClean="0">
                <a:solidFill>
                  <a:srgbClr val="A9A47B"/>
                </a:solidFill>
                <a:latin typeface="Arial Unicode MS"/>
                <a:ea typeface="Arial Unicode MS"/>
                <a:cs typeface="Arial Unicode MS"/>
              </a:rPr>
              <a:t></a:t>
            </a:r>
            <a:r>
              <a:rPr lang="en-US" sz="1497" smtClean="0">
                <a:solidFill>
                  <a:srgbClr val="2E2B1F"/>
                </a:solidFill>
                <a:latin typeface="Calibri"/>
                <a:ea typeface="Arial Unicode MS"/>
                <a:cs typeface="Arial Unicode MS"/>
              </a:rPr>
              <a:t> Oceanside </a:t>
            </a:r>
          </a:p>
          <a:p>
            <a:pPr>
              <a:lnSpc>
                <a:spcPts val="1800"/>
              </a:lnSpc>
            </a:pPr>
            <a:endParaRPr lang="en-US" sz="1497">
              <a:solidFill>
                <a:srgbClr val="A9A47B"/>
              </a:solidFill>
              <a:latin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200" y="2387600"/>
            <a:ext cx="970715" cy="45044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94" smtClean="0">
                <a:solidFill>
                  <a:srgbClr val="A9A47B"/>
                </a:solidFill>
                <a:latin typeface="Arial Unicode MS"/>
                <a:ea typeface="Arial Unicode MS"/>
                <a:cs typeface="Arial Unicode MS"/>
              </a:rPr>
              <a:t></a:t>
            </a:r>
            <a:r>
              <a:rPr lang="en-US" sz="1494" smtClean="0">
                <a:solidFill>
                  <a:srgbClr val="2E2B1F"/>
                </a:solidFill>
                <a:latin typeface="Calibri"/>
                <a:ea typeface="Arial Unicode MS"/>
                <a:cs typeface="Arial Unicode MS"/>
              </a:rPr>
              <a:t> Encinitas </a:t>
            </a:r>
          </a:p>
          <a:p>
            <a:pPr>
              <a:lnSpc>
                <a:spcPts val="1800"/>
              </a:lnSpc>
            </a:pPr>
            <a:endParaRPr lang="en-US" sz="1494">
              <a:solidFill>
                <a:srgbClr val="A9A47B"/>
              </a:solidFill>
              <a:latin typeface="Arial Unicode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200" y="2628900"/>
            <a:ext cx="1311256" cy="56265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494" dirty="0" smtClean="0">
                <a:solidFill>
                  <a:srgbClr val="A9A47B"/>
                </a:solidFill>
                <a:latin typeface="Arial Unicode MS"/>
                <a:ea typeface="Arial Unicode MS"/>
                <a:cs typeface="Arial Unicode MS"/>
              </a:rPr>
              <a:t></a:t>
            </a:r>
            <a:r>
              <a:rPr lang="en-US" sz="1494" dirty="0" smtClean="0">
                <a:solidFill>
                  <a:srgbClr val="2E2B1F"/>
                </a:solidFill>
                <a:latin typeface="Calibri"/>
                <a:ea typeface="Arial Unicode MS"/>
                <a:cs typeface="Arial Unicode MS"/>
              </a:rPr>
              <a:t> Solana Beach </a:t>
            </a:r>
            <a:r>
              <a:rPr lang="en-US" sz="1494" dirty="0" smtClean="0">
                <a:solidFill>
                  <a:srgbClr val="A9A47B"/>
                </a:solidFill>
                <a:latin typeface="Arial Unicode MS"/>
                <a:ea typeface="Arial Unicode MS"/>
                <a:cs typeface="Arial Unicode MS"/>
              </a:rPr>
              <a:t/>
            </a:r>
            <a:br>
              <a:rPr lang="en-US" sz="1494" dirty="0" smtClean="0">
                <a:solidFill>
                  <a:srgbClr val="A9A47B"/>
                </a:solidFill>
                <a:latin typeface="Arial Unicode MS"/>
                <a:ea typeface="Arial Unicode MS"/>
                <a:cs typeface="Arial Unicode MS"/>
              </a:rPr>
            </a:br>
            <a:endParaRPr lang="en-US" sz="1494" dirty="0">
              <a:solidFill>
                <a:srgbClr val="A9A47B"/>
              </a:solidFill>
              <a:latin typeface="Arial Unicode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200" y="2910227"/>
            <a:ext cx="1140056" cy="8576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494" dirty="0" smtClean="0">
                <a:solidFill>
                  <a:srgbClr val="A9A47B"/>
                </a:solidFill>
                <a:latin typeface="Arial Unicode MS"/>
                <a:ea typeface="Arial Unicode MS"/>
                <a:cs typeface="Arial Unicode MS"/>
              </a:rPr>
              <a:t></a:t>
            </a:r>
            <a:r>
              <a:rPr lang="en-US" sz="1494" dirty="0" smtClean="0">
                <a:solidFill>
                  <a:srgbClr val="2E2B1F"/>
                </a:solidFill>
                <a:latin typeface="Calibri"/>
                <a:ea typeface="Arial Unicode MS"/>
                <a:cs typeface="Arial Unicode MS"/>
              </a:rPr>
              <a:t> Chula Vista </a:t>
            </a:r>
            <a:r>
              <a:rPr lang="en-US" sz="1494" dirty="0" smtClean="0">
                <a:solidFill>
                  <a:srgbClr val="A9A47B"/>
                </a:solidFill>
                <a:latin typeface="Arial Unicode MS"/>
                <a:ea typeface="Arial Unicode MS"/>
                <a:cs typeface="Arial Unicode MS"/>
              </a:rPr>
              <a:t/>
            </a:r>
            <a:br>
              <a:rPr lang="en-US" sz="1494" dirty="0" smtClean="0">
                <a:solidFill>
                  <a:srgbClr val="A9A47B"/>
                </a:solidFill>
                <a:latin typeface="Arial Unicode MS"/>
                <a:ea typeface="Arial Unicode MS"/>
                <a:cs typeface="Arial Unicode MS"/>
              </a:rPr>
            </a:br>
            <a:r>
              <a:rPr lang="en-US" sz="1494" dirty="0" smtClean="0">
                <a:solidFill>
                  <a:srgbClr val="A9A47B"/>
                </a:solidFill>
                <a:latin typeface="Arial Unicode MS"/>
                <a:ea typeface="Arial Unicode MS"/>
                <a:cs typeface="Arial Unicode MS"/>
              </a:rPr>
              <a:t></a:t>
            </a:r>
            <a:r>
              <a:rPr lang="en-US" sz="1494" dirty="0" smtClean="0">
                <a:solidFill>
                  <a:srgbClr val="2E2B1F"/>
                </a:solidFill>
                <a:latin typeface="Calibri"/>
                <a:ea typeface="Arial Unicode MS"/>
                <a:cs typeface="Arial Unicode MS"/>
              </a:rPr>
              <a:t> Coronado </a:t>
            </a:r>
          </a:p>
          <a:p>
            <a:pPr>
              <a:lnSpc>
                <a:spcPts val="2300"/>
              </a:lnSpc>
            </a:pPr>
            <a:endParaRPr lang="en-US" sz="1494" dirty="0">
              <a:solidFill>
                <a:srgbClr val="A9A47B"/>
              </a:solidFill>
              <a:latin typeface="Arial Unicode M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0"/>
            <a:ext cx="2133600" cy="122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938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300" y="381000"/>
            <a:ext cx="2337178" cy="9810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US" sz="3432" b="1" dirty="0" err="1" smtClean="0">
                <a:solidFill>
                  <a:srgbClr val="675E46"/>
                </a:solidFill>
                <a:latin typeface="Cambria"/>
              </a:rPr>
              <a:t>CicloSDias</a:t>
            </a:r>
            <a:r>
              <a:rPr lang="en-US" sz="3432" b="1" dirty="0" smtClean="0">
                <a:solidFill>
                  <a:srgbClr val="675E46"/>
                </a:solidFill>
                <a:latin typeface="Cambria"/>
              </a:rPr>
              <a:t>! </a:t>
            </a:r>
          </a:p>
          <a:p>
            <a:pPr>
              <a:lnSpc>
                <a:spcPts val="41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0"/>
            <a:ext cx="2133600" cy="122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735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700" y="1308100"/>
            <a:ext cx="3950440" cy="66684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242" b="1" smtClean="0">
                <a:solidFill>
                  <a:srgbClr val="675E46"/>
                </a:solidFill>
                <a:latin typeface="Cambria"/>
              </a:rPr>
              <a:t>2013 Key Dates and Activities </a:t>
            </a:r>
          </a:p>
          <a:p>
            <a:pPr>
              <a:lnSpc>
                <a:spcPts val="2700"/>
              </a:lnSpc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4200" y="2095500"/>
            <a:ext cx="192360" cy="21967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97" dirty="0" smtClean="0">
                <a:solidFill>
                  <a:srgbClr val="A9A47B"/>
                </a:solidFill>
                <a:latin typeface="Arial Unicode MS"/>
                <a:ea typeface="Arial Unicode MS"/>
                <a:cs typeface="Arial Unicode MS"/>
              </a:rPr>
              <a:t></a:t>
            </a:r>
            <a:endParaRPr lang="en-US" sz="1497" dirty="0">
              <a:solidFill>
                <a:srgbClr val="A9A47B"/>
              </a:solidFill>
              <a:latin typeface="Arial Unicode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200" y="2565400"/>
            <a:ext cx="3050450" cy="5661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97180">
              <a:lnSpc>
                <a:spcPts val="2300"/>
              </a:lnSpc>
            </a:pPr>
            <a:r>
              <a:rPr lang="en-US" sz="1414" dirty="0" smtClean="0">
                <a:solidFill>
                  <a:srgbClr val="9CBDBC"/>
                </a:solidFill>
                <a:latin typeface="Courier New"/>
              </a:rPr>
              <a:t>o</a:t>
            </a:r>
            <a:r>
              <a:rPr lang="en-US" sz="1414" b="1" dirty="0" smtClean="0">
                <a:solidFill>
                  <a:srgbClr val="2E2B1F"/>
                </a:solidFill>
                <a:latin typeface="Calibri"/>
              </a:rPr>
              <a:t> </a:t>
            </a:r>
            <a:r>
              <a:rPr lang="en-US" sz="1606" dirty="0" smtClean="0">
                <a:solidFill>
                  <a:srgbClr val="A9A47B"/>
                </a:solidFill>
                <a:latin typeface="Arial Unicode MS"/>
                <a:ea typeface="Arial Unicode MS"/>
                <a:cs typeface="Arial Unicode MS"/>
              </a:rPr>
              <a:t></a:t>
            </a:r>
            <a:r>
              <a:rPr lang="en-US" sz="1606" b="1" dirty="0" smtClean="0">
                <a:solidFill>
                  <a:srgbClr val="2E2B1F"/>
                </a:solidFill>
                <a:latin typeface="Calibri"/>
                <a:ea typeface="Arial Unicode MS"/>
                <a:cs typeface="Arial Unicode MS"/>
              </a:rPr>
              <a:t> May - National Bike Month </a:t>
            </a:r>
          </a:p>
          <a:p>
            <a:pPr indent="297180">
              <a:lnSpc>
                <a:spcPts val="2300"/>
              </a:lnSpc>
            </a:pPr>
            <a:endParaRPr lang="en-US" sz="1606" dirty="0">
              <a:solidFill>
                <a:srgbClr val="A9A47B"/>
              </a:solidFill>
              <a:latin typeface="Arial Unicode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300" y="3149600"/>
            <a:ext cx="3452099" cy="75706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344" dirty="0" smtClean="0">
                <a:solidFill>
                  <a:srgbClr val="9CBDBC"/>
                </a:solidFill>
                <a:latin typeface="Courier New"/>
              </a:rPr>
              <a:t>o</a:t>
            </a:r>
            <a:r>
              <a:rPr lang="en-US" sz="1344" b="1" dirty="0" smtClean="0">
                <a:solidFill>
                  <a:srgbClr val="2E2B1F"/>
                </a:solidFill>
                <a:latin typeface="Calibri"/>
              </a:rPr>
              <a:t>  </a:t>
            </a:r>
            <a:r>
              <a:rPr lang="en-US" sz="1400" b="1" dirty="0" smtClean="0">
                <a:solidFill>
                  <a:srgbClr val="2E2B1F"/>
                </a:solidFill>
                <a:latin typeface="Calibri"/>
              </a:rPr>
              <a:t>Bike Month Kickoff Ride &amp; Press Event - 5/1 </a:t>
            </a:r>
            <a:r>
              <a:rPr lang="en-US" sz="1344" dirty="0" smtClean="0">
                <a:solidFill>
                  <a:srgbClr val="9CBDBC"/>
                </a:solidFill>
                <a:latin typeface="Courier New"/>
              </a:rPr>
              <a:t/>
            </a:r>
            <a:br>
              <a:rPr lang="en-US" sz="1344" dirty="0" smtClean="0">
                <a:solidFill>
                  <a:srgbClr val="9CBDBC"/>
                </a:solidFill>
                <a:latin typeface="Courier New"/>
              </a:rPr>
            </a:br>
            <a:r>
              <a:rPr lang="en-US" sz="1344" dirty="0" smtClean="0">
                <a:solidFill>
                  <a:srgbClr val="9CBDBC"/>
                </a:solidFill>
                <a:latin typeface="Courier New"/>
              </a:rPr>
              <a:t>o</a:t>
            </a:r>
            <a:r>
              <a:rPr lang="en-US" sz="1344" b="1" dirty="0" smtClean="0">
                <a:solidFill>
                  <a:srgbClr val="2E2B1F"/>
                </a:solidFill>
                <a:latin typeface="Calibri"/>
              </a:rPr>
              <a:t>  Bike to Work Day - Fri. 5/17 </a:t>
            </a:r>
          </a:p>
          <a:p>
            <a:pPr>
              <a:lnSpc>
                <a:spcPts val="2000"/>
              </a:lnSpc>
            </a:pPr>
            <a:endParaRPr lang="en-US" sz="1344" dirty="0">
              <a:solidFill>
                <a:srgbClr val="9CBDBC"/>
              </a:solidFill>
              <a:latin typeface="Courier Ne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300" y="3695700"/>
            <a:ext cx="3072764" cy="41081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346" smtClean="0">
                <a:solidFill>
                  <a:srgbClr val="9CBDBC"/>
                </a:solidFill>
                <a:latin typeface="Courier New"/>
              </a:rPr>
              <a:t>o</a:t>
            </a:r>
            <a:r>
              <a:rPr lang="en-US" sz="1346" b="1" smtClean="0">
                <a:solidFill>
                  <a:srgbClr val="2E2B1F"/>
                </a:solidFill>
                <a:latin typeface="Calibri"/>
              </a:rPr>
              <a:t> CicloSDias Mini - Sun. 5/19 - Balboa Park </a:t>
            </a:r>
          </a:p>
          <a:p>
            <a:pPr>
              <a:lnSpc>
                <a:spcPts val="1600"/>
              </a:lnSpc>
            </a:pPr>
            <a:endParaRPr lang="en-US" sz="1346">
              <a:solidFill>
                <a:srgbClr val="9CBDBC"/>
              </a:solidFill>
              <a:latin typeface="Courier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6300" y="4216400"/>
            <a:ext cx="2865656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344" smtClean="0">
                <a:solidFill>
                  <a:srgbClr val="9CBDBC"/>
                </a:solidFill>
                <a:latin typeface="Arial Unicode MS"/>
                <a:ea typeface="Arial Unicode MS"/>
                <a:cs typeface="Arial Unicode MS"/>
              </a:rPr>
              <a:t></a:t>
            </a:r>
            <a:r>
              <a:rPr lang="en-US" sz="1344" b="1" smtClean="0">
                <a:solidFill>
                  <a:srgbClr val="2E2B1F"/>
                </a:solidFill>
                <a:latin typeface="Calibri"/>
                <a:ea typeface="Arial Unicode MS"/>
                <a:cs typeface="Arial Unicode MS"/>
              </a:rPr>
              <a:t> 6/16 -  CicloSDias Mini -Presidio Park </a:t>
            </a:r>
          </a:p>
          <a:p>
            <a:pPr>
              <a:lnSpc>
                <a:spcPts val="1600"/>
              </a:lnSpc>
            </a:pPr>
            <a:endParaRPr lang="en-US" sz="1344">
              <a:solidFill>
                <a:srgbClr val="9CBDBC"/>
              </a:solidFill>
              <a:latin typeface="Arial Unicode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6300" y="4419600"/>
            <a:ext cx="3119252" cy="126021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344" smtClean="0">
                <a:solidFill>
                  <a:srgbClr val="9CBDBC"/>
                </a:solidFill>
                <a:latin typeface="Arial Unicode MS"/>
                <a:ea typeface="Arial Unicode MS"/>
                <a:cs typeface="Arial Unicode MS"/>
              </a:rPr>
              <a:t></a:t>
            </a:r>
            <a:r>
              <a:rPr lang="en-US" sz="1344" b="1" smtClean="0">
                <a:solidFill>
                  <a:srgbClr val="2E2B1F"/>
                </a:solidFill>
                <a:latin typeface="Calibri"/>
                <a:ea typeface="Arial Unicode MS"/>
                <a:cs typeface="Arial Unicode MS"/>
              </a:rPr>
              <a:t> 7/21 -  CicloSDias Mini - Golden Hill Park </a:t>
            </a:r>
            <a:r>
              <a:rPr lang="en-US" sz="1344" smtClean="0">
                <a:solidFill>
                  <a:srgbClr val="9CBDBC"/>
                </a:solidFill>
                <a:latin typeface="Arial Unicode MS"/>
                <a:ea typeface="Arial Unicode MS"/>
                <a:cs typeface="Arial Unicode MS"/>
              </a:rPr>
              <a:t/>
            </a:r>
            <a:br>
              <a:rPr lang="en-US" sz="1344" smtClean="0">
                <a:solidFill>
                  <a:srgbClr val="9CBDBC"/>
                </a:solidFill>
                <a:latin typeface="Arial Unicode MS"/>
                <a:ea typeface="Arial Unicode MS"/>
                <a:cs typeface="Arial Unicode MS"/>
              </a:rPr>
            </a:br>
            <a:r>
              <a:rPr lang="en-US" sz="1344" smtClean="0">
                <a:solidFill>
                  <a:srgbClr val="9CBDBC"/>
                </a:solidFill>
                <a:latin typeface="Arial Unicode MS"/>
                <a:ea typeface="Arial Unicode MS"/>
                <a:cs typeface="Arial Unicode MS"/>
              </a:rPr>
              <a:t></a:t>
            </a:r>
            <a:r>
              <a:rPr lang="en-US" sz="1344" b="1" smtClean="0">
                <a:solidFill>
                  <a:srgbClr val="2E2B1F"/>
                </a:solidFill>
                <a:latin typeface="Calibri"/>
                <a:ea typeface="Arial Unicode MS"/>
                <a:cs typeface="Arial Unicode MS"/>
              </a:rPr>
              <a:t> 8/11 -  CicloSDias! - 30</a:t>
            </a:r>
            <a:r>
              <a:rPr lang="en-US" sz="899" b="1" smtClean="0">
                <a:solidFill>
                  <a:srgbClr val="2E2B1F"/>
                </a:solidFill>
                <a:latin typeface="Calibri"/>
                <a:ea typeface="Arial Unicode MS"/>
                <a:cs typeface="Arial Unicode MS"/>
              </a:rPr>
              <a:t>th</a:t>
            </a:r>
            <a:r>
              <a:rPr lang="en-US" sz="1344" b="1" smtClean="0">
                <a:solidFill>
                  <a:srgbClr val="2E2B1F"/>
                </a:solidFill>
                <a:latin typeface="Calibri"/>
                <a:ea typeface="Arial Unicode MS"/>
                <a:cs typeface="Arial Unicode MS"/>
              </a:rPr>
              <a:t> Street </a:t>
            </a:r>
            <a:r>
              <a:rPr lang="en-US" sz="1344" smtClean="0">
                <a:solidFill>
                  <a:srgbClr val="9CBDBC"/>
                </a:solidFill>
                <a:latin typeface="Arial Unicode MS"/>
                <a:ea typeface="Arial Unicode MS"/>
                <a:cs typeface="Arial Unicode MS"/>
              </a:rPr>
              <a:t/>
            </a:r>
            <a:br>
              <a:rPr lang="en-US" sz="1344" smtClean="0">
                <a:solidFill>
                  <a:srgbClr val="9CBDBC"/>
                </a:solidFill>
                <a:latin typeface="Arial Unicode MS"/>
                <a:ea typeface="Arial Unicode MS"/>
                <a:cs typeface="Arial Unicode MS"/>
              </a:rPr>
            </a:br>
            <a:r>
              <a:rPr lang="en-US" sz="1344" smtClean="0">
                <a:solidFill>
                  <a:srgbClr val="9CBDBC"/>
                </a:solidFill>
                <a:latin typeface="Arial Unicode MS"/>
                <a:ea typeface="Arial Unicode MS"/>
                <a:cs typeface="Arial Unicode MS"/>
              </a:rPr>
              <a:t></a:t>
            </a:r>
            <a:r>
              <a:rPr lang="en-US" sz="1344" b="1" smtClean="0">
                <a:solidFill>
                  <a:srgbClr val="2E2B1F"/>
                </a:solidFill>
                <a:latin typeface="Calibri"/>
                <a:ea typeface="Arial Unicode MS"/>
                <a:cs typeface="Arial Unicode MS"/>
              </a:rPr>
              <a:t> 8/25 -  6</a:t>
            </a:r>
            <a:r>
              <a:rPr lang="en-US" sz="899" b="1" smtClean="0">
                <a:solidFill>
                  <a:srgbClr val="2E2B1F"/>
                </a:solidFill>
                <a:latin typeface="Calibri"/>
                <a:ea typeface="Arial Unicode MS"/>
                <a:cs typeface="Arial Unicode MS"/>
              </a:rPr>
              <a:t>th</a:t>
            </a:r>
            <a:r>
              <a:rPr lang="en-US" sz="1344" b="1" smtClean="0">
                <a:solidFill>
                  <a:srgbClr val="2E2B1F"/>
                </a:solidFill>
                <a:latin typeface="Calibri"/>
                <a:ea typeface="Arial Unicode MS"/>
                <a:cs typeface="Arial Unicode MS"/>
              </a:rPr>
              <a:t> Annual Bike The Bay </a:t>
            </a:r>
            <a:r>
              <a:rPr lang="en-US" sz="1346" smtClean="0">
                <a:solidFill>
                  <a:srgbClr val="9CBDBC"/>
                </a:solidFill>
                <a:latin typeface="Arial Unicode MS"/>
                <a:ea typeface="Arial Unicode MS"/>
                <a:cs typeface="Arial Unicode MS"/>
              </a:rPr>
              <a:t/>
            </a:r>
            <a:br>
              <a:rPr lang="en-US" sz="1346" smtClean="0">
                <a:solidFill>
                  <a:srgbClr val="9CBDBC"/>
                </a:solidFill>
                <a:latin typeface="Arial Unicode MS"/>
                <a:ea typeface="Arial Unicode MS"/>
                <a:cs typeface="Arial Unicode MS"/>
              </a:rPr>
            </a:br>
            <a:r>
              <a:rPr lang="en-US" sz="1346" smtClean="0">
                <a:solidFill>
                  <a:srgbClr val="9CBDBC"/>
                </a:solidFill>
                <a:latin typeface="Arial Unicode MS"/>
                <a:ea typeface="Arial Unicode MS"/>
                <a:cs typeface="Arial Unicode MS"/>
              </a:rPr>
              <a:t></a:t>
            </a:r>
            <a:r>
              <a:rPr lang="en-US" sz="1346" b="1" smtClean="0">
                <a:solidFill>
                  <a:srgbClr val="2E2B1F"/>
                </a:solidFill>
                <a:latin typeface="Calibri"/>
                <a:ea typeface="Arial Unicode MS"/>
                <a:cs typeface="Arial Unicode MS"/>
              </a:rPr>
              <a:t> 9/28 -  Tour de Fat </a:t>
            </a:r>
          </a:p>
          <a:p>
            <a:pPr>
              <a:lnSpc>
                <a:spcPts val="2000"/>
              </a:lnSpc>
            </a:pPr>
            <a:endParaRPr lang="en-US" sz="1346">
              <a:solidFill>
                <a:srgbClr val="9CBDBC"/>
              </a:solidFill>
              <a:latin typeface="Arial Unicode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6300" y="5486400"/>
            <a:ext cx="3463577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344" smtClean="0">
                <a:solidFill>
                  <a:srgbClr val="9CBDBC"/>
                </a:solidFill>
                <a:latin typeface="Arial Unicode MS"/>
                <a:ea typeface="Arial Unicode MS"/>
                <a:cs typeface="Arial Unicode MS"/>
              </a:rPr>
              <a:t></a:t>
            </a:r>
            <a:r>
              <a:rPr lang="en-US" sz="1344" b="1" smtClean="0">
                <a:solidFill>
                  <a:srgbClr val="2E2B1F"/>
                </a:solidFill>
                <a:latin typeface="Calibri"/>
                <a:ea typeface="Arial Unicode MS"/>
                <a:cs typeface="Arial Unicode MS"/>
              </a:rPr>
              <a:t> 12/12 - Annual Meeting and Holiday Joy Ride </a:t>
            </a:r>
          </a:p>
          <a:p>
            <a:pPr>
              <a:lnSpc>
                <a:spcPts val="1600"/>
              </a:lnSpc>
            </a:pPr>
            <a:endParaRPr lang="en-US" sz="1344">
              <a:solidFill>
                <a:srgbClr val="9CBDBC"/>
              </a:solidFill>
              <a:latin typeface="Arial Unicode M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152400"/>
            <a:ext cx="2133600" cy="122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147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700" y="1219200"/>
            <a:ext cx="3600601" cy="9810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US" sz="3430" b="1" smtClean="0">
                <a:solidFill>
                  <a:srgbClr val="675E46"/>
                </a:solidFill>
                <a:latin typeface="Cambria"/>
              </a:rPr>
              <a:t>A Year of Records </a:t>
            </a:r>
          </a:p>
          <a:p>
            <a:pPr>
              <a:lnSpc>
                <a:spcPts val="4100"/>
              </a:lnSpc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4200" y="1803400"/>
            <a:ext cx="5334217" cy="17697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sz="1528" dirty="0" smtClean="0">
                <a:solidFill>
                  <a:srgbClr val="A9A47B"/>
                </a:solidFill>
                <a:latin typeface="Arial Unicode MS"/>
                <a:ea typeface="Arial Unicode MS"/>
                <a:cs typeface="Arial Unicode MS"/>
              </a:rPr>
              <a:t></a:t>
            </a:r>
            <a:r>
              <a:rPr lang="en-US" sz="1528" b="1" dirty="0" smtClean="0">
                <a:solidFill>
                  <a:srgbClr val="2E2B1F"/>
                </a:solidFill>
                <a:latin typeface="Calibri"/>
                <a:ea typeface="Arial Unicode MS"/>
                <a:cs typeface="Arial Unicode MS"/>
              </a:rPr>
              <a:t> Record breaking participation in Bike to Work Day – over 7500 </a:t>
            </a:r>
            <a:r>
              <a:rPr lang="en-US" sz="1526" dirty="0" smtClean="0">
                <a:solidFill>
                  <a:srgbClr val="A9A47B"/>
                </a:solidFill>
                <a:latin typeface="Arial Unicode MS"/>
                <a:ea typeface="Arial Unicode MS"/>
                <a:cs typeface="Arial Unicode MS"/>
              </a:rPr>
              <a:t/>
            </a:r>
            <a:br>
              <a:rPr lang="en-US" sz="1526" dirty="0" smtClean="0">
                <a:solidFill>
                  <a:srgbClr val="A9A47B"/>
                </a:solidFill>
                <a:latin typeface="Arial Unicode MS"/>
                <a:ea typeface="Arial Unicode MS"/>
                <a:cs typeface="Arial Unicode MS"/>
              </a:rPr>
            </a:br>
            <a:r>
              <a:rPr lang="en-US" sz="1526" dirty="0" smtClean="0">
                <a:solidFill>
                  <a:srgbClr val="A9A47B"/>
                </a:solidFill>
                <a:latin typeface="Arial Unicode MS"/>
                <a:ea typeface="Arial Unicode MS"/>
                <a:cs typeface="Arial Unicode MS"/>
              </a:rPr>
              <a:t></a:t>
            </a:r>
            <a:r>
              <a:rPr lang="en-US" sz="1526" b="1" dirty="0" smtClean="0">
                <a:solidFill>
                  <a:srgbClr val="2E2B1F"/>
                </a:solidFill>
                <a:latin typeface="Calibri"/>
                <a:ea typeface="Arial Unicode MS"/>
                <a:cs typeface="Arial Unicode MS"/>
              </a:rPr>
              <a:t> Sold Out Bike the Bay – 3200+</a:t>
            </a:r>
          </a:p>
          <a:p>
            <a:pPr>
              <a:lnSpc>
                <a:spcPts val="4600"/>
              </a:lnSpc>
            </a:pPr>
            <a:endParaRPr lang="en-US" sz="1526" dirty="0">
              <a:solidFill>
                <a:srgbClr val="A9A47B"/>
              </a:solidFill>
              <a:latin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200" y="2933700"/>
            <a:ext cx="5735224" cy="301364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700"/>
              </a:lnSpc>
            </a:pPr>
            <a:r>
              <a:rPr lang="en-US" sz="1526" dirty="0" smtClean="0">
                <a:solidFill>
                  <a:srgbClr val="A9A47B"/>
                </a:solidFill>
                <a:latin typeface="Arial Unicode MS"/>
                <a:ea typeface="Arial Unicode MS"/>
                <a:cs typeface="Arial Unicode MS"/>
              </a:rPr>
              <a:t></a:t>
            </a:r>
            <a:r>
              <a:rPr lang="en-US" sz="1526" dirty="0" smtClean="0">
                <a:solidFill>
                  <a:srgbClr val="2E2B1F"/>
                </a:solidFill>
                <a:latin typeface="Calibri"/>
                <a:ea typeface="Arial Unicode MS"/>
                <a:cs typeface="Arial Unicode MS"/>
              </a:rPr>
              <a:t> </a:t>
            </a:r>
            <a:r>
              <a:rPr lang="en-US" sz="1526" b="1" dirty="0" smtClean="0">
                <a:solidFill>
                  <a:srgbClr val="2E2B1F"/>
                </a:solidFill>
                <a:latin typeface="Calibri"/>
                <a:ea typeface="Arial Unicode MS"/>
                <a:cs typeface="Arial Unicode MS"/>
              </a:rPr>
              <a:t>Increased attendance and funds raised (and fun had) at Tour De Fat </a:t>
            </a:r>
            <a:r>
              <a:rPr lang="en-US" sz="1526" dirty="0" smtClean="0">
                <a:solidFill>
                  <a:srgbClr val="A9A47B"/>
                </a:solidFill>
                <a:latin typeface="Arial Unicode MS"/>
                <a:ea typeface="Arial Unicode MS"/>
                <a:cs typeface="Arial Unicode MS"/>
              </a:rPr>
              <a:t/>
            </a:r>
            <a:br>
              <a:rPr lang="en-US" sz="1526" dirty="0" smtClean="0">
                <a:solidFill>
                  <a:srgbClr val="A9A47B"/>
                </a:solidFill>
                <a:latin typeface="Arial Unicode MS"/>
                <a:ea typeface="Arial Unicode MS"/>
                <a:cs typeface="Arial Unicode MS"/>
              </a:rPr>
            </a:br>
            <a:r>
              <a:rPr lang="en-US" sz="1526" dirty="0" smtClean="0">
                <a:solidFill>
                  <a:srgbClr val="A9A47B"/>
                </a:solidFill>
                <a:latin typeface="Arial Unicode MS"/>
                <a:ea typeface="Arial Unicode MS"/>
                <a:cs typeface="Arial Unicode MS"/>
              </a:rPr>
              <a:t></a:t>
            </a:r>
            <a:r>
              <a:rPr lang="en-US" sz="1526" b="1" dirty="0" smtClean="0">
                <a:solidFill>
                  <a:srgbClr val="2E2B1F"/>
                </a:solidFill>
                <a:latin typeface="Calibri"/>
                <a:ea typeface="Arial Unicode MS"/>
                <a:cs typeface="Arial Unicode MS"/>
              </a:rPr>
              <a:t> Widespread media coverage </a:t>
            </a:r>
          </a:p>
          <a:p>
            <a:pPr>
              <a:lnSpc>
                <a:spcPts val="4700"/>
              </a:lnSpc>
            </a:pPr>
            <a:endParaRPr lang="en-US" sz="1526" b="1" dirty="0">
              <a:solidFill>
                <a:srgbClr val="2E2B1F"/>
              </a:solidFill>
              <a:latin typeface="Calibri"/>
              <a:ea typeface="Arial Unicode MS"/>
              <a:cs typeface="Arial Unicode MS"/>
            </a:endParaRPr>
          </a:p>
          <a:p>
            <a:pPr>
              <a:lnSpc>
                <a:spcPts val="4700"/>
              </a:lnSpc>
            </a:pPr>
            <a:endParaRPr lang="en-US" sz="1526" b="1" dirty="0" smtClean="0">
              <a:solidFill>
                <a:srgbClr val="2E2B1F"/>
              </a:solidFill>
              <a:latin typeface="Calibri"/>
              <a:ea typeface="Arial Unicode MS"/>
              <a:cs typeface="Arial Unicode MS"/>
            </a:endParaRPr>
          </a:p>
          <a:p>
            <a:pPr>
              <a:lnSpc>
                <a:spcPts val="4700"/>
              </a:lnSpc>
            </a:pPr>
            <a:endParaRPr lang="en-US" sz="1526" dirty="0">
              <a:solidFill>
                <a:srgbClr val="A9A47B"/>
              </a:solidFill>
              <a:latin typeface="Arial Unicode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200" y="4394200"/>
            <a:ext cx="1304140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526" dirty="0" smtClean="0">
                <a:solidFill>
                  <a:srgbClr val="A9A47B"/>
                </a:solidFill>
                <a:latin typeface="Arial Unicode MS"/>
                <a:ea typeface="Arial Unicode MS"/>
                <a:cs typeface="Arial Unicode MS"/>
              </a:rPr>
              <a:t></a:t>
            </a:r>
            <a:r>
              <a:rPr lang="en-US" sz="1526" b="1" dirty="0" smtClean="0">
                <a:solidFill>
                  <a:srgbClr val="2E2B1F"/>
                </a:solidFill>
                <a:latin typeface="Calibri"/>
                <a:ea typeface="Arial Unicode MS"/>
                <a:cs typeface="Arial Unicode MS"/>
              </a:rPr>
              <a:t> Bikes Count! </a:t>
            </a:r>
          </a:p>
          <a:p>
            <a:pPr>
              <a:lnSpc>
                <a:spcPts val="1800"/>
              </a:lnSpc>
            </a:pPr>
            <a:endParaRPr lang="en-US" sz="1526" dirty="0">
              <a:solidFill>
                <a:srgbClr val="A9A47B"/>
              </a:solidFill>
              <a:latin typeface="Arial Unicode M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400" y="215945"/>
            <a:ext cx="1752600" cy="100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078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700" y="1219200"/>
            <a:ext cx="4238148" cy="9810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US" sz="3430" b="1" smtClean="0">
                <a:solidFill>
                  <a:srgbClr val="675E46"/>
                </a:solidFill>
                <a:latin typeface="Cambria"/>
              </a:rPr>
              <a:t>A New Strategic Plan </a:t>
            </a:r>
          </a:p>
          <a:p>
            <a:pPr>
              <a:lnSpc>
                <a:spcPts val="4100"/>
              </a:lnSpc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4200" y="2095500"/>
            <a:ext cx="899285" cy="4505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97" smtClean="0">
                <a:solidFill>
                  <a:srgbClr val="A9A47B"/>
                </a:solidFill>
                <a:latin typeface="Arial Unicode MS"/>
                <a:ea typeface="Arial Unicode MS"/>
                <a:cs typeface="Arial Unicode MS"/>
              </a:rPr>
              <a:t></a:t>
            </a:r>
            <a:r>
              <a:rPr lang="en-US" sz="1497" b="1" smtClean="0">
                <a:solidFill>
                  <a:srgbClr val="2E2B1F"/>
                </a:solidFill>
                <a:latin typeface="Calibri"/>
                <a:ea typeface="Arial Unicode MS"/>
                <a:cs typeface="Arial Unicode MS"/>
              </a:rPr>
              <a:t> Mission </a:t>
            </a:r>
          </a:p>
          <a:p>
            <a:pPr>
              <a:lnSpc>
                <a:spcPts val="1800"/>
              </a:lnSpc>
            </a:pPr>
            <a:endParaRPr lang="en-US" sz="1497">
              <a:solidFill>
                <a:srgbClr val="A9A47B"/>
              </a:solidFill>
              <a:latin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900" y="2374900"/>
            <a:ext cx="6592702" cy="72064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494" b="1" i="1" smtClean="0">
                <a:solidFill>
                  <a:srgbClr val="2E2B1F"/>
                </a:solidFill>
                <a:latin typeface="Calibri"/>
              </a:rPr>
              <a:t>The San Diego County Bicycle Coalition advocates for, and protects the rights of, all </a:t>
            </a:r>
            <a:br>
              <a:rPr lang="en-US" sz="1494" b="1" i="1" smtClean="0">
                <a:solidFill>
                  <a:srgbClr val="2E2B1F"/>
                </a:solidFill>
                <a:latin typeface="Calibri"/>
              </a:rPr>
            </a:br>
            <a:r>
              <a:rPr lang="en-US" sz="1494" b="1" i="1" smtClean="0">
                <a:solidFill>
                  <a:srgbClr val="2E2B1F"/>
                </a:solidFill>
                <a:latin typeface="Calibri"/>
              </a:rPr>
              <a:t>people who ride bicycles. </a:t>
            </a:r>
          </a:p>
          <a:p>
            <a:pPr>
              <a:lnSpc>
                <a:spcPts val="1900"/>
              </a:lnSpc>
            </a:pPr>
            <a:endParaRPr lang="en-US" sz="1494" b="1" i="1">
              <a:solidFill>
                <a:srgbClr val="2E2B1F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900" y="2908300"/>
            <a:ext cx="6944722" cy="75591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494" b="1" i="1" smtClean="0">
                <a:solidFill>
                  <a:srgbClr val="2E2B1F"/>
                </a:solidFill>
                <a:latin typeface="Calibri"/>
              </a:rPr>
              <a:t>We promote bicycling as a mainstream, safe, and enjoyable form of transportation and </a:t>
            </a:r>
            <a:br>
              <a:rPr lang="en-US" sz="1494" b="1" i="1" smtClean="0">
                <a:solidFill>
                  <a:srgbClr val="2E2B1F"/>
                </a:solidFill>
                <a:latin typeface="Calibri"/>
              </a:rPr>
            </a:br>
            <a:r>
              <a:rPr lang="en-US" sz="1494" b="1" i="1" smtClean="0">
                <a:solidFill>
                  <a:srgbClr val="2E2B1F"/>
                </a:solidFill>
                <a:latin typeface="Calibri"/>
              </a:rPr>
              <a:t>recreation. </a:t>
            </a:r>
          </a:p>
          <a:p>
            <a:pPr>
              <a:lnSpc>
                <a:spcPts val="2000"/>
              </a:lnSpc>
            </a:pPr>
            <a:endParaRPr lang="en-US" sz="1494" b="1" i="1">
              <a:solidFill>
                <a:srgbClr val="2E2B1F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200" y="3759200"/>
            <a:ext cx="767839" cy="4505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97" smtClean="0">
                <a:solidFill>
                  <a:srgbClr val="A9A47B"/>
                </a:solidFill>
                <a:latin typeface="Arial Unicode MS"/>
                <a:ea typeface="Arial Unicode MS"/>
                <a:cs typeface="Arial Unicode MS"/>
              </a:rPr>
              <a:t></a:t>
            </a:r>
            <a:r>
              <a:rPr lang="en-US" sz="1497" b="1" smtClean="0">
                <a:solidFill>
                  <a:srgbClr val="2E2B1F"/>
                </a:solidFill>
                <a:latin typeface="Calibri"/>
                <a:ea typeface="Arial Unicode MS"/>
                <a:cs typeface="Arial Unicode MS"/>
              </a:rPr>
              <a:t> Vision </a:t>
            </a:r>
          </a:p>
          <a:p>
            <a:pPr>
              <a:lnSpc>
                <a:spcPts val="1800"/>
              </a:lnSpc>
            </a:pPr>
            <a:endParaRPr lang="en-US" sz="1497">
              <a:solidFill>
                <a:srgbClr val="A9A47B"/>
              </a:solidFill>
              <a:latin typeface="Arial Unicode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200" y="4000500"/>
            <a:ext cx="1703993" cy="85760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1494" smtClean="0">
                <a:solidFill>
                  <a:srgbClr val="A9A47B"/>
                </a:solidFill>
                <a:latin typeface="Arial Unicode MS"/>
                <a:ea typeface="Arial Unicode MS"/>
                <a:cs typeface="Arial Unicode MS"/>
              </a:rPr>
              <a:t></a:t>
            </a:r>
            <a:r>
              <a:rPr lang="en-US" sz="1494" b="1" smtClean="0">
                <a:solidFill>
                  <a:srgbClr val="2E2B1F"/>
                </a:solidFill>
                <a:latin typeface="Calibri"/>
                <a:ea typeface="Arial Unicode MS"/>
                <a:cs typeface="Arial Unicode MS"/>
              </a:rPr>
              <a:t> Guiding Principles </a:t>
            </a:r>
            <a:r>
              <a:rPr lang="en-US" sz="1494" smtClean="0">
                <a:solidFill>
                  <a:srgbClr val="A9A47B"/>
                </a:solidFill>
                <a:latin typeface="Arial Unicode MS"/>
                <a:ea typeface="Arial Unicode MS"/>
                <a:cs typeface="Arial Unicode MS"/>
              </a:rPr>
              <a:t/>
            </a:r>
            <a:br>
              <a:rPr lang="en-US" sz="1494" smtClean="0">
                <a:solidFill>
                  <a:srgbClr val="A9A47B"/>
                </a:solidFill>
                <a:latin typeface="Arial Unicode MS"/>
                <a:ea typeface="Arial Unicode MS"/>
                <a:cs typeface="Arial Unicode MS"/>
              </a:rPr>
            </a:br>
            <a:r>
              <a:rPr lang="en-US" sz="1494" smtClean="0">
                <a:solidFill>
                  <a:srgbClr val="A9A47B"/>
                </a:solidFill>
                <a:latin typeface="Arial Unicode MS"/>
                <a:ea typeface="Arial Unicode MS"/>
                <a:cs typeface="Arial Unicode MS"/>
              </a:rPr>
              <a:t></a:t>
            </a:r>
            <a:r>
              <a:rPr lang="en-US" sz="1494" b="1" smtClean="0">
                <a:solidFill>
                  <a:srgbClr val="2E2B1F"/>
                </a:solidFill>
                <a:latin typeface="Calibri"/>
                <a:ea typeface="Arial Unicode MS"/>
                <a:cs typeface="Arial Unicode MS"/>
              </a:rPr>
              <a:t> Goals </a:t>
            </a:r>
          </a:p>
          <a:p>
            <a:pPr>
              <a:lnSpc>
                <a:spcPts val="2300"/>
              </a:lnSpc>
            </a:pPr>
            <a:endParaRPr lang="en-US" sz="1494">
              <a:solidFill>
                <a:srgbClr val="A9A47B"/>
              </a:solidFill>
              <a:latin typeface="Arial Unicode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200" y="4635500"/>
            <a:ext cx="868828" cy="45044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494" smtClean="0">
                <a:solidFill>
                  <a:srgbClr val="A9A47B"/>
                </a:solidFill>
                <a:latin typeface="Arial Unicode MS"/>
                <a:ea typeface="Arial Unicode MS"/>
                <a:cs typeface="Arial Unicode MS"/>
              </a:rPr>
              <a:t></a:t>
            </a:r>
            <a:r>
              <a:rPr lang="en-US" sz="1494" b="1" smtClean="0">
                <a:solidFill>
                  <a:srgbClr val="2E2B1F"/>
                </a:solidFill>
                <a:latin typeface="Calibri"/>
                <a:ea typeface="Arial Unicode MS"/>
                <a:cs typeface="Arial Unicode MS"/>
              </a:rPr>
              <a:t> Actions </a:t>
            </a:r>
          </a:p>
          <a:p>
            <a:pPr>
              <a:lnSpc>
                <a:spcPts val="1800"/>
              </a:lnSpc>
            </a:pPr>
            <a:endParaRPr lang="en-US" sz="1494">
              <a:solidFill>
                <a:srgbClr val="A9A47B"/>
              </a:solidFill>
              <a:latin typeface="Arial Unicode M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400" y="215943"/>
            <a:ext cx="1752600" cy="100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71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7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300" y="381000"/>
            <a:ext cx="4422044" cy="9810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US" sz="3432" b="1" dirty="0" smtClean="0">
                <a:solidFill>
                  <a:srgbClr val="675E46"/>
                </a:solidFill>
                <a:latin typeface="Cambria"/>
              </a:rPr>
              <a:t>Bike More, Drive Less </a:t>
            </a:r>
          </a:p>
          <a:p>
            <a:pPr>
              <a:lnSpc>
                <a:spcPts val="4100"/>
              </a:lnSpc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0"/>
            <a:ext cx="2133600" cy="122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82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300" y="381000"/>
            <a:ext cx="4422044" cy="9810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US" sz="3432" b="1" smtClean="0">
                <a:solidFill>
                  <a:srgbClr val="675E46"/>
                </a:solidFill>
                <a:latin typeface="Cambria"/>
              </a:rPr>
              <a:t>Bike More, Drive Less </a:t>
            </a:r>
          </a:p>
          <a:p>
            <a:pPr>
              <a:lnSpc>
                <a:spcPts val="4100"/>
              </a:lnSpc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47"/>
          <a:stretch/>
        </p:blipFill>
        <p:spPr>
          <a:xfrm>
            <a:off x="6248400" y="0"/>
            <a:ext cx="2057400" cy="109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061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300" y="127000"/>
            <a:ext cx="4450449" cy="9361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US" sz="3430" b="1" dirty="0" smtClean="0">
                <a:solidFill>
                  <a:srgbClr val="675E46"/>
                </a:solidFill>
                <a:latin typeface="Cambria"/>
              </a:rPr>
              <a:t>Vision: The Most Bike </a:t>
            </a:r>
          </a:p>
          <a:p>
            <a:pPr>
              <a:lnSpc>
                <a:spcPts val="39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1300" y="647700"/>
            <a:ext cx="5815246" cy="9810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US" sz="3432" b="1" smtClean="0">
                <a:solidFill>
                  <a:srgbClr val="675E46"/>
                </a:solidFill>
                <a:latin typeface="Cambria"/>
              </a:rPr>
              <a:t>Friendly region In the World </a:t>
            </a:r>
          </a:p>
          <a:p>
            <a:pPr>
              <a:lnSpc>
                <a:spcPts val="4100"/>
              </a:lnSpc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0"/>
            <a:ext cx="2133600" cy="122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184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300" y="381000"/>
            <a:ext cx="3983463" cy="9810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US" sz="3432" b="1" smtClean="0">
                <a:solidFill>
                  <a:srgbClr val="675E46"/>
                </a:solidFill>
                <a:latin typeface="Cambria"/>
              </a:rPr>
              <a:t>Goals: Membership </a:t>
            </a:r>
          </a:p>
          <a:p>
            <a:pPr>
              <a:lnSpc>
                <a:spcPts val="4100"/>
              </a:lnSpc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328"/>
          <a:stretch/>
        </p:blipFill>
        <p:spPr>
          <a:xfrm>
            <a:off x="6172200" y="0"/>
            <a:ext cx="2133600" cy="103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860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300" y="381000"/>
            <a:ext cx="3458704" cy="9810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US" sz="3432" b="1" smtClean="0">
                <a:solidFill>
                  <a:srgbClr val="675E46"/>
                </a:solidFill>
                <a:latin typeface="Cambria"/>
              </a:rPr>
              <a:t>Goals: Education </a:t>
            </a:r>
          </a:p>
          <a:p>
            <a:pPr>
              <a:lnSpc>
                <a:spcPts val="4100"/>
              </a:lnSpc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220"/>
          <a:stretch/>
        </p:blipFill>
        <p:spPr>
          <a:xfrm>
            <a:off x="6172200" y="0"/>
            <a:ext cx="2133600" cy="102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863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300" y="381000"/>
            <a:ext cx="3311035" cy="9810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100"/>
              </a:lnSpc>
            </a:pPr>
            <a:r>
              <a:rPr lang="en-US" sz="3432" b="1" smtClean="0">
                <a:solidFill>
                  <a:srgbClr val="675E46"/>
                </a:solidFill>
                <a:latin typeface="Cambria"/>
              </a:rPr>
              <a:t>Goals: Advocacy </a:t>
            </a:r>
          </a:p>
          <a:p>
            <a:pPr>
              <a:lnSpc>
                <a:spcPts val="4100"/>
              </a:lnSpc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0"/>
            <a:ext cx="2133600" cy="122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408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2386</TotalTime>
  <Words>282</Words>
  <Application>Microsoft Office PowerPoint</Application>
  <PresentationFormat>On-screen Show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Adjacency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Windows 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Britany</dc:creator>
  <cp:lastModifiedBy>WRSC</cp:lastModifiedBy>
  <cp:revision>7</cp:revision>
  <dcterms:created xsi:type="dcterms:W3CDTF">2013-05-07T21:34:29Z</dcterms:created>
  <dcterms:modified xsi:type="dcterms:W3CDTF">2013-05-09T16:15:47Z</dcterms:modified>
</cp:coreProperties>
</file>