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1"/>
    <p:sldMasterId id="2147483816" r:id="rId2"/>
  </p:sldMasterIdLst>
  <p:notesMasterIdLst>
    <p:notesMasterId r:id="rId20"/>
  </p:notesMasterIdLst>
  <p:handoutMasterIdLst>
    <p:handoutMasterId r:id="rId21"/>
  </p:handoutMasterIdLst>
  <p:sldIdLst>
    <p:sldId id="709" r:id="rId3"/>
    <p:sldId id="698" r:id="rId4"/>
    <p:sldId id="699" r:id="rId5"/>
    <p:sldId id="634" r:id="rId6"/>
    <p:sldId id="648" r:id="rId7"/>
    <p:sldId id="682" r:id="rId8"/>
    <p:sldId id="710" r:id="rId9"/>
    <p:sldId id="718" r:id="rId10"/>
    <p:sldId id="659" r:id="rId11"/>
    <p:sldId id="723" r:id="rId12"/>
    <p:sldId id="695" r:id="rId13"/>
    <p:sldId id="733" r:id="rId14"/>
    <p:sldId id="725" r:id="rId15"/>
    <p:sldId id="736" r:id="rId16"/>
    <p:sldId id="737" r:id="rId17"/>
    <p:sldId id="711" r:id="rId18"/>
    <p:sldId id="731" r:id="rId19"/>
  </p:sldIdLst>
  <p:sldSz cx="9144000" cy="6858000" type="screen4x3"/>
  <p:notesSz cx="6858000" cy="9144000"/>
  <p:custShowLst>
    <p:custShow name="Custom Show 1" id="0">
      <p:sldLst/>
    </p:custShow>
    <p:custShow name="UWay-05-16-11" id="1">
      <p:sldLst/>
    </p:custShow>
  </p:custShow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76150E"/>
    <a:srgbClr val="264D85"/>
    <a:srgbClr val="CE8757"/>
    <a:srgbClr val="56C45D"/>
    <a:srgbClr val="C4407C"/>
    <a:srgbClr val="4AA7C6"/>
    <a:srgbClr val="D9E74A"/>
    <a:srgbClr val="D39B6F"/>
    <a:srgbClr val="CD598E"/>
    <a:srgbClr val="66B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9" autoAdjust="0"/>
    <p:restoredTop sz="95114" autoAdjust="0"/>
  </p:normalViewPr>
  <p:slideViewPr>
    <p:cSldViewPr snapToGrid="0" snapToObjects="1">
      <p:cViewPr>
        <p:scale>
          <a:sx n="75" d="100"/>
          <a:sy n="75" d="100"/>
        </p:scale>
        <p:origin x="-3320" y="-142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6848"/>
    </p:cViewPr>
  </p:sorterViewPr>
  <p:notesViewPr>
    <p:cSldViewPr snapToGrid="0" snapToObjects="1">
      <p:cViewPr>
        <p:scale>
          <a:sx n="100" d="100"/>
          <a:sy n="100" d="100"/>
        </p:scale>
        <p:origin x="-4496" y="-8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91FC8-5913-DF4D-BDF1-4A8EAE4BC42C}"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F7E20D3D-F7D1-F24E-975B-0B9A76D6E51E}">
      <dgm:prSet phldrT="[Text]" custT="1"/>
      <dgm:spPr/>
      <dgm:t>
        <a:bodyPr/>
        <a:lstStyle/>
        <a:p>
          <a:r>
            <a:rPr lang="en-US" sz="2000" dirty="0" smtClean="0">
              <a:latin typeface="Times New Roman"/>
              <a:cs typeface="Times New Roman"/>
            </a:rPr>
            <a:t>Colleges</a:t>
          </a:r>
          <a:endParaRPr lang="en-US" sz="2000" dirty="0">
            <a:latin typeface="Times New Roman"/>
            <a:cs typeface="Times New Roman"/>
          </a:endParaRPr>
        </a:p>
      </dgm:t>
    </dgm:pt>
    <dgm:pt modelId="{148F6B89-43E9-804F-87AC-98BDEDA1B245}" type="parTrans" cxnId="{14DFD1AE-4679-8F43-8B70-C69A08AD55CA}">
      <dgm:prSet/>
      <dgm:spPr/>
      <dgm:t>
        <a:bodyPr/>
        <a:lstStyle/>
        <a:p>
          <a:endParaRPr lang="en-US"/>
        </a:p>
      </dgm:t>
    </dgm:pt>
    <dgm:pt modelId="{6543A627-E327-4B4C-B4DA-CADD0D2AB75F}" type="sibTrans" cxnId="{14DFD1AE-4679-8F43-8B70-C69A08AD55CA}">
      <dgm:prSet/>
      <dgm:spPr/>
      <dgm:t>
        <a:bodyPr/>
        <a:lstStyle/>
        <a:p>
          <a:endParaRPr lang="en-US" dirty="0"/>
        </a:p>
      </dgm:t>
    </dgm:pt>
    <dgm:pt modelId="{76ED4B3F-8A0E-254F-961B-FD28017E5022}">
      <dgm:prSet phldrT="[Text]" custT="1"/>
      <dgm:spPr/>
      <dgm:t>
        <a:bodyPr/>
        <a:lstStyle/>
        <a:p>
          <a:r>
            <a:rPr lang="en-US" sz="2000" dirty="0" smtClean="0">
              <a:latin typeface="Times New Roman"/>
              <a:cs typeface="Times New Roman"/>
            </a:rPr>
            <a:t>Military</a:t>
          </a:r>
          <a:endParaRPr lang="en-US" sz="2000" dirty="0">
            <a:latin typeface="Times New Roman"/>
            <a:cs typeface="Times New Roman"/>
          </a:endParaRPr>
        </a:p>
      </dgm:t>
    </dgm:pt>
    <dgm:pt modelId="{D975FDCC-E1F7-2C4E-B386-F1AF16BE45DF}" type="parTrans" cxnId="{E0CDB499-3FEB-0D4E-8A48-41FB5754036F}">
      <dgm:prSet/>
      <dgm:spPr/>
      <dgm:t>
        <a:bodyPr/>
        <a:lstStyle/>
        <a:p>
          <a:endParaRPr lang="en-US"/>
        </a:p>
      </dgm:t>
    </dgm:pt>
    <dgm:pt modelId="{4A1DE5F9-7379-8149-8356-F66948E842DA}" type="sibTrans" cxnId="{E0CDB499-3FEB-0D4E-8A48-41FB5754036F}">
      <dgm:prSet/>
      <dgm:spPr/>
      <dgm:t>
        <a:bodyPr/>
        <a:lstStyle/>
        <a:p>
          <a:endParaRPr lang="en-US"/>
        </a:p>
      </dgm:t>
    </dgm:pt>
    <dgm:pt modelId="{226A02FE-E0C8-844F-BC8D-F89007C533B5}">
      <dgm:prSet phldrT="[Text]" custT="1"/>
      <dgm:spPr/>
      <dgm:t>
        <a:bodyPr/>
        <a:lstStyle/>
        <a:p>
          <a:r>
            <a:rPr lang="en-US" sz="2000" dirty="0" smtClean="0">
              <a:latin typeface="Times New Roman"/>
              <a:cs typeface="Times New Roman"/>
            </a:rPr>
            <a:t>VA</a:t>
          </a:r>
          <a:endParaRPr lang="en-US" sz="2000" dirty="0">
            <a:latin typeface="Times New Roman"/>
            <a:cs typeface="Times New Roman"/>
          </a:endParaRPr>
        </a:p>
      </dgm:t>
    </dgm:pt>
    <dgm:pt modelId="{4341582D-6A6E-EB4B-868A-C9C37BA0B793}" type="parTrans" cxnId="{37B7CC4F-F804-0A4D-A40A-0AF6F2214228}">
      <dgm:prSet/>
      <dgm:spPr/>
      <dgm:t>
        <a:bodyPr/>
        <a:lstStyle/>
        <a:p>
          <a:endParaRPr lang="en-US"/>
        </a:p>
      </dgm:t>
    </dgm:pt>
    <dgm:pt modelId="{34A00B2E-3DCC-B441-8A0E-8FF05BBA1B39}" type="sibTrans" cxnId="{37B7CC4F-F804-0A4D-A40A-0AF6F2214228}">
      <dgm:prSet/>
      <dgm:spPr/>
      <dgm:t>
        <a:bodyPr/>
        <a:lstStyle/>
        <a:p>
          <a:endParaRPr lang="en-US"/>
        </a:p>
      </dgm:t>
    </dgm:pt>
    <dgm:pt modelId="{4292C422-E449-1A41-80D6-FE2C0DA15DC3}">
      <dgm:prSet phldrT="[Text]" custT="1"/>
      <dgm:spPr/>
      <dgm:t>
        <a:bodyPr/>
        <a:lstStyle/>
        <a:p>
          <a:r>
            <a:rPr lang="en-US" sz="2000" dirty="0" smtClean="0">
              <a:latin typeface="Times New Roman"/>
              <a:cs typeface="Times New Roman"/>
            </a:rPr>
            <a:t>Law Enforcement</a:t>
          </a:r>
          <a:endParaRPr lang="en-US" sz="2000" dirty="0">
            <a:latin typeface="Times New Roman"/>
            <a:cs typeface="Times New Roman"/>
          </a:endParaRPr>
        </a:p>
      </dgm:t>
    </dgm:pt>
    <dgm:pt modelId="{4B1CD328-1BC7-CB4E-8C95-4FF02ECDD91C}" type="parTrans" cxnId="{F5BD2497-4484-A643-AF33-C7D73200D24E}">
      <dgm:prSet/>
      <dgm:spPr/>
      <dgm:t>
        <a:bodyPr/>
        <a:lstStyle/>
        <a:p>
          <a:endParaRPr lang="en-US"/>
        </a:p>
      </dgm:t>
    </dgm:pt>
    <dgm:pt modelId="{EE28170B-2100-6749-B515-30C49A41E9E5}" type="sibTrans" cxnId="{F5BD2497-4484-A643-AF33-C7D73200D24E}">
      <dgm:prSet/>
      <dgm:spPr/>
      <dgm:t>
        <a:bodyPr/>
        <a:lstStyle/>
        <a:p>
          <a:endParaRPr lang="en-US"/>
        </a:p>
      </dgm:t>
    </dgm:pt>
    <dgm:pt modelId="{16A7C7B4-B168-C74F-AD75-6ADAF0E656A9}">
      <dgm:prSet phldrT="[Text]" custT="1"/>
      <dgm:spPr/>
      <dgm:t>
        <a:bodyPr/>
        <a:lstStyle/>
        <a:p>
          <a:r>
            <a:rPr lang="en-US" sz="2000" dirty="0" smtClean="0">
              <a:latin typeface="Times New Roman"/>
              <a:cs typeface="Times New Roman"/>
            </a:rPr>
            <a:t>Environmental Groups</a:t>
          </a:r>
          <a:endParaRPr lang="en-US" sz="2000" dirty="0">
            <a:latin typeface="Times New Roman"/>
            <a:cs typeface="Times New Roman"/>
          </a:endParaRPr>
        </a:p>
      </dgm:t>
    </dgm:pt>
    <dgm:pt modelId="{601F6439-F577-8E47-AA60-DA5E6CCA3409}" type="parTrans" cxnId="{BEFED595-EA8D-D843-9A30-288D827DF232}">
      <dgm:prSet/>
      <dgm:spPr/>
      <dgm:t>
        <a:bodyPr/>
        <a:lstStyle/>
        <a:p>
          <a:endParaRPr lang="en-US"/>
        </a:p>
      </dgm:t>
    </dgm:pt>
    <dgm:pt modelId="{32101D0F-71DB-9341-BC52-704A6B8731A4}" type="sibTrans" cxnId="{BEFED595-EA8D-D843-9A30-288D827DF232}">
      <dgm:prSet/>
      <dgm:spPr/>
      <dgm:t>
        <a:bodyPr/>
        <a:lstStyle/>
        <a:p>
          <a:endParaRPr lang="en-US"/>
        </a:p>
      </dgm:t>
    </dgm:pt>
    <dgm:pt modelId="{7F969713-296D-5447-9E04-819C2DD0B4BB}">
      <dgm:prSet phldrT="[Text]" custT="1"/>
      <dgm:spPr/>
      <dgm:t>
        <a:bodyPr/>
        <a:lstStyle/>
        <a:p>
          <a:r>
            <a:rPr lang="en-US" sz="2000" dirty="0" smtClean="0">
              <a:latin typeface="Times New Roman"/>
              <a:cs typeface="Times New Roman"/>
            </a:rPr>
            <a:t>Local Politicians</a:t>
          </a:r>
        </a:p>
      </dgm:t>
    </dgm:pt>
    <dgm:pt modelId="{2237CD32-4F22-AE47-A9AC-0D8D1C5652B9}" type="parTrans" cxnId="{98A4AE8F-4849-DE4B-AD2C-F69745E7BFAD}">
      <dgm:prSet/>
      <dgm:spPr/>
      <dgm:t>
        <a:bodyPr/>
        <a:lstStyle/>
        <a:p>
          <a:endParaRPr lang="en-US"/>
        </a:p>
      </dgm:t>
    </dgm:pt>
    <dgm:pt modelId="{E8248799-FD85-F949-AF22-BEE2C5500AB0}" type="sibTrans" cxnId="{98A4AE8F-4849-DE4B-AD2C-F69745E7BFAD}">
      <dgm:prSet/>
      <dgm:spPr/>
      <dgm:t>
        <a:bodyPr/>
        <a:lstStyle/>
        <a:p>
          <a:endParaRPr lang="en-US"/>
        </a:p>
      </dgm:t>
    </dgm:pt>
    <dgm:pt modelId="{BD6C345F-45C6-974B-93DE-5DA24E515A2A}">
      <dgm:prSet custT="1"/>
      <dgm:spPr/>
      <dgm:t>
        <a:bodyPr/>
        <a:lstStyle/>
        <a:p>
          <a:r>
            <a:rPr lang="en-US" sz="2000" dirty="0" smtClean="0">
              <a:latin typeface="Times New Roman"/>
              <a:cs typeface="Times New Roman"/>
            </a:rPr>
            <a:t>Individuals</a:t>
          </a:r>
          <a:endParaRPr lang="en-US" sz="2000" dirty="0">
            <a:latin typeface="Times New Roman"/>
            <a:cs typeface="Times New Roman"/>
          </a:endParaRPr>
        </a:p>
      </dgm:t>
    </dgm:pt>
    <dgm:pt modelId="{64584B60-8DBD-744F-8A38-EC407730182E}" type="parTrans" cxnId="{40B735C6-3EBD-354C-83DF-52D62BE5F5CF}">
      <dgm:prSet/>
      <dgm:spPr/>
      <dgm:t>
        <a:bodyPr/>
        <a:lstStyle/>
        <a:p>
          <a:endParaRPr lang="en-US"/>
        </a:p>
      </dgm:t>
    </dgm:pt>
    <dgm:pt modelId="{159E130B-1319-AA46-9C56-E9F7A57248D3}" type="sibTrans" cxnId="{40B735C6-3EBD-354C-83DF-52D62BE5F5CF}">
      <dgm:prSet/>
      <dgm:spPr/>
      <dgm:t>
        <a:bodyPr/>
        <a:lstStyle/>
        <a:p>
          <a:endParaRPr lang="en-US" dirty="0"/>
        </a:p>
      </dgm:t>
    </dgm:pt>
    <dgm:pt modelId="{CC7F4028-689E-9A44-A4FA-1031C43F3F0D}">
      <dgm:prSet phldrT="[Text]" custT="1"/>
      <dgm:spPr/>
      <dgm:t>
        <a:bodyPr/>
        <a:lstStyle/>
        <a:p>
          <a:r>
            <a:rPr lang="en-US" sz="2000" smtClean="0">
              <a:latin typeface="Times New Roman"/>
              <a:cs typeface="Times New Roman"/>
            </a:rPr>
            <a:t>Local Gov’t Agencies</a:t>
          </a:r>
          <a:endParaRPr lang="en-US" sz="2000" dirty="0">
            <a:latin typeface="Times New Roman"/>
            <a:cs typeface="Times New Roman"/>
          </a:endParaRPr>
        </a:p>
      </dgm:t>
    </dgm:pt>
    <dgm:pt modelId="{C90A501F-AE56-2C44-84D5-73CD53D50011}" type="parTrans" cxnId="{41E821A0-13CF-454E-96C1-190A3F891E3B}">
      <dgm:prSet/>
      <dgm:spPr/>
      <dgm:t>
        <a:bodyPr/>
        <a:lstStyle/>
        <a:p>
          <a:endParaRPr lang="en-US"/>
        </a:p>
      </dgm:t>
    </dgm:pt>
    <dgm:pt modelId="{1F0325D3-A297-9B41-9C51-692E4105518C}" type="sibTrans" cxnId="{41E821A0-13CF-454E-96C1-190A3F891E3B}">
      <dgm:prSet/>
      <dgm:spPr/>
      <dgm:t>
        <a:bodyPr/>
        <a:lstStyle/>
        <a:p>
          <a:endParaRPr lang="en-US" dirty="0"/>
        </a:p>
      </dgm:t>
    </dgm:pt>
    <dgm:pt modelId="{0EB355E0-66A3-304A-8017-1ECC8D2EFE0C}">
      <dgm:prSet phldrT="[Text]" custT="1"/>
      <dgm:spPr/>
      <dgm:t>
        <a:bodyPr/>
        <a:lstStyle/>
        <a:p>
          <a:r>
            <a:rPr lang="en-US" sz="2000" smtClean="0"/>
            <a:t>Faith </a:t>
          </a:r>
          <a:r>
            <a:rPr lang="en-US" sz="2000" dirty="0" smtClean="0"/>
            <a:t>Community</a:t>
          </a:r>
          <a:endParaRPr lang="en-US" sz="2000" dirty="0" smtClean="0">
            <a:latin typeface="Times New Roman"/>
            <a:cs typeface="Times New Roman"/>
          </a:endParaRPr>
        </a:p>
      </dgm:t>
    </dgm:pt>
    <dgm:pt modelId="{A5FE8253-D774-CD4C-BD00-BF4A04FEDE5C}" type="parTrans" cxnId="{9597CD8E-9FA8-F842-B30C-EC83383A047C}">
      <dgm:prSet/>
      <dgm:spPr/>
      <dgm:t>
        <a:bodyPr/>
        <a:lstStyle/>
        <a:p>
          <a:endParaRPr lang="en-US"/>
        </a:p>
      </dgm:t>
    </dgm:pt>
    <dgm:pt modelId="{0F77BFC6-62C0-934C-B3D7-3B1382F04924}" type="sibTrans" cxnId="{9597CD8E-9FA8-F842-B30C-EC83383A047C}">
      <dgm:prSet/>
      <dgm:spPr/>
      <dgm:t>
        <a:bodyPr/>
        <a:lstStyle/>
        <a:p>
          <a:endParaRPr lang="en-US"/>
        </a:p>
      </dgm:t>
    </dgm:pt>
    <dgm:pt modelId="{351D016E-E08A-5448-893C-44585966EB3C}" type="pres">
      <dgm:prSet presAssocID="{4C891FC8-5913-DF4D-BDF1-4A8EAE4BC42C}" presName="cycle" presStyleCnt="0">
        <dgm:presLayoutVars>
          <dgm:dir/>
          <dgm:resizeHandles val="exact"/>
        </dgm:presLayoutVars>
      </dgm:prSet>
      <dgm:spPr/>
      <dgm:t>
        <a:bodyPr/>
        <a:lstStyle/>
        <a:p>
          <a:endParaRPr lang="en-US"/>
        </a:p>
      </dgm:t>
    </dgm:pt>
    <dgm:pt modelId="{90369BC2-625D-9B4C-B37A-28ECF90900DD}" type="pres">
      <dgm:prSet presAssocID="{BD6C345F-45C6-974B-93DE-5DA24E515A2A}" presName="node" presStyleLbl="node1" presStyleIdx="0" presStyleCnt="9" custScaleX="192905" custRadScaleRad="100023" custRadScaleInc="-1100">
        <dgm:presLayoutVars>
          <dgm:bulletEnabled val="1"/>
        </dgm:presLayoutVars>
      </dgm:prSet>
      <dgm:spPr/>
      <dgm:t>
        <a:bodyPr/>
        <a:lstStyle/>
        <a:p>
          <a:endParaRPr lang="en-US"/>
        </a:p>
      </dgm:t>
    </dgm:pt>
    <dgm:pt modelId="{1242CFCD-7D85-4143-AF43-C2BE32D58ABA}" type="pres">
      <dgm:prSet presAssocID="{159E130B-1319-AA46-9C56-E9F7A57248D3}" presName="sibTrans" presStyleLbl="sibTrans2D1" presStyleIdx="0" presStyleCnt="9"/>
      <dgm:spPr/>
      <dgm:t>
        <a:bodyPr/>
        <a:lstStyle/>
        <a:p>
          <a:endParaRPr lang="en-US"/>
        </a:p>
      </dgm:t>
    </dgm:pt>
    <dgm:pt modelId="{DBC5821D-7081-344E-B29D-8C76AF63B00E}" type="pres">
      <dgm:prSet presAssocID="{159E130B-1319-AA46-9C56-E9F7A57248D3}" presName="connectorText" presStyleLbl="sibTrans2D1" presStyleIdx="0" presStyleCnt="9"/>
      <dgm:spPr/>
      <dgm:t>
        <a:bodyPr/>
        <a:lstStyle/>
        <a:p>
          <a:endParaRPr lang="en-US"/>
        </a:p>
      </dgm:t>
    </dgm:pt>
    <dgm:pt modelId="{BE6018C7-4931-F04E-8EFF-488D83AEECA4}" type="pres">
      <dgm:prSet presAssocID="{F7E20D3D-F7D1-F24E-975B-0B9A76D6E51E}" presName="node" presStyleLbl="node1" presStyleIdx="1" presStyleCnt="9" custScaleX="162071" custRadScaleRad="115624" custRadScaleInc="39623">
        <dgm:presLayoutVars>
          <dgm:bulletEnabled val="1"/>
        </dgm:presLayoutVars>
      </dgm:prSet>
      <dgm:spPr/>
      <dgm:t>
        <a:bodyPr/>
        <a:lstStyle/>
        <a:p>
          <a:endParaRPr lang="en-US"/>
        </a:p>
      </dgm:t>
    </dgm:pt>
    <dgm:pt modelId="{931B4CFF-702D-164D-8456-C19F908759E1}" type="pres">
      <dgm:prSet presAssocID="{6543A627-E327-4B4C-B4DA-CADD0D2AB75F}" presName="sibTrans" presStyleLbl="sibTrans2D1" presStyleIdx="1" presStyleCnt="9"/>
      <dgm:spPr/>
      <dgm:t>
        <a:bodyPr/>
        <a:lstStyle/>
        <a:p>
          <a:endParaRPr lang="en-US"/>
        </a:p>
      </dgm:t>
    </dgm:pt>
    <dgm:pt modelId="{85C11360-E904-4D4D-B10F-EB86FF6A88B8}" type="pres">
      <dgm:prSet presAssocID="{6543A627-E327-4B4C-B4DA-CADD0D2AB75F}" presName="connectorText" presStyleLbl="sibTrans2D1" presStyleIdx="1" presStyleCnt="9"/>
      <dgm:spPr/>
      <dgm:t>
        <a:bodyPr/>
        <a:lstStyle/>
        <a:p>
          <a:endParaRPr lang="en-US"/>
        </a:p>
      </dgm:t>
    </dgm:pt>
    <dgm:pt modelId="{D242AC16-0956-E34D-AA72-F2DE3E956002}" type="pres">
      <dgm:prSet presAssocID="{CC7F4028-689E-9A44-A4FA-1031C43F3F0D}" presName="node" presStyleLbl="node1" presStyleIdx="2" presStyleCnt="9" custScaleX="187114" custRadScaleRad="111123" custRadScaleInc="-8666">
        <dgm:presLayoutVars>
          <dgm:bulletEnabled val="1"/>
        </dgm:presLayoutVars>
      </dgm:prSet>
      <dgm:spPr/>
      <dgm:t>
        <a:bodyPr/>
        <a:lstStyle/>
        <a:p>
          <a:endParaRPr lang="en-US"/>
        </a:p>
      </dgm:t>
    </dgm:pt>
    <dgm:pt modelId="{1D569771-C541-2E4D-8293-BE55294514A0}" type="pres">
      <dgm:prSet presAssocID="{1F0325D3-A297-9B41-9C51-692E4105518C}" presName="sibTrans" presStyleLbl="sibTrans2D1" presStyleIdx="2" presStyleCnt="9"/>
      <dgm:spPr/>
      <dgm:t>
        <a:bodyPr/>
        <a:lstStyle/>
        <a:p>
          <a:endParaRPr lang="en-US"/>
        </a:p>
      </dgm:t>
    </dgm:pt>
    <dgm:pt modelId="{AECAA77C-58BA-EA4F-8393-55DB6FB082A3}" type="pres">
      <dgm:prSet presAssocID="{1F0325D3-A297-9B41-9C51-692E4105518C}" presName="connectorText" presStyleLbl="sibTrans2D1" presStyleIdx="2" presStyleCnt="9"/>
      <dgm:spPr/>
      <dgm:t>
        <a:bodyPr/>
        <a:lstStyle/>
        <a:p>
          <a:endParaRPr lang="en-US"/>
        </a:p>
      </dgm:t>
    </dgm:pt>
    <dgm:pt modelId="{D1D74F81-173B-8D45-A7E6-2A29DD830639}" type="pres">
      <dgm:prSet presAssocID="{76ED4B3F-8A0E-254F-961B-FD28017E5022}" presName="node" presStyleLbl="node1" presStyleIdx="3" presStyleCnt="9" custScaleX="187091" custRadScaleRad="117577" custRadScaleInc="-28758">
        <dgm:presLayoutVars>
          <dgm:bulletEnabled val="1"/>
        </dgm:presLayoutVars>
      </dgm:prSet>
      <dgm:spPr/>
      <dgm:t>
        <a:bodyPr/>
        <a:lstStyle/>
        <a:p>
          <a:endParaRPr lang="en-US"/>
        </a:p>
      </dgm:t>
    </dgm:pt>
    <dgm:pt modelId="{C25CF47C-08C3-C548-8BC6-B2C5B35492E3}" type="pres">
      <dgm:prSet presAssocID="{4A1DE5F9-7379-8149-8356-F66948E842DA}" presName="sibTrans" presStyleLbl="sibTrans2D1" presStyleIdx="3" presStyleCnt="9"/>
      <dgm:spPr/>
      <dgm:t>
        <a:bodyPr/>
        <a:lstStyle/>
        <a:p>
          <a:endParaRPr lang="en-US"/>
        </a:p>
      </dgm:t>
    </dgm:pt>
    <dgm:pt modelId="{64B0194D-B797-1D49-9599-20794E45789C}" type="pres">
      <dgm:prSet presAssocID="{4A1DE5F9-7379-8149-8356-F66948E842DA}" presName="connectorText" presStyleLbl="sibTrans2D1" presStyleIdx="3" presStyleCnt="9"/>
      <dgm:spPr/>
      <dgm:t>
        <a:bodyPr/>
        <a:lstStyle/>
        <a:p>
          <a:endParaRPr lang="en-US"/>
        </a:p>
      </dgm:t>
    </dgm:pt>
    <dgm:pt modelId="{5C9D966F-C3B8-0145-800E-B587609540E5}" type="pres">
      <dgm:prSet presAssocID="{226A02FE-E0C8-844F-BC8D-F89007C533B5}" presName="node" presStyleLbl="node1" presStyleIdx="4" presStyleCnt="9" custScaleX="158843" custRadScaleRad="102851" custRadScaleInc="-19777">
        <dgm:presLayoutVars>
          <dgm:bulletEnabled val="1"/>
        </dgm:presLayoutVars>
      </dgm:prSet>
      <dgm:spPr/>
      <dgm:t>
        <a:bodyPr/>
        <a:lstStyle/>
        <a:p>
          <a:endParaRPr lang="en-US"/>
        </a:p>
      </dgm:t>
    </dgm:pt>
    <dgm:pt modelId="{D9F61E38-AD54-D042-8647-EA5F239BD292}" type="pres">
      <dgm:prSet presAssocID="{34A00B2E-3DCC-B441-8A0E-8FF05BBA1B39}" presName="sibTrans" presStyleLbl="sibTrans2D1" presStyleIdx="4" presStyleCnt="9"/>
      <dgm:spPr/>
      <dgm:t>
        <a:bodyPr/>
        <a:lstStyle/>
        <a:p>
          <a:endParaRPr lang="en-US"/>
        </a:p>
      </dgm:t>
    </dgm:pt>
    <dgm:pt modelId="{33AAA4C2-AEE8-1E43-AC04-5EA97F42CBA3}" type="pres">
      <dgm:prSet presAssocID="{34A00B2E-3DCC-B441-8A0E-8FF05BBA1B39}" presName="connectorText" presStyleLbl="sibTrans2D1" presStyleIdx="4" presStyleCnt="9"/>
      <dgm:spPr/>
      <dgm:t>
        <a:bodyPr/>
        <a:lstStyle/>
        <a:p>
          <a:endParaRPr lang="en-US"/>
        </a:p>
      </dgm:t>
    </dgm:pt>
    <dgm:pt modelId="{D799DB2C-CC90-EC4E-9242-FBB3EAB9FE98}" type="pres">
      <dgm:prSet presAssocID="{4292C422-E449-1A41-80D6-FE2C0DA15DC3}" presName="node" presStyleLbl="node1" presStyleIdx="5" presStyleCnt="9" custScaleX="171755" custRadScaleRad="104700" custRadScaleInc="30702">
        <dgm:presLayoutVars>
          <dgm:bulletEnabled val="1"/>
        </dgm:presLayoutVars>
      </dgm:prSet>
      <dgm:spPr/>
      <dgm:t>
        <a:bodyPr/>
        <a:lstStyle/>
        <a:p>
          <a:endParaRPr lang="en-US"/>
        </a:p>
      </dgm:t>
    </dgm:pt>
    <dgm:pt modelId="{DDF24F69-4F43-774A-993F-9A1D5CF5BB53}" type="pres">
      <dgm:prSet presAssocID="{EE28170B-2100-6749-B515-30C49A41E9E5}" presName="sibTrans" presStyleLbl="sibTrans2D1" presStyleIdx="5" presStyleCnt="9"/>
      <dgm:spPr/>
      <dgm:t>
        <a:bodyPr/>
        <a:lstStyle/>
        <a:p>
          <a:endParaRPr lang="en-US"/>
        </a:p>
      </dgm:t>
    </dgm:pt>
    <dgm:pt modelId="{D64275E2-C4B1-A843-84F9-4CB6BE58ACF6}" type="pres">
      <dgm:prSet presAssocID="{EE28170B-2100-6749-B515-30C49A41E9E5}" presName="connectorText" presStyleLbl="sibTrans2D1" presStyleIdx="5" presStyleCnt="9"/>
      <dgm:spPr/>
      <dgm:t>
        <a:bodyPr/>
        <a:lstStyle/>
        <a:p>
          <a:endParaRPr lang="en-US"/>
        </a:p>
      </dgm:t>
    </dgm:pt>
    <dgm:pt modelId="{CE81DCEC-A4A2-DB4C-A904-8564AE2DFA8D}" type="pres">
      <dgm:prSet presAssocID="{16A7C7B4-B168-C74F-AD75-6ADAF0E656A9}" presName="node" presStyleLbl="node1" presStyleIdx="6" presStyleCnt="9" custScaleX="189108" custRadScaleRad="115906" custRadScaleInc="27391">
        <dgm:presLayoutVars>
          <dgm:bulletEnabled val="1"/>
        </dgm:presLayoutVars>
      </dgm:prSet>
      <dgm:spPr/>
      <dgm:t>
        <a:bodyPr/>
        <a:lstStyle/>
        <a:p>
          <a:endParaRPr lang="en-US"/>
        </a:p>
      </dgm:t>
    </dgm:pt>
    <dgm:pt modelId="{10F26D51-93CA-0C42-9FF8-EE17BEE23CAA}" type="pres">
      <dgm:prSet presAssocID="{32101D0F-71DB-9341-BC52-704A6B8731A4}" presName="sibTrans" presStyleLbl="sibTrans2D1" presStyleIdx="6" presStyleCnt="9"/>
      <dgm:spPr/>
      <dgm:t>
        <a:bodyPr/>
        <a:lstStyle/>
        <a:p>
          <a:endParaRPr lang="en-US"/>
        </a:p>
      </dgm:t>
    </dgm:pt>
    <dgm:pt modelId="{AAB7DD00-D5AD-E047-8D54-3C9122D21929}" type="pres">
      <dgm:prSet presAssocID="{32101D0F-71DB-9341-BC52-704A6B8731A4}" presName="connectorText" presStyleLbl="sibTrans2D1" presStyleIdx="6" presStyleCnt="9"/>
      <dgm:spPr/>
      <dgm:t>
        <a:bodyPr/>
        <a:lstStyle/>
        <a:p>
          <a:endParaRPr lang="en-US"/>
        </a:p>
      </dgm:t>
    </dgm:pt>
    <dgm:pt modelId="{A5A3C3ED-AA80-B64A-809F-628479525FBF}" type="pres">
      <dgm:prSet presAssocID="{7F969713-296D-5447-9E04-819C2DD0B4BB}" presName="node" presStyleLbl="node1" presStyleIdx="7" presStyleCnt="9" custScaleX="187114" custRadScaleRad="111123" custRadScaleInc="-8666">
        <dgm:presLayoutVars>
          <dgm:bulletEnabled val="1"/>
        </dgm:presLayoutVars>
      </dgm:prSet>
      <dgm:spPr/>
      <dgm:t>
        <a:bodyPr/>
        <a:lstStyle/>
        <a:p>
          <a:endParaRPr lang="en-US"/>
        </a:p>
      </dgm:t>
    </dgm:pt>
    <dgm:pt modelId="{4F07A4AC-37E3-4A40-BC3A-C57127520937}" type="pres">
      <dgm:prSet presAssocID="{E8248799-FD85-F949-AF22-BEE2C5500AB0}" presName="sibTrans" presStyleLbl="sibTrans2D1" presStyleIdx="7" presStyleCnt="9"/>
      <dgm:spPr/>
      <dgm:t>
        <a:bodyPr/>
        <a:lstStyle/>
        <a:p>
          <a:endParaRPr lang="en-US"/>
        </a:p>
      </dgm:t>
    </dgm:pt>
    <dgm:pt modelId="{AAD55121-9C24-D644-B77A-90156D3F59BD}" type="pres">
      <dgm:prSet presAssocID="{E8248799-FD85-F949-AF22-BEE2C5500AB0}" presName="connectorText" presStyleLbl="sibTrans2D1" presStyleIdx="7" presStyleCnt="9"/>
      <dgm:spPr/>
      <dgm:t>
        <a:bodyPr/>
        <a:lstStyle/>
        <a:p>
          <a:endParaRPr lang="en-US"/>
        </a:p>
      </dgm:t>
    </dgm:pt>
    <dgm:pt modelId="{FF37E5BE-4A43-A349-B174-12013A2E3DE3}" type="pres">
      <dgm:prSet presAssocID="{0EB355E0-66A3-304A-8017-1ECC8D2EFE0C}" presName="node" presStyleLbl="node1" presStyleIdx="8" presStyleCnt="9" custScaleX="179315" custRadScaleRad="110628" custRadScaleInc="-43158">
        <dgm:presLayoutVars>
          <dgm:bulletEnabled val="1"/>
        </dgm:presLayoutVars>
      </dgm:prSet>
      <dgm:spPr/>
      <dgm:t>
        <a:bodyPr/>
        <a:lstStyle/>
        <a:p>
          <a:endParaRPr lang="en-US"/>
        </a:p>
      </dgm:t>
    </dgm:pt>
    <dgm:pt modelId="{94FF400A-53C6-E247-A3E3-1C5D3FF8EEA0}" type="pres">
      <dgm:prSet presAssocID="{0F77BFC6-62C0-934C-B3D7-3B1382F04924}" presName="sibTrans" presStyleLbl="sibTrans2D1" presStyleIdx="8" presStyleCnt="9"/>
      <dgm:spPr/>
      <dgm:t>
        <a:bodyPr/>
        <a:lstStyle/>
        <a:p>
          <a:endParaRPr lang="en-US"/>
        </a:p>
      </dgm:t>
    </dgm:pt>
    <dgm:pt modelId="{7B1EA95D-7B16-674B-98A7-DB3010429445}" type="pres">
      <dgm:prSet presAssocID="{0F77BFC6-62C0-934C-B3D7-3B1382F04924}" presName="connectorText" presStyleLbl="sibTrans2D1" presStyleIdx="8" presStyleCnt="9"/>
      <dgm:spPr/>
      <dgm:t>
        <a:bodyPr/>
        <a:lstStyle/>
        <a:p>
          <a:endParaRPr lang="en-US"/>
        </a:p>
      </dgm:t>
    </dgm:pt>
  </dgm:ptLst>
  <dgm:cxnLst>
    <dgm:cxn modelId="{38DD62FF-525E-4B4A-AA63-F660D60827C8}" type="presOf" srcId="{0F77BFC6-62C0-934C-B3D7-3B1382F04924}" destId="{94FF400A-53C6-E247-A3E3-1C5D3FF8EEA0}" srcOrd="0" destOrd="0" presId="urn:microsoft.com/office/officeart/2005/8/layout/cycle2"/>
    <dgm:cxn modelId="{BEFED595-EA8D-D843-9A30-288D827DF232}" srcId="{4C891FC8-5913-DF4D-BDF1-4A8EAE4BC42C}" destId="{16A7C7B4-B168-C74F-AD75-6ADAF0E656A9}" srcOrd="6" destOrd="0" parTransId="{601F6439-F577-8E47-AA60-DA5E6CCA3409}" sibTransId="{32101D0F-71DB-9341-BC52-704A6B8731A4}"/>
    <dgm:cxn modelId="{F5BD2497-4484-A643-AF33-C7D73200D24E}" srcId="{4C891FC8-5913-DF4D-BDF1-4A8EAE4BC42C}" destId="{4292C422-E449-1A41-80D6-FE2C0DA15DC3}" srcOrd="5" destOrd="0" parTransId="{4B1CD328-1BC7-CB4E-8C95-4FF02ECDD91C}" sibTransId="{EE28170B-2100-6749-B515-30C49A41E9E5}"/>
    <dgm:cxn modelId="{41E821A0-13CF-454E-96C1-190A3F891E3B}" srcId="{4C891FC8-5913-DF4D-BDF1-4A8EAE4BC42C}" destId="{CC7F4028-689E-9A44-A4FA-1031C43F3F0D}" srcOrd="2" destOrd="0" parTransId="{C90A501F-AE56-2C44-84D5-73CD53D50011}" sibTransId="{1F0325D3-A297-9B41-9C51-692E4105518C}"/>
    <dgm:cxn modelId="{140FDD63-F3FC-CC46-B9C0-6AE97E62049C}" type="presOf" srcId="{6543A627-E327-4B4C-B4DA-CADD0D2AB75F}" destId="{931B4CFF-702D-164D-8456-C19F908759E1}" srcOrd="0" destOrd="0" presId="urn:microsoft.com/office/officeart/2005/8/layout/cycle2"/>
    <dgm:cxn modelId="{8E627B2B-253C-8541-8ACC-CDADBC628F03}" type="presOf" srcId="{0EB355E0-66A3-304A-8017-1ECC8D2EFE0C}" destId="{FF37E5BE-4A43-A349-B174-12013A2E3DE3}" srcOrd="0" destOrd="0" presId="urn:microsoft.com/office/officeart/2005/8/layout/cycle2"/>
    <dgm:cxn modelId="{9597CD8E-9FA8-F842-B30C-EC83383A047C}" srcId="{4C891FC8-5913-DF4D-BDF1-4A8EAE4BC42C}" destId="{0EB355E0-66A3-304A-8017-1ECC8D2EFE0C}" srcOrd="8" destOrd="0" parTransId="{A5FE8253-D774-CD4C-BD00-BF4A04FEDE5C}" sibTransId="{0F77BFC6-62C0-934C-B3D7-3B1382F04924}"/>
    <dgm:cxn modelId="{93A88525-8A16-1F41-921C-7D97BF1E53C9}" type="presOf" srcId="{34A00B2E-3DCC-B441-8A0E-8FF05BBA1B39}" destId="{33AAA4C2-AEE8-1E43-AC04-5EA97F42CBA3}" srcOrd="1" destOrd="0" presId="urn:microsoft.com/office/officeart/2005/8/layout/cycle2"/>
    <dgm:cxn modelId="{37B7CC4F-F804-0A4D-A40A-0AF6F2214228}" srcId="{4C891FC8-5913-DF4D-BDF1-4A8EAE4BC42C}" destId="{226A02FE-E0C8-844F-BC8D-F89007C533B5}" srcOrd="4" destOrd="0" parTransId="{4341582D-6A6E-EB4B-868A-C9C37BA0B793}" sibTransId="{34A00B2E-3DCC-B441-8A0E-8FF05BBA1B39}"/>
    <dgm:cxn modelId="{7338C388-2BF6-5345-917C-1500668A9C85}" type="presOf" srcId="{EE28170B-2100-6749-B515-30C49A41E9E5}" destId="{DDF24F69-4F43-774A-993F-9A1D5CF5BB53}" srcOrd="0" destOrd="0" presId="urn:microsoft.com/office/officeart/2005/8/layout/cycle2"/>
    <dgm:cxn modelId="{46447900-43F6-AB41-A224-3F6D5405D2DD}" type="presOf" srcId="{32101D0F-71DB-9341-BC52-704A6B8731A4}" destId="{AAB7DD00-D5AD-E047-8D54-3C9122D21929}" srcOrd="1" destOrd="0" presId="urn:microsoft.com/office/officeart/2005/8/layout/cycle2"/>
    <dgm:cxn modelId="{D3E01655-A36A-C74C-8A6B-D90A0F474C07}" type="presOf" srcId="{E8248799-FD85-F949-AF22-BEE2C5500AB0}" destId="{AAD55121-9C24-D644-B77A-90156D3F59BD}" srcOrd="1" destOrd="0" presId="urn:microsoft.com/office/officeart/2005/8/layout/cycle2"/>
    <dgm:cxn modelId="{6F9FFBD3-635F-EC4A-811B-9D8E9514F572}" type="presOf" srcId="{BD6C345F-45C6-974B-93DE-5DA24E515A2A}" destId="{90369BC2-625D-9B4C-B37A-28ECF90900DD}" srcOrd="0" destOrd="0" presId="urn:microsoft.com/office/officeart/2005/8/layout/cycle2"/>
    <dgm:cxn modelId="{BBA738BC-0E91-8B4A-A921-6E18AB3662FC}" type="presOf" srcId="{76ED4B3F-8A0E-254F-961B-FD28017E5022}" destId="{D1D74F81-173B-8D45-A7E6-2A29DD830639}" srcOrd="0" destOrd="0" presId="urn:microsoft.com/office/officeart/2005/8/layout/cycle2"/>
    <dgm:cxn modelId="{47A21BE3-C2BC-BE47-B7CC-14787298845F}" type="presOf" srcId="{1F0325D3-A297-9B41-9C51-692E4105518C}" destId="{AECAA77C-58BA-EA4F-8393-55DB6FB082A3}" srcOrd="1" destOrd="0" presId="urn:microsoft.com/office/officeart/2005/8/layout/cycle2"/>
    <dgm:cxn modelId="{2FE7B576-79D9-5149-A3A3-7AB4A6357355}" type="presOf" srcId="{16A7C7B4-B168-C74F-AD75-6ADAF0E656A9}" destId="{CE81DCEC-A4A2-DB4C-A904-8564AE2DFA8D}" srcOrd="0" destOrd="0" presId="urn:microsoft.com/office/officeart/2005/8/layout/cycle2"/>
    <dgm:cxn modelId="{BECBB04B-437E-1442-B3FA-7EB111FD3E72}" type="presOf" srcId="{32101D0F-71DB-9341-BC52-704A6B8731A4}" destId="{10F26D51-93CA-0C42-9FF8-EE17BEE23CAA}" srcOrd="0" destOrd="0" presId="urn:microsoft.com/office/officeart/2005/8/layout/cycle2"/>
    <dgm:cxn modelId="{98A4AE8F-4849-DE4B-AD2C-F69745E7BFAD}" srcId="{4C891FC8-5913-DF4D-BDF1-4A8EAE4BC42C}" destId="{7F969713-296D-5447-9E04-819C2DD0B4BB}" srcOrd="7" destOrd="0" parTransId="{2237CD32-4F22-AE47-A9AC-0D8D1C5652B9}" sibTransId="{E8248799-FD85-F949-AF22-BEE2C5500AB0}"/>
    <dgm:cxn modelId="{19873DF4-A1F2-4B42-A32C-04881F827593}" type="presOf" srcId="{226A02FE-E0C8-844F-BC8D-F89007C533B5}" destId="{5C9D966F-C3B8-0145-800E-B587609540E5}" srcOrd="0" destOrd="0" presId="urn:microsoft.com/office/officeart/2005/8/layout/cycle2"/>
    <dgm:cxn modelId="{3BFADDCE-F522-DC4B-BBFC-D68223A236F2}" type="presOf" srcId="{0F77BFC6-62C0-934C-B3D7-3B1382F04924}" destId="{7B1EA95D-7B16-674B-98A7-DB3010429445}" srcOrd="1" destOrd="0" presId="urn:microsoft.com/office/officeart/2005/8/layout/cycle2"/>
    <dgm:cxn modelId="{0348B639-80E1-E94B-9369-4D8BD5FB7314}" type="presOf" srcId="{159E130B-1319-AA46-9C56-E9F7A57248D3}" destId="{DBC5821D-7081-344E-B29D-8C76AF63B00E}" srcOrd="1" destOrd="0" presId="urn:microsoft.com/office/officeart/2005/8/layout/cycle2"/>
    <dgm:cxn modelId="{257BC1E6-509F-E340-9FA2-DF2D448BBBF4}" type="presOf" srcId="{F7E20D3D-F7D1-F24E-975B-0B9A76D6E51E}" destId="{BE6018C7-4931-F04E-8EFF-488D83AEECA4}" srcOrd="0" destOrd="0" presId="urn:microsoft.com/office/officeart/2005/8/layout/cycle2"/>
    <dgm:cxn modelId="{3F9D8FCD-5FC9-3949-B327-28916F500F58}" type="presOf" srcId="{EE28170B-2100-6749-B515-30C49A41E9E5}" destId="{D64275E2-C4B1-A843-84F9-4CB6BE58ACF6}" srcOrd="1" destOrd="0" presId="urn:microsoft.com/office/officeart/2005/8/layout/cycle2"/>
    <dgm:cxn modelId="{4E9DC312-D434-8245-BDAD-C321E621CE66}" type="presOf" srcId="{34A00B2E-3DCC-B441-8A0E-8FF05BBA1B39}" destId="{D9F61E38-AD54-D042-8647-EA5F239BD292}" srcOrd="0" destOrd="0" presId="urn:microsoft.com/office/officeart/2005/8/layout/cycle2"/>
    <dgm:cxn modelId="{E5C73552-1CC7-FE49-A251-2CE5B85B53CC}" type="presOf" srcId="{4A1DE5F9-7379-8149-8356-F66948E842DA}" destId="{C25CF47C-08C3-C548-8BC6-B2C5B35492E3}" srcOrd="0" destOrd="0" presId="urn:microsoft.com/office/officeart/2005/8/layout/cycle2"/>
    <dgm:cxn modelId="{14DFD1AE-4679-8F43-8B70-C69A08AD55CA}" srcId="{4C891FC8-5913-DF4D-BDF1-4A8EAE4BC42C}" destId="{F7E20D3D-F7D1-F24E-975B-0B9A76D6E51E}" srcOrd="1" destOrd="0" parTransId="{148F6B89-43E9-804F-87AC-98BDEDA1B245}" sibTransId="{6543A627-E327-4B4C-B4DA-CADD0D2AB75F}"/>
    <dgm:cxn modelId="{87E6C407-2FBB-324F-977A-78FFB50162E2}" type="presOf" srcId="{4292C422-E449-1A41-80D6-FE2C0DA15DC3}" destId="{D799DB2C-CC90-EC4E-9242-FBB3EAB9FE98}" srcOrd="0" destOrd="0" presId="urn:microsoft.com/office/officeart/2005/8/layout/cycle2"/>
    <dgm:cxn modelId="{350139D1-76EF-7343-B989-CC1D04780750}" type="presOf" srcId="{7F969713-296D-5447-9E04-819C2DD0B4BB}" destId="{A5A3C3ED-AA80-B64A-809F-628479525FBF}" srcOrd="0" destOrd="0" presId="urn:microsoft.com/office/officeart/2005/8/layout/cycle2"/>
    <dgm:cxn modelId="{EF63DD26-0C61-0142-A38A-94167F6C4E3A}" type="presOf" srcId="{4C891FC8-5913-DF4D-BDF1-4A8EAE4BC42C}" destId="{351D016E-E08A-5448-893C-44585966EB3C}" srcOrd="0" destOrd="0" presId="urn:microsoft.com/office/officeart/2005/8/layout/cycle2"/>
    <dgm:cxn modelId="{E0CDB499-3FEB-0D4E-8A48-41FB5754036F}" srcId="{4C891FC8-5913-DF4D-BDF1-4A8EAE4BC42C}" destId="{76ED4B3F-8A0E-254F-961B-FD28017E5022}" srcOrd="3" destOrd="0" parTransId="{D975FDCC-E1F7-2C4E-B386-F1AF16BE45DF}" sibTransId="{4A1DE5F9-7379-8149-8356-F66948E842DA}"/>
    <dgm:cxn modelId="{EA25887C-4DB6-BB45-8B20-B810BA1F8CFD}" type="presOf" srcId="{159E130B-1319-AA46-9C56-E9F7A57248D3}" destId="{1242CFCD-7D85-4143-AF43-C2BE32D58ABA}" srcOrd="0" destOrd="0" presId="urn:microsoft.com/office/officeart/2005/8/layout/cycle2"/>
    <dgm:cxn modelId="{A64FF907-2E52-BA47-B2B3-88223F4BFFEB}" type="presOf" srcId="{4A1DE5F9-7379-8149-8356-F66948E842DA}" destId="{64B0194D-B797-1D49-9599-20794E45789C}" srcOrd="1" destOrd="0" presId="urn:microsoft.com/office/officeart/2005/8/layout/cycle2"/>
    <dgm:cxn modelId="{5C316E48-6BBE-C842-A073-D4C7CC69D76B}" type="presOf" srcId="{6543A627-E327-4B4C-B4DA-CADD0D2AB75F}" destId="{85C11360-E904-4D4D-B10F-EB86FF6A88B8}" srcOrd="1" destOrd="0" presId="urn:microsoft.com/office/officeart/2005/8/layout/cycle2"/>
    <dgm:cxn modelId="{C1943040-A3D6-EC44-82FA-28B06294AF4B}" type="presOf" srcId="{E8248799-FD85-F949-AF22-BEE2C5500AB0}" destId="{4F07A4AC-37E3-4A40-BC3A-C57127520937}" srcOrd="0" destOrd="0" presId="urn:microsoft.com/office/officeart/2005/8/layout/cycle2"/>
    <dgm:cxn modelId="{40B735C6-3EBD-354C-83DF-52D62BE5F5CF}" srcId="{4C891FC8-5913-DF4D-BDF1-4A8EAE4BC42C}" destId="{BD6C345F-45C6-974B-93DE-5DA24E515A2A}" srcOrd="0" destOrd="0" parTransId="{64584B60-8DBD-744F-8A38-EC407730182E}" sibTransId="{159E130B-1319-AA46-9C56-E9F7A57248D3}"/>
    <dgm:cxn modelId="{BB071C8C-03AB-CC4D-A3E0-14D6D2264166}" type="presOf" srcId="{CC7F4028-689E-9A44-A4FA-1031C43F3F0D}" destId="{D242AC16-0956-E34D-AA72-F2DE3E956002}" srcOrd="0" destOrd="0" presId="urn:microsoft.com/office/officeart/2005/8/layout/cycle2"/>
    <dgm:cxn modelId="{68A54F9D-C573-7948-8FA8-AAFA8892B812}" type="presOf" srcId="{1F0325D3-A297-9B41-9C51-692E4105518C}" destId="{1D569771-C541-2E4D-8293-BE55294514A0}" srcOrd="0" destOrd="0" presId="urn:microsoft.com/office/officeart/2005/8/layout/cycle2"/>
    <dgm:cxn modelId="{C8B5FA2A-4274-1141-B904-55CA160C9B04}" type="presParOf" srcId="{351D016E-E08A-5448-893C-44585966EB3C}" destId="{90369BC2-625D-9B4C-B37A-28ECF90900DD}" srcOrd="0" destOrd="0" presId="urn:microsoft.com/office/officeart/2005/8/layout/cycle2"/>
    <dgm:cxn modelId="{A0EDA2C2-7566-0949-AE00-C44FBFDAA8F2}" type="presParOf" srcId="{351D016E-E08A-5448-893C-44585966EB3C}" destId="{1242CFCD-7D85-4143-AF43-C2BE32D58ABA}" srcOrd="1" destOrd="0" presId="urn:microsoft.com/office/officeart/2005/8/layout/cycle2"/>
    <dgm:cxn modelId="{2B0438A1-A6CF-074F-BF0C-CD9C96CF1081}" type="presParOf" srcId="{1242CFCD-7D85-4143-AF43-C2BE32D58ABA}" destId="{DBC5821D-7081-344E-B29D-8C76AF63B00E}" srcOrd="0" destOrd="0" presId="urn:microsoft.com/office/officeart/2005/8/layout/cycle2"/>
    <dgm:cxn modelId="{8CF734EF-B6B7-C947-AB2F-44A3EBD1CA5A}" type="presParOf" srcId="{351D016E-E08A-5448-893C-44585966EB3C}" destId="{BE6018C7-4931-F04E-8EFF-488D83AEECA4}" srcOrd="2" destOrd="0" presId="urn:microsoft.com/office/officeart/2005/8/layout/cycle2"/>
    <dgm:cxn modelId="{6701EAB8-7ABE-034C-BA1C-3D0CB05E45CF}" type="presParOf" srcId="{351D016E-E08A-5448-893C-44585966EB3C}" destId="{931B4CFF-702D-164D-8456-C19F908759E1}" srcOrd="3" destOrd="0" presId="urn:microsoft.com/office/officeart/2005/8/layout/cycle2"/>
    <dgm:cxn modelId="{D356BD9D-7828-7B45-8BDB-73C4BAC16B0E}" type="presParOf" srcId="{931B4CFF-702D-164D-8456-C19F908759E1}" destId="{85C11360-E904-4D4D-B10F-EB86FF6A88B8}" srcOrd="0" destOrd="0" presId="urn:microsoft.com/office/officeart/2005/8/layout/cycle2"/>
    <dgm:cxn modelId="{F94FA7B0-08A2-5344-BADA-56E8ABC9B165}" type="presParOf" srcId="{351D016E-E08A-5448-893C-44585966EB3C}" destId="{D242AC16-0956-E34D-AA72-F2DE3E956002}" srcOrd="4" destOrd="0" presId="urn:microsoft.com/office/officeart/2005/8/layout/cycle2"/>
    <dgm:cxn modelId="{A3A58AF3-0827-D840-B3FD-F6F32FE13B0A}" type="presParOf" srcId="{351D016E-E08A-5448-893C-44585966EB3C}" destId="{1D569771-C541-2E4D-8293-BE55294514A0}" srcOrd="5" destOrd="0" presId="urn:microsoft.com/office/officeart/2005/8/layout/cycle2"/>
    <dgm:cxn modelId="{570E15E1-5569-E344-B24C-6806C26D674D}" type="presParOf" srcId="{1D569771-C541-2E4D-8293-BE55294514A0}" destId="{AECAA77C-58BA-EA4F-8393-55DB6FB082A3}" srcOrd="0" destOrd="0" presId="urn:microsoft.com/office/officeart/2005/8/layout/cycle2"/>
    <dgm:cxn modelId="{9965191F-9175-404E-AE38-75BC0688CE4D}" type="presParOf" srcId="{351D016E-E08A-5448-893C-44585966EB3C}" destId="{D1D74F81-173B-8D45-A7E6-2A29DD830639}" srcOrd="6" destOrd="0" presId="urn:microsoft.com/office/officeart/2005/8/layout/cycle2"/>
    <dgm:cxn modelId="{69D826C9-0589-F645-BD0D-350F8FF8ADAA}" type="presParOf" srcId="{351D016E-E08A-5448-893C-44585966EB3C}" destId="{C25CF47C-08C3-C548-8BC6-B2C5B35492E3}" srcOrd="7" destOrd="0" presId="urn:microsoft.com/office/officeart/2005/8/layout/cycle2"/>
    <dgm:cxn modelId="{A0CF31DF-449E-154C-AC04-558FC85D0887}" type="presParOf" srcId="{C25CF47C-08C3-C548-8BC6-B2C5B35492E3}" destId="{64B0194D-B797-1D49-9599-20794E45789C}" srcOrd="0" destOrd="0" presId="urn:microsoft.com/office/officeart/2005/8/layout/cycle2"/>
    <dgm:cxn modelId="{09A3BCBF-7C44-7341-9A8D-9C87694B5CB3}" type="presParOf" srcId="{351D016E-E08A-5448-893C-44585966EB3C}" destId="{5C9D966F-C3B8-0145-800E-B587609540E5}" srcOrd="8" destOrd="0" presId="urn:microsoft.com/office/officeart/2005/8/layout/cycle2"/>
    <dgm:cxn modelId="{904F6828-64D1-6849-8A05-225EF5C805EF}" type="presParOf" srcId="{351D016E-E08A-5448-893C-44585966EB3C}" destId="{D9F61E38-AD54-D042-8647-EA5F239BD292}" srcOrd="9" destOrd="0" presId="urn:microsoft.com/office/officeart/2005/8/layout/cycle2"/>
    <dgm:cxn modelId="{938CD3EB-31BF-294F-A320-B539D69C8C4B}" type="presParOf" srcId="{D9F61E38-AD54-D042-8647-EA5F239BD292}" destId="{33AAA4C2-AEE8-1E43-AC04-5EA97F42CBA3}" srcOrd="0" destOrd="0" presId="urn:microsoft.com/office/officeart/2005/8/layout/cycle2"/>
    <dgm:cxn modelId="{E5E112AF-D39A-7345-BA9D-3ADD38AECE82}" type="presParOf" srcId="{351D016E-E08A-5448-893C-44585966EB3C}" destId="{D799DB2C-CC90-EC4E-9242-FBB3EAB9FE98}" srcOrd="10" destOrd="0" presId="urn:microsoft.com/office/officeart/2005/8/layout/cycle2"/>
    <dgm:cxn modelId="{FD17A811-7DE2-DC40-A0F5-674880F43461}" type="presParOf" srcId="{351D016E-E08A-5448-893C-44585966EB3C}" destId="{DDF24F69-4F43-774A-993F-9A1D5CF5BB53}" srcOrd="11" destOrd="0" presId="urn:microsoft.com/office/officeart/2005/8/layout/cycle2"/>
    <dgm:cxn modelId="{C06287AA-03B3-0442-AA58-727B7C390497}" type="presParOf" srcId="{DDF24F69-4F43-774A-993F-9A1D5CF5BB53}" destId="{D64275E2-C4B1-A843-84F9-4CB6BE58ACF6}" srcOrd="0" destOrd="0" presId="urn:microsoft.com/office/officeart/2005/8/layout/cycle2"/>
    <dgm:cxn modelId="{205C3AE2-0610-4A49-9897-0C38D8528FB4}" type="presParOf" srcId="{351D016E-E08A-5448-893C-44585966EB3C}" destId="{CE81DCEC-A4A2-DB4C-A904-8564AE2DFA8D}" srcOrd="12" destOrd="0" presId="urn:microsoft.com/office/officeart/2005/8/layout/cycle2"/>
    <dgm:cxn modelId="{922FFEAC-D1CF-D046-8AF5-8D4ECFAA8A51}" type="presParOf" srcId="{351D016E-E08A-5448-893C-44585966EB3C}" destId="{10F26D51-93CA-0C42-9FF8-EE17BEE23CAA}" srcOrd="13" destOrd="0" presId="urn:microsoft.com/office/officeart/2005/8/layout/cycle2"/>
    <dgm:cxn modelId="{C07668B5-D32F-D847-B293-9F29A0E2CDB8}" type="presParOf" srcId="{10F26D51-93CA-0C42-9FF8-EE17BEE23CAA}" destId="{AAB7DD00-D5AD-E047-8D54-3C9122D21929}" srcOrd="0" destOrd="0" presId="urn:microsoft.com/office/officeart/2005/8/layout/cycle2"/>
    <dgm:cxn modelId="{B81B9949-C762-A24B-8A79-15D435F7F73D}" type="presParOf" srcId="{351D016E-E08A-5448-893C-44585966EB3C}" destId="{A5A3C3ED-AA80-B64A-809F-628479525FBF}" srcOrd="14" destOrd="0" presId="urn:microsoft.com/office/officeart/2005/8/layout/cycle2"/>
    <dgm:cxn modelId="{908A44AD-BDBD-1247-8E0B-1222E5384093}" type="presParOf" srcId="{351D016E-E08A-5448-893C-44585966EB3C}" destId="{4F07A4AC-37E3-4A40-BC3A-C57127520937}" srcOrd="15" destOrd="0" presId="urn:microsoft.com/office/officeart/2005/8/layout/cycle2"/>
    <dgm:cxn modelId="{4F41B9D1-9BAD-D847-B2D3-8465A097ECBB}" type="presParOf" srcId="{4F07A4AC-37E3-4A40-BC3A-C57127520937}" destId="{AAD55121-9C24-D644-B77A-90156D3F59BD}" srcOrd="0" destOrd="0" presId="urn:microsoft.com/office/officeart/2005/8/layout/cycle2"/>
    <dgm:cxn modelId="{48112B2C-FDE8-1C4A-8FA4-8435B144AF0B}" type="presParOf" srcId="{351D016E-E08A-5448-893C-44585966EB3C}" destId="{FF37E5BE-4A43-A349-B174-12013A2E3DE3}" srcOrd="16" destOrd="0" presId="urn:microsoft.com/office/officeart/2005/8/layout/cycle2"/>
    <dgm:cxn modelId="{EFF90D75-4016-E24E-9066-E03A39C341A0}" type="presParOf" srcId="{351D016E-E08A-5448-893C-44585966EB3C}" destId="{94FF400A-53C6-E247-A3E3-1C5D3FF8EEA0}" srcOrd="17" destOrd="0" presId="urn:microsoft.com/office/officeart/2005/8/layout/cycle2"/>
    <dgm:cxn modelId="{20A00A9D-5A6A-8743-A068-B541EF421AFC}" type="presParOf" srcId="{94FF400A-53C6-E247-A3E3-1C5D3FF8EEA0}" destId="{7B1EA95D-7B16-674B-98A7-DB301042944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69BC2-625D-9B4C-B37A-28ECF90900DD}">
      <dsp:nvSpPr>
        <dsp:cNvPr id="0" name=""/>
        <dsp:cNvSpPr/>
      </dsp:nvSpPr>
      <dsp:spPr>
        <a:xfrm>
          <a:off x="4989134" y="0"/>
          <a:ext cx="2277932" cy="11808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a:cs typeface="Times New Roman"/>
            </a:rPr>
            <a:t>Individuals</a:t>
          </a:r>
          <a:endParaRPr lang="en-US" sz="2000" kern="1200" dirty="0">
            <a:latin typeface="Times New Roman"/>
            <a:cs typeface="Times New Roman"/>
          </a:endParaRPr>
        </a:p>
      </dsp:txBody>
      <dsp:txXfrm>
        <a:off x="5322729" y="172933"/>
        <a:ext cx="1610742" cy="834991"/>
      </dsp:txXfrm>
    </dsp:sp>
    <dsp:sp modelId="{1242CFCD-7D85-4143-AF43-C2BE32D58ABA}">
      <dsp:nvSpPr>
        <dsp:cNvPr id="0" name=""/>
        <dsp:cNvSpPr/>
      </dsp:nvSpPr>
      <dsp:spPr>
        <a:xfrm rot="879210">
          <a:off x="7216247" y="699849"/>
          <a:ext cx="184831" cy="398539"/>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7217149" y="772543"/>
        <a:ext cx="129382" cy="239123"/>
      </dsp:txXfrm>
    </dsp:sp>
    <dsp:sp modelId="{BE6018C7-4931-F04E-8EFF-488D83AEECA4}">
      <dsp:nvSpPr>
        <dsp:cNvPr id="0" name=""/>
        <dsp:cNvSpPr/>
      </dsp:nvSpPr>
      <dsp:spPr>
        <a:xfrm>
          <a:off x="7406572" y="584503"/>
          <a:ext cx="1913827" cy="11808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a:cs typeface="Times New Roman"/>
            </a:rPr>
            <a:t>Colleges</a:t>
          </a:r>
          <a:endParaRPr lang="en-US" sz="2000" kern="1200" dirty="0">
            <a:latin typeface="Times New Roman"/>
            <a:cs typeface="Times New Roman"/>
          </a:endParaRPr>
        </a:p>
      </dsp:txBody>
      <dsp:txXfrm>
        <a:off x="7686845" y="757436"/>
        <a:ext cx="1353281" cy="834991"/>
      </dsp:txXfrm>
    </dsp:sp>
    <dsp:sp modelId="{931B4CFF-702D-164D-8456-C19F908759E1}">
      <dsp:nvSpPr>
        <dsp:cNvPr id="0" name=""/>
        <dsp:cNvSpPr/>
      </dsp:nvSpPr>
      <dsp:spPr>
        <a:xfrm rot="4036962">
          <a:off x="8579631" y="1680841"/>
          <a:ext cx="158174" cy="398539"/>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8594194" y="1738664"/>
        <a:ext cx="110722" cy="239123"/>
      </dsp:txXfrm>
    </dsp:sp>
    <dsp:sp modelId="{D242AC16-0956-E34D-AA72-F2DE3E956002}">
      <dsp:nvSpPr>
        <dsp:cNvPr id="0" name=""/>
        <dsp:cNvSpPr/>
      </dsp:nvSpPr>
      <dsp:spPr>
        <a:xfrm>
          <a:off x="7854526" y="2007638"/>
          <a:ext cx="2209549" cy="11808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a:cs typeface="Times New Roman"/>
            </a:rPr>
            <a:t>Local Gov’t Agencies</a:t>
          </a:r>
          <a:endParaRPr lang="en-US" sz="2000" kern="1200" dirty="0">
            <a:latin typeface="Times New Roman"/>
            <a:cs typeface="Times New Roman"/>
          </a:endParaRPr>
        </a:p>
      </dsp:txBody>
      <dsp:txXfrm>
        <a:off x="8178107" y="2180571"/>
        <a:ext cx="1562387" cy="834991"/>
      </dsp:txXfrm>
    </dsp:sp>
    <dsp:sp modelId="{1D569771-C541-2E4D-8293-BE55294514A0}">
      <dsp:nvSpPr>
        <dsp:cNvPr id="0" name=""/>
        <dsp:cNvSpPr/>
      </dsp:nvSpPr>
      <dsp:spPr>
        <a:xfrm rot="5477461">
          <a:off x="8764580" y="3307977"/>
          <a:ext cx="348461" cy="398539"/>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8818027" y="3335429"/>
        <a:ext cx="243923" cy="239123"/>
      </dsp:txXfrm>
    </dsp:sp>
    <dsp:sp modelId="{D1D74F81-173B-8D45-A7E6-2A29DD830639}">
      <dsp:nvSpPr>
        <dsp:cNvPr id="0" name=""/>
        <dsp:cNvSpPr/>
      </dsp:nvSpPr>
      <dsp:spPr>
        <a:xfrm>
          <a:off x="7813238" y="3845717"/>
          <a:ext cx="2209277" cy="11808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a:cs typeface="Times New Roman"/>
            </a:rPr>
            <a:t>Military</a:t>
          </a:r>
          <a:endParaRPr lang="en-US" sz="2000" kern="1200" dirty="0">
            <a:latin typeface="Times New Roman"/>
            <a:cs typeface="Times New Roman"/>
          </a:endParaRPr>
        </a:p>
      </dsp:txBody>
      <dsp:txXfrm>
        <a:off x="8136779" y="4018650"/>
        <a:ext cx="1562195" cy="834991"/>
      </dsp:txXfrm>
    </dsp:sp>
    <dsp:sp modelId="{C25CF47C-08C3-C548-8BC6-B2C5B35492E3}">
      <dsp:nvSpPr>
        <dsp:cNvPr id="0" name=""/>
        <dsp:cNvSpPr/>
      </dsp:nvSpPr>
      <dsp:spPr>
        <a:xfrm rot="8704266">
          <a:off x="7925124" y="4840418"/>
          <a:ext cx="257048" cy="398539"/>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7995292" y="4898050"/>
        <a:ext cx="179934" cy="239123"/>
      </dsp:txXfrm>
    </dsp:sp>
    <dsp:sp modelId="{5C9D966F-C3B8-0145-800E-B587609540E5}">
      <dsp:nvSpPr>
        <dsp:cNvPr id="0" name=""/>
        <dsp:cNvSpPr/>
      </dsp:nvSpPr>
      <dsp:spPr>
        <a:xfrm>
          <a:off x="6283056" y="5030810"/>
          <a:ext cx="1875709" cy="11808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a:cs typeface="Times New Roman"/>
            </a:rPr>
            <a:t>VA</a:t>
          </a:r>
          <a:endParaRPr lang="en-US" sz="2000" kern="1200" dirty="0">
            <a:latin typeface="Times New Roman"/>
            <a:cs typeface="Times New Roman"/>
          </a:endParaRPr>
        </a:p>
      </dsp:txBody>
      <dsp:txXfrm>
        <a:off x="6557747" y="5203743"/>
        <a:ext cx="1326327" cy="834991"/>
      </dsp:txXfrm>
    </dsp:sp>
    <dsp:sp modelId="{D9F61E38-AD54-D042-8647-EA5F239BD292}">
      <dsp:nvSpPr>
        <dsp:cNvPr id="0" name=""/>
        <dsp:cNvSpPr/>
      </dsp:nvSpPr>
      <dsp:spPr>
        <a:xfrm rot="10800008">
          <a:off x="6037795" y="5421967"/>
          <a:ext cx="173317" cy="398539"/>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6089790" y="5501675"/>
        <a:ext cx="121322" cy="239123"/>
      </dsp:txXfrm>
    </dsp:sp>
    <dsp:sp modelId="{D799DB2C-CC90-EC4E-9242-FBB3EAB9FE98}">
      <dsp:nvSpPr>
        <dsp:cNvPr id="0" name=""/>
        <dsp:cNvSpPr/>
      </dsp:nvSpPr>
      <dsp:spPr>
        <a:xfrm>
          <a:off x="3927860" y="5030805"/>
          <a:ext cx="2028181" cy="11808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a:cs typeface="Times New Roman"/>
            </a:rPr>
            <a:t>Law Enforcement</a:t>
          </a:r>
          <a:endParaRPr lang="en-US" sz="2000" kern="1200" dirty="0">
            <a:latin typeface="Times New Roman"/>
            <a:cs typeface="Times New Roman"/>
          </a:endParaRPr>
        </a:p>
      </dsp:txBody>
      <dsp:txXfrm>
        <a:off x="4224880" y="5203738"/>
        <a:ext cx="1434141" cy="834991"/>
      </dsp:txXfrm>
    </dsp:sp>
    <dsp:sp modelId="{DDF24F69-4F43-774A-993F-9A1D5CF5BB53}">
      <dsp:nvSpPr>
        <dsp:cNvPr id="0" name=""/>
        <dsp:cNvSpPr/>
      </dsp:nvSpPr>
      <dsp:spPr>
        <a:xfrm rot="13063263">
          <a:off x="4087504" y="4838357"/>
          <a:ext cx="199840" cy="398539"/>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4141191" y="4936405"/>
        <a:ext cx="139888" cy="239123"/>
      </dsp:txXfrm>
    </dsp:sp>
    <dsp:sp modelId="{CE81DCEC-A4A2-DB4C-A904-8564AE2DFA8D}">
      <dsp:nvSpPr>
        <dsp:cNvPr id="0" name=""/>
        <dsp:cNvSpPr/>
      </dsp:nvSpPr>
      <dsp:spPr>
        <a:xfrm>
          <a:off x="2287122" y="3840984"/>
          <a:ext cx="2233095" cy="11808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a:cs typeface="Times New Roman"/>
            </a:rPr>
            <a:t>Environmental Groups</a:t>
          </a:r>
          <a:endParaRPr lang="en-US" sz="2000" kern="1200" dirty="0">
            <a:latin typeface="Times New Roman"/>
            <a:cs typeface="Times New Roman"/>
          </a:endParaRPr>
        </a:p>
      </dsp:txBody>
      <dsp:txXfrm>
        <a:off x="2614151" y="4013917"/>
        <a:ext cx="1579037" cy="834991"/>
      </dsp:txXfrm>
    </dsp:sp>
    <dsp:sp modelId="{10F26D51-93CA-0C42-9FF8-EE17BEE23CAA}">
      <dsp:nvSpPr>
        <dsp:cNvPr id="0" name=""/>
        <dsp:cNvSpPr/>
      </dsp:nvSpPr>
      <dsp:spPr>
        <a:xfrm rot="15958102">
          <a:off x="3217662" y="3408517"/>
          <a:ext cx="255914" cy="398539"/>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258748" y="3526517"/>
        <a:ext cx="179140" cy="239123"/>
      </dsp:txXfrm>
    </dsp:sp>
    <dsp:sp modelId="{A5A3C3ED-AA80-B64A-809F-628479525FBF}">
      <dsp:nvSpPr>
        <dsp:cNvPr id="0" name=""/>
        <dsp:cNvSpPr/>
      </dsp:nvSpPr>
      <dsp:spPr>
        <a:xfrm>
          <a:off x="2181777" y="2179291"/>
          <a:ext cx="2209549" cy="11808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a:cs typeface="Times New Roman"/>
            </a:rPr>
            <a:t>Local Politicians</a:t>
          </a:r>
        </a:p>
      </dsp:txBody>
      <dsp:txXfrm>
        <a:off x="2505358" y="2352224"/>
        <a:ext cx="1562387" cy="834991"/>
      </dsp:txXfrm>
    </dsp:sp>
    <dsp:sp modelId="{4F07A4AC-37E3-4A40-BC3A-C57127520937}">
      <dsp:nvSpPr>
        <dsp:cNvPr id="0" name=""/>
        <dsp:cNvSpPr/>
      </dsp:nvSpPr>
      <dsp:spPr>
        <a:xfrm rot="17714878">
          <a:off x="3534822" y="1833985"/>
          <a:ext cx="198073" cy="398539"/>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551860" y="1940566"/>
        <a:ext cx="138651" cy="239123"/>
      </dsp:txXfrm>
    </dsp:sp>
    <dsp:sp modelId="{FF37E5BE-4A43-A349-B174-12013A2E3DE3}">
      <dsp:nvSpPr>
        <dsp:cNvPr id="0" name=""/>
        <dsp:cNvSpPr/>
      </dsp:nvSpPr>
      <dsp:spPr>
        <a:xfrm>
          <a:off x="2926508" y="697733"/>
          <a:ext cx="2117454" cy="118085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t>Faith </a:t>
          </a:r>
          <a:r>
            <a:rPr lang="en-US" sz="2000" kern="1200" dirty="0" smtClean="0"/>
            <a:t>Community</a:t>
          </a:r>
          <a:endParaRPr lang="en-US" sz="2000" kern="1200" dirty="0" smtClean="0">
            <a:latin typeface="Times New Roman"/>
            <a:cs typeface="Times New Roman"/>
          </a:endParaRPr>
        </a:p>
      </dsp:txBody>
      <dsp:txXfrm>
        <a:off x="3236602" y="870666"/>
        <a:ext cx="1497266" cy="834991"/>
      </dsp:txXfrm>
    </dsp:sp>
    <dsp:sp modelId="{94FF400A-53C6-E247-A3E3-1C5D3FF8EEA0}">
      <dsp:nvSpPr>
        <dsp:cNvPr id="0" name=""/>
        <dsp:cNvSpPr/>
      </dsp:nvSpPr>
      <dsp:spPr>
        <a:xfrm rot="20517861">
          <a:off x="4954012" y="749487"/>
          <a:ext cx="147195" cy="398539"/>
        </a:xfrm>
        <a:prstGeom prst="rightArrow">
          <a:avLst>
            <a:gd name="adj1" fmla="val 60000"/>
            <a:gd name="adj2" fmla="val 50000"/>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955097" y="836031"/>
        <a:ext cx="103037" cy="23912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Gill San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8C4518-9DE0-D644-8DA0-1CB7C3AE7503}" type="datetimeFigureOut">
              <a:rPr lang="en-US" smtClean="0">
                <a:latin typeface="Gill Sans"/>
              </a:rPr>
              <a:pPr/>
              <a:t>10/7/13</a:t>
            </a:fld>
            <a:endParaRPr lang="en-US" dirty="0">
              <a:latin typeface="Gill San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Gill San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133C82-D3E5-C744-8C9E-17AAE891358A}" type="slidenum">
              <a:rPr lang="en-US" smtClean="0">
                <a:latin typeface="Gill Sans"/>
              </a:rPr>
              <a:pPr/>
              <a:t>‹#›</a:t>
            </a:fld>
            <a:endParaRPr lang="en-US" dirty="0">
              <a:latin typeface="Gill Sans"/>
            </a:endParaRPr>
          </a:p>
        </p:txBody>
      </p:sp>
    </p:spTree>
    <p:extLst>
      <p:ext uri="{BB962C8B-B14F-4D97-AF65-F5344CB8AC3E}">
        <p14:creationId xmlns:p14="http://schemas.microsoft.com/office/powerpoint/2010/main" val="16264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Gill Sans"/>
                <a:ea typeface="ＭＳ Ｐゴシック" pitchFamily="-123" charset="-128"/>
                <a:cs typeface="ＭＳ Ｐゴシック" pitchFamily="-123" charset="-128"/>
              </a:defRPr>
            </a:lvl1pPr>
          </a:lstStyle>
          <a:p>
            <a:pPr>
              <a:defRPr/>
            </a:pPr>
            <a:endParaRPr lang="en-US" dirty="0"/>
          </a:p>
        </p:txBody>
      </p:sp>
      <p:sp>
        <p:nvSpPr>
          <p:cNvPr id="53251"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a:ea typeface="ＭＳ Ｐゴシック" pitchFamily="-123" charset="-128"/>
                <a:cs typeface="ＭＳ Ｐゴシック" pitchFamily="-123" charset="-128"/>
              </a:defRPr>
            </a:lvl1pPr>
          </a:lstStyle>
          <a:p>
            <a:pPr>
              <a:defRPr/>
            </a:pPr>
            <a:fld id="{5BA8B53E-F770-44CB-85B0-D6888E92115A}" type="datetime1">
              <a:rPr lang="en-US" smtClean="0"/>
              <a:pPr>
                <a:defRPr/>
              </a:pPr>
              <a:t>10/7/13</a:t>
            </a:fld>
            <a:endParaRPr lang="en-US" dirty="0"/>
          </a:p>
        </p:txBody>
      </p:sp>
      <p:sp>
        <p:nvSpPr>
          <p:cNvPr id="33796" name="Placeholder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3254"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Gill Sans"/>
                <a:ea typeface="ＭＳ Ｐゴシック" pitchFamily="-123" charset="-128"/>
                <a:cs typeface="ＭＳ Ｐゴシック" pitchFamily="-123" charset="-128"/>
              </a:defRPr>
            </a:lvl1pPr>
          </a:lstStyle>
          <a:p>
            <a:pPr>
              <a:defRPr/>
            </a:pPr>
            <a:endParaRPr lang="en-US" dirty="0"/>
          </a:p>
        </p:txBody>
      </p:sp>
      <p:sp>
        <p:nvSpPr>
          <p:cNvPr id="53255"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Gill Sans"/>
                <a:ea typeface="ＭＳ Ｐゴシック" pitchFamily="-123" charset="-128"/>
                <a:cs typeface="ＭＳ Ｐゴシック" pitchFamily="-123" charset="-128"/>
              </a:defRPr>
            </a:lvl1pPr>
          </a:lstStyle>
          <a:p>
            <a:pPr>
              <a:defRPr/>
            </a:pPr>
            <a:fld id="{D8CE1F43-2257-42F6-A34F-80D0FBD9D0DD}" type="slidenum">
              <a:rPr lang="en-US" smtClean="0"/>
              <a:pPr>
                <a:defRPr/>
              </a:pPr>
              <a:t>‹#›</a:t>
            </a:fld>
            <a:endParaRPr lang="en-US" dirty="0"/>
          </a:p>
        </p:txBody>
      </p:sp>
    </p:spTree>
    <p:extLst>
      <p:ext uri="{BB962C8B-B14F-4D97-AF65-F5344CB8AC3E}">
        <p14:creationId xmlns:p14="http://schemas.microsoft.com/office/powerpoint/2010/main" val="36297682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Times New Roman"/>
        <a:ea typeface="ＭＳ Ｐゴシック" pitchFamily="-123" charset="-128"/>
        <a:cs typeface="ＭＳ Ｐゴシック" pitchFamily="-123" charset="-128"/>
      </a:defRPr>
    </a:lvl1pPr>
    <a:lvl2pPr marL="457200" algn="l" defTabSz="457200" rtl="0" eaLnBrk="0" fontAlgn="base" hangingPunct="0">
      <a:spcBef>
        <a:spcPct val="30000"/>
      </a:spcBef>
      <a:spcAft>
        <a:spcPct val="0"/>
      </a:spcAft>
      <a:defRPr sz="1200" kern="1200">
        <a:solidFill>
          <a:schemeClr val="tx1"/>
        </a:solidFill>
        <a:latin typeface="Times New Roman"/>
        <a:ea typeface="ＭＳ Ｐゴシック" pitchFamily="-123"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Times New Roman"/>
        <a:ea typeface="ＭＳ Ｐゴシック" pitchFamily="-123"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Times New Roman"/>
        <a:ea typeface="ＭＳ Ｐゴシック" pitchFamily="-123"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Times New Roman"/>
        <a:ea typeface="ＭＳ Ｐゴシック" pitchFamily="-123"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1026"/>
          <p:cNvSpPr>
            <a:spLocks noGrp="1" noRot="1" noChangeAspect="1" noChangeArrowheads="1" noTextEdit="1"/>
          </p:cNvSpPr>
          <p:nvPr>
            <p:ph type="sldImg"/>
          </p:nvPr>
        </p:nvSpPr>
        <p:spPr>
          <a:ln/>
        </p:spPr>
      </p:sp>
      <p:sp>
        <p:nvSpPr>
          <p:cNvPr id="35842" name="Placeholder 1027"/>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I would like to start by thanking you all.  Your support and personal involvement in the count helped to make this possible.</a:t>
            </a: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Thank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p>
          <a:p>
            <a:endParaRPr lang="en-US" dirty="0" smtClean="0"/>
          </a:p>
          <a:p>
            <a:r>
              <a:rPr lang="en-US" dirty="0" smtClean="0"/>
              <a:t>The information on this slide includes both sheltered and unsheltered.</a:t>
            </a:r>
          </a:p>
          <a:p>
            <a:endParaRPr lang="en-US" dirty="0" smtClean="0"/>
          </a:p>
          <a:p>
            <a:r>
              <a:rPr lang="en-US" dirty="0" smtClean="0"/>
              <a:t>Re Chronic -- There were also 14 families who were chronically homeless.</a:t>
            </a:r>
          </a:p>
          <a:p>
            <a:endParaRPr lang="en-US" dirty="0" smtClean="0"/>
          </a:p>
          <a:p>
            <a:r>
              <a:rPr lang="en-US" dirty="0" smtClean="0"/>
              <a:t>Re: Families/Chronic -- Overall, there were 597 families who were homeless.  2.3% of homeless families were chronically homeless</a:t>
            </a:r>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estimates were extrapolated from 697 surveys of adults who self-reported as having been Unsheltered on the night of the PITC.</a:t>
            </a:r>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San Diego County – 2012 saw the highest numbers of sheltered, unsheltered, and overall homeless populations.</a:t>
            </a:r>
          </a:p>
          <a:p>
            <a:endParaRPr lang="en-US" dirty="0" smtClean="0"/>
          </a:p>
          <a:p>
            <a:r>
              <a:rPr lang="en-US" dirty="0" smtClean="0"/>
              <a:t>Note: remember slide #5 – nationally, the peak was in 2010</a:t>
            </a:r>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April 30</a:t>
            </a:r>
            <a:r>
              <a:rPr lang="en-US" baseline="30000" dirty="0" smtClean="0"/>
              <a:t>th</a:t>
            </a:r>
            <a:r>
              <a:rPr lang="en-US" dirty="0" smtClean="0"/>
              <a:t> we submitted information from the count to HUD.</a:t>
            </a:r>
          </a:p>
          <a:p>
            <a:endParaRPr lang="en-US" dirty="0" smtClean="0"/>
          </a:p>
          <a:p>
            <a:r>
              <a:rPr lang="en-US" dirty="0" smtClean="0"/>
              <a:t>Re </a:t>
            </a:r>
            <a:r>
              <a:rPr lang="en-US" u="sng" dirty="0" smtClean="0"/>
              <a:t>Further Analysis </a:t>
            </a:r>
            <a:r>
              <a:rPr lang="en-US" dirty="0" smtClean="0"/>
              <a:t>– Tell us what you want to know!  Our analysis will only be meaningful if it is something that you can actually use!</a:t>
            </a:r>
          </a:p>
          <a:p>
            <a:endParaRPr lang="en-US" dirty="0" smtClean="0"/>
          </a:p>
          <a:p>
            <a:r>
              <a:rPr lang="en-US" dirty="0" smtClean="0"/>
              <a:t>Re </a:t>
            </a:r>
            <a:r>
              <a:rPr lang="en-US" u="sng" dirty="0" smtClean="0"/>
              <a:t>Results/Reports </a:t>
            </a:r>
            <a:r>
              <a:rPr lang="en-US" dirty="0" smtClean="0"/>
              <a:t>– </a:t>
            </a:r>
          </a:p>
          <a:p>
            <a:r>
              <a:rPr lang="en-US" dirty="0" smtClean="0"/>
              <a:t>	Analysis will continue through the summer – on data from PITC and HMIS. We have multiple projects and requests … so tell us what you want/need, so that we can prioritize.</a:t>
            </a:r>
          </a:p>
          <a:p>
            <a:endParaRPr lang="en-US" dirty="0" smtClean="0"/>
          </a:p>
          <a:p>
            <a:r>
              <a:rPr lang="en-US" dirty="0" smtClean="0"/>
              <a:t>AHAR – Annual Homeless Assessment Report.  Data collection period runs through October. So we can not even begin the AHAR until then.</a:t>
            </a:r>
          </a:p>
          <a:p>
            <a:endParaRPr lang="en-US" dirty="0" smtClean="0"/>
          </a:p>
          <a:p>
            <a:r>
              <a:rPr lang="en-US" dirty="0" smtClean="0"/>
              <a:t>Re </a:t>
            </a:r>
            <a:r>
              <a:rPr lang="en-US" u="sng" dirty="0" smtClean="0"/>
              <a:t>Fundraising</a:t>
            </a:r>
            <a:r>
              <a:rPr lang="en-US" dirty="0" smtClean="0"/>
              <a:t> – </a:t>
            </a:r>
          </a:p>
          <a:p>
            <a:r>
              <a:rPr lang="en-US" dirty="0" err="1" smtClean="0"/>
              <a:t>WeAllCount</a:t>
            </a:r>
            <a:r>
              <a:rPr lang="en-US" dirty="0" smtClean="0"/>
              <a:t> – the point-in-time count, is an unfunded mandate. We need to raise money each year in order to make it happen.</a:t>
            </a:r>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16</a:t>
            </a:fld>
            <a:endParaRPr lang="en-US" dirty="0"/>
          </a:p>
        </p:txBody>
      </p:sp>
    </p:spTree>
    <p:extLst>
      <p:ext uri="{BB962C8B-B14F-4D97-AF65-F5344CB8AC3E}">
        <p14:creationId xmlns:p14="http://schemas.microsoft.com/office/powerpoint/2010/main" val="260527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begin today by looking, in very broad strokes, at the national picture of homelessness provided by information from point-in-time counts across the country. </a:t>
            </a:r>
          </a:p>
          <a:p>
            <a:endParaRPr lang="en-US" dirty="0" smtClean="0"/>
          </a:p>
          <a:p>
            <a:r>
              <a:rPr lang="en-US" dirty="0" smtClean="0"/>
              <a:t>We will then move into a brief description of  WeAllCount, San Diego County’s point-in-time homeless count before focusing on region-wide results from the count.</a:t>
            </a:r>
          </a:p>
          <a:p>
            <a:endParaRPr lang="en-US" dirty="0" smtClean="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610100"/>
          </a:xfrm>
        </p:spPr>
        <p:txBody>
          <a:bodyPr>
            <a:normAutofit lnSpcReduction="10000"/>
          </a:bodyPr>
          <a:lstStyle/>
          <a:p>
            <a:r>
              <a:rPr lang="en-US" dirty="0" smtClean="0"/>
              <a:t>The U.S. Department of Housing and Urban Development mandates that communities receiving HUD funding to address homelessness must complete point-in-time counts during the last 10 days of January.  </a:t>
            </a:r>
            <a:r>
              <a:rPr lang="en-US" u="sng" dirty="0" smtClean="0"/>
              <a:t>Snapshot.</a:t>
            </a:r>
          </a:p>
          <a:p>
            <a:endParaRPr lang="en-US" dirty="0" smtClean="0"/>
          </a:p>
          <a:p>
            <a:r>
              <a:rPr lang="en-US" dirty="0" smtClean="0"/>
              <a:t>The point-in-time count identifies the number of homeless people (sheltered and unsheltered) and their location. It also captures detailed demographic</a:t>
            </a:r>
          </a:p>
          <a:p>
            <a:r>
              <a:rPr lang="en-US" dirty="0" smtClean="0"/>
              <a:t>information on a subset of these individuals. This data is vital when identifying strategies and services that can enable people to leave the street.</a:t>
            </a:r>
          </a:p>
          <a:p>
            <a:endParaRPr lang="en-US" dirty="0" smtClean="0"/>
          </a:p>
          <a:p>
            <a:r>
              <a:rPr lang="en-US" dirty="0" smtClean="0"/>
              <a:t>Point-in-time count information on the sheltered homeless population is mandated every year, and is pulled primarily from the Homeless Management Information System (HMIS).</a:t>
            </a:r>
          </a:p>
          <a:p>
            <a:endParaRPr lang="en-US" dirty="0" smtClean="0"/>
          </a:p>
          <a:p>
            <a:r>
              <a:rPr lang="en-US" dirty="0" smtClean="0"/>
              <a:t>Point-in-time count information on the unsheltered population is mandated every other year. 2013 was a mandated year.  </a:t>
            </a:r>
          </a:p>
          <a:p>
            <a:endParaRPr lang="en-US" dirty="0" smtClean="0"/>
          </a:p>
          <a:p>
            <a:r>
              <a:rPr lang="en-US" dirty="0" smtClean="0"/>
              <a:t>More than 60% of communities across the country choose to conduct an </a:t>
            </a:r>
            <a:r>
              <a:rPr lang="en-US" b="1" dirty="0" smtClean="0"/>
              <a:t>annual</a:t>
            </a:r>
            <a:r>
              <a:rPr lang="en-US" dirty="0" smtClean="0"/>
              <a:t> point-in-time count for both their sheltered and unsheltered homeless populations.  We are among them.</a:t>
            </a:r>
          </a:p>
          <a:p>
            <a:endParaRPr lang="en-US" dirty="0" smtClean="0"/>
          </a:p>
          <a:p>
            <a:r>
              <a:rPr lang="en-US" dirty="0" smtClean="0"/>
              <a:t>NOTE: The national perspective that we will be reviewing this morning is from information gleaned from the </a:t>
            </a:r>
            <a:r>
              <a:rPr lang="en-US" b="1" dirty="0" smtClean="0"/>
              <a:t>2012</a:t>
            </a:r>
            <a:r>
              <a:rPr lang="en-US" dirty="0" smtClean="0"/>
              <a:t> point-in-time counts across the country.</a:t>
            </a:r>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8800" y="4343400"/>
            <a:ext cx="5892800" cy="4597400"/>
          </a:xfrm>
        </p:spPr>
        <p:txBody>
          <a:bodyPr>
            <a:normAutofit/>
          </a:bodyPr>
          <a:lstStyle/>
          <a:p>
            <a:r>
              <a:rPr lang="en-US" u="sng" dirty="0" smtClean="0"/>
              <a:t>Unsheltered “Street Count” </a:t>
            </a:r>
            <a:r>
              <a:rPr lang="en-US" dirty="0" smtClean="0"/>
              <a:t>– Volunteers deployed across the county in teams of two and three. Census tract maps were used to record the number of homeless persons seen. RTFH reviewed the maps to ensure accuracy and recorded and analyzed the data collected. </a:t>
            </a:r>
          </a:p>
          <a:p>
            <a:endParaRPr lang="en-US" dirty="0" smtClean="0"/>
          </a:p>
          <a:p>
            <a:r>
              <a:rPr lang="en-US" dirty="0" smtClean="0"/>
              <a:t>Demographic data for those who were unsheltered was derived from follow-up interviews administered by trained volunteers.</a:t>
            </a:r>
          </a:p>
          <a:p>
            <a:endParaRPr lang="en-US" dirty="0" smtClean="0"/>
          </a:p>
          <a:p>
            <a:r>
              <a:rPr lang="en-US" u="sng" dirty="0" smtClean="0"/>
              <a:t>Sheltered</a:t>
            </a:r>
            <a:r>
              <a:rPr lang="en-US" dirty="0" smtClean="0"/>
              <a:t>: Demographic data regarding those who were sheltered on the night of the count is derived from the region’s Homeless Management Information System (HMIS), which is administered by The Regional Task Force on the Homeless (RTFH).</a:t>
            </a:r>
          </a:p>
          <a:p>
            <a:endParaRPr lang="en-US" dirty="0" smtClean="0"/>
          </a:p>
          <a:p>
            <a:r>
              <a:rPr lang="en-US" dirty="0" smtClean="0"/>
              <a:t>Once the analysis is completed, the results of the count are reported to the U.S. Department of Housing and Urban Development (HUD) and used, along with Point-in-Time</a:t>
            </a:r>
          </a:p>
          <a:p>
            <a:r>
              <a:rPr lang="en-US" dirty="0" smtClean="0"/>
              <a:t>Count (PITC) data from communities across the country, to produce the Annual Homeless</a:t>
            </a:r>
          </a:p>
          <a:p>
            <a:r>
              <a:rPr lang="en-US" dirty="0" smtClean="0"/>
              <a:t>Assessment Report (AHAR) for Congress.</a:t>
            </a:r>
          </a:p>
          <a:p>
            <a:endParaRPr lang="en-US" dirty="0" smtClean="0"/>
          </a:p>
          <a:p>
            <a:r>
              <a:rPr lang="en-US" dirty="0" smtClean="0"/>
              <a:t>Remember: Point-in-Time counts are, by their very nature, estimates.</a:t>
            </a:r>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WeALLCount</a:t>
            </a:r>
            <a:r>
              <a:rPr lang="en-US" dirty="0" smtClean="0"/>
              <a:t> campaign is a unique and invaluable annual project that assesses homelessness throughout San Diego County. </a:t>
            </a:r>
          </a:p>
          <a:p>
            <a:r>
              <a:rPr lang="en-US" dirty="0" smtClean="0"/>
              <a:t>The campaign enables our entire community to better understand the scope, details, trends, impact, and potential solutions to homelessness.</a:t>
            </a:r>
          </a:p>
          <a:p>
            <a:endParaRPr lang="en-US" dirty="0" smtClean="0"/>
          </a:p>
          <a:p>
            <a:r>
              <a:rPr lang="en-US" dirty="0" err="1" smtClean="0"/>
              <a:t>WeALLCount</a:t>
            </a:r>
            <a:r>
              <a:rPr lang="en-US" dirty="0" smtClean="0"/>
              <a:t> empowers our region to qualify for millions in critical federal funds. Those resources go directly to services which address homelessness on many levels. </a:t>
            </a:r>
          </a:p>
          <a:p>
            <a:endParaRPr lang="en-US" dirty="0" smtClean="0"/>
          </a:p>
          <a:p>
            <a:r>
              <a:rPr lang="en-US" dirty="0" err="1" smtClean="0"/>
              <a:t>WeALLCount</a:t>
            </a:r>
            <a:r>
              <a:rPr lang="en-US" dirty="0" smtClean="0"/>
              <a:t> is instrumental in helping our region collaborate and implement targeted services that lead to homeless persons becoming permanently housed.</a:t>
            </a:r>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another benefit to </a:t>
            </a:r>
            <a:r>
              <a:rPr lang="en-US" dirty="0" err="1" smtClean="0"/>
              <a:t>WeAllCount</a:t>
            </a:r>
            <a:r>
              <a:rPr lang="en-US" dirty="0" smtClean="0"/>
              <a:t> that isn’t often discussed.  The count provides an opportunity for all sectors of the community to come together.</a:t>
            </a:r>
          </a:p>
          <a:p>
            <a:endParaRPr lang="en-US" dirty="0" smtClean="0"/>
          </a:p>
          <a:p>
            <a:r>
              <a:rPr lang="en-US" dirty="0" smtClean="0"/>
              <a:t>On an individual level, we often hear from volunteers that their experience participating in the count has been enlightening and rewarding….That their understanding of and connection to the community has increased…. and they have gained a deep appreciation for the humanity that we all share.  </a:t>
            </a:r>
          </a:p>
          <a:p>
            <a:endParaRPr lang="en-US" dirty="0" smtClean="0"/>
          </a:p>
          <a:p>
            <a:r>
              <a:rPr lang="en-US" dirty="0" smtClean="0"/>
              <a:t>The partnerships listed above took many forms: volunteer support, funding, deployment centers and interview sites.</a:t>
            </a:r>
          </a:p>
          <a:p>
            <a:endParaRPr lang="en-US" dirty="0" smtClean="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community organizations graciously lent their space to use as deployment centers and/or interview sites during the 2013 Count.</a:t>
            </a:r>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7</a:t>
            </a:fld>
            <a:endParaRPr lang="en-US" dirty="0"/>
          </a:p>
        </p:txBody>
      </p:sp>
    </p:spTree>
    <p:extLst>
      <p:ext uri="{BB962C8B-B14F-4D97-AF65-F5344CB8AC3E}">
        <p14:creationId xmlns:p14="http://schemas.microsoft.com/office/powerpoint/2010/main" val="307350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Volunteers are the heart and soul of this event.  </a:t>
            </a:r>
            <a:r>
              <a:rPr lang="en-US" dirty="0" err="1" smtClean="0"/>
              <a:t>WeAllCount</a:t>
            </a:r>
            <a:r>
              <a:rPr lang="en-US" dirty="0" smtClean="0"/>
              <a:t> is not possible without the support of the community – and is only as strong as the support from the community.</a:t>
            </a:r>
          </a:p>
          <a:p>
            <a:endParaRPr lang="en-US" dirty="0" smtClean="0"/>
          </a:p>
          <a:p>
            <a:r>
              <a:rPr lang="en-US" dirty="0" smtClean="0"/>
              <a:t>For the 2013 count, we had unprecedented volunteer participation and media coverage.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8</a:t>
            </a:fld>
            <a:endParaRPr lang="en-US" dirty="0"/>
          </a:p>
        </p:txBody>
      </p:sp>
    </p:spTree>
    <p:extLst>
      <p:ext uri="{BB962C8B-B14F-4D97-AF65-F5344CB8AC3E}">
        <p14:creationId xmlns:p14="http://schemas.microsoft.com/office/powerpoint/2010/main" val="307350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point-in-time counts, by their very nature, are estimates.</a:t>
            </a:r>
          </a:p>
          <a:p>
            <a:endParaRPr lang="en-US" dirty="0" smtClean="0"/>
          </a:p>
          <a:p>
            <a:r>
              <a:rPr lang="en-US" dirty="0" smtClean="0"/>
              <a:t>We can not canvass every canyon or riverbed.  We do not know how many people were missed in abandoned buildings or in other hidden places.</a:t>
            </a:r>
          </a:p>
          <a:p>
            <a:endParaRPr lang="en-US" dirty="0" smtClean="0"/>
          </a:p>
          <a:p>
            <a:r>
              <a:rPr lang="en-US" dirty="0" smtClean="0"/>
              <a:t>Also… because this is just a snapshot.. One point in time… individuals and families who were able to find a place to stay on that particular night…even if they had been homeless and unsheltered or weeks prior and would be again on the following day.. Were not counted.</a:t>
            </a:r>
            <a:endParaRPr lang="en-US" dirty="0"/>
          </a:p>
        </p:txBody>
      </p:sp>
      <p:sp>
        <p:nvSpPr>
          <p:cNvPr id="4" name="Slide Number Placeholder 3"/>
          <p:cNvSpPr>
            <a:spLocks noGrp="1"/>
          </p:cNvSpPr>
          <p:nvPr>
            <p:ph type="sldNum" sz="quarter" idx="10"/>
          </p:nvPr>
        </p:nvSpPr>
        <p:spPr/>
        <p:txBody>
          <a:bodyPr/>
          <a:lstStyle/>
          <a:p>
            <a:pPr>
              <a:defRPr/>
            </a:pPr>
            <a:fld id="{D8CE1F43-2257-42F6-A34F-80D0FBD9D0D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rgbClr val="3E64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5" name="Rectangle 4"/>
          <p:cNvSpPr/>
          <p:nvPr/>
        </p:nvSpPr>
        <p:spPr>
          <a:xfrm>
            <a:off x="6802438" y="228600"/>
            <a:ext cx="2057400" cy="2038350"/>
          </a:xfrm>
          <a:prstGeom prst="rect">
            <a:avLst/>
          </a:prstGeom>
          <a:solidFill>
            <a:srgbClr val="8624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6" name="Rectangle 5"/>
          <p:cNvSpPr/>
          <p:nvPr/>
        </p:nvSpPr>
        <p:spPr>
          <a:xfrm>
            <a:off x="4624388" y="2378075"/>
            <a:ext cx="2057400" cy="2038350"/>
          </a:xfrm>
          <a:prstGeom prst="rect">
            <a:avLst/>
          </a:prstGeom>
          <a:solidFill>
            <a:srgbClr val="8624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dirty="0">
              <a:latin typeface="Gill Sans"/>
            </a:endParaRPr>
          </a:p>
        </p:txBody>
      </p:sp>
      <p:sp>
        <p:nvSpPr>
          <p:cNvPr id="8" name="Rectangle 7"/>
          <p:cNvSpPr/>
          <p:nvPr/>
        </p:nvSpPr>
        <p:spPr>
          <a:xfrm>
            <a:off x="4624388" y="228600"/>
            <a:ext cx="2057400" cy="2038350"/>
          </a:xfrm>
          <a:prstGeom prst="rect">
            <a:avLst/>
          </a:prstGeom>
          <a:solidFill>
            <a:srgbClr val="3E64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9" name="Rectangle 8"/>
          <p:cNvSpPr/>
          <p:nvPr/>
        </p:nvSpPr>
        <p:spPr>
          <a:xfrm>
            <a:off x="6802438" y="2378075"/>
            <a:ext cx="2057400" cy="2038350"/>
          </a:xfrm>
          <a:prstGeom prst="rect">
            <a:avLst/>
          </a:prstGeom>
          <a:solidFill>
            <a:srgbClr val="3E64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a:defRPr/>
            </a:pPr>
            <a:fld id="{1E0CA421-8AA4-BF41-BEE5-03353D9F6E15}" type="datetime1">
              <a:rPr lang="en-US" smtClean="0"/>
              <a:pPr>
                <a:defRPr/>
              </a:pPr>
              <a:t>10/7/13</a:t>
            </a:fld>
            <a:endParaRPr 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4" name="TextBox 3"/>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dirty="0">
                <a:solidFill>
                  <a:schemeClr val="accent1">
                    <a:lumMod val="60000"/>
                    <a:lumOff val="40000"/>
                  </a:schemeClr>
                </a:solidFill>
                <a:latin typeface="Gill Sans"/>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465BD4D1-3FF9-D941-B5E8-4353D6706970}" type="datetime1">
              <a:rPr lang="en-US" smtClean="0"/>
              <a:pPr>
                <a:defRPr/>
              </a:pPr>
              <a:t>10/7/13</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113B8637-AFDA-4133-8487-AFB85600CB4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DAFAA3CE-F6BF-F145-BEAF-E1D6BF74B313}" type="datetime1">
              <a:rPr lang="en-US" smtClean="0"/>
              <a:pPr>
                <a:defRPr/>
              </a:pPr>
              <a:t>10/7/13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6" name="TextBox 5"/>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dirty="0">
                <a:solidFill>
                  <a:schemeClr val="accent1">
                    <a:lumMod val="60000"/>
                    <a:lumOff val="40000"/>
                  </a:schemeClr>
                </a:solidFill>
                <a:latin typeface="Gill Sans"/>
                <a:ea typeface="+mn-ea"/>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FF3CDE29-5B78-B340-9970-D2F68A279668}" type="datetime1">
              <a:rPr lang="en-US" smtClean="0"/>
              <a:pPr>
                <a:defRPr/>
              </a:pPr>
              <a:t>10/7/13</a:t>
            </a:fld>
            <a:endParaRPr lang="en-US" dirty="0"/>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TextBox 5"/>
          <p:cNvSpPr txBox="1"/>
          <p:nvPr/>
        </p:nvSpPr>
        <p:spPr>
          <a:xfrm>
            <a:off x="3989388" y="3370263"/>
            <a:ext cx="220662" cy="369887"/>
          </a:xfrm>
          <a:prstGeom prst="rect">
            <a:avLst/>
          </a:prstGeom>
          <a:noFill/>
        </p:spPr>
        <p:txBody>
          <a:bodyPr lIns="0" tIns="0" rIns="0" bIns="0">
            <a:spAutoFit/>
          </a:bodyPr>
          <a:lstStyle/>
          <a:p>
            <a:pPr fontAlgn="auto">
              <a:spcBef>
                <a:spcPts val="0"/>
              </a:spcBef>
              <a:spcAft>
                <a:spcPts val="0"/>
              </a:spcAft>
              <a:defRPr/>
            </a:pPr>
            <a:r>
              <a:rPr sz="2400" b="1" dirty="0">
                <a:solidFill>
                  <a:schemeClr val="accent1">
                    <a:lumMod val="60000"/>
                    <a:lumOff val="40000"/>
                  </a:schemeClr>
                </a:solidFill>
                <a:latin typeface="Gill Sans"/>
                <a:ea typeface="+mn-ea"/>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24070F8F-3595-8145-B94D-5004BAEA9339}" type="datetime1">
              <a:rPr lang="en-US" smtClean="0"/>
              <a:pPr>
                <a:defRPr/>
              </a:pPr>
              <a:t>10/7/13</a:t>
            </a:fld>
            <a:endParaRPr lang="en-US" dirty="0"/>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7" name="TextBox 6"/>
          <p:cNvSpPr txBox="1"/>
          <p:nvPr/>
        </p:nvSpPr>
        <p:spPr>
          <a:xfrm>
            <a:off x="327025" y="4632325"/>
            <a:ext cx="220663" cy="369888"/>
          </a:xfrm>
          <a:prstGeom prst="rect">
            <a:avLst/>
          </a:prstGeom>
          <a:noFill/>
        </p:spPr>
        <p:txBody>
          <a:bodyPr lIns="0" tIns="0" rIns="0" bIns="0">
            <a:spAutoFit/>
          </a:bodyPr>
          <a:lstStyle/>
          <a:p>
            <a:pPr fontAlgn="auto">
              <a:spcBef>
                <a:spcPts val="0"/>
              </a:spcBef>
              <a:spcAft>
                <a:spcPts val="0"/>
              </a:spcAft>
              <a:defRPr/>
            </a:pPr>
            <a:r>
              <a:rPr sz="2400" b="1" dirty="0">
                <a:solidFill>
                  <a:schemeClr val="accent1">
                    <a:lumMod val="60000"/>
                    <a:lumOff val="40000"/>
                  </a:schemeClr>
                </a:solidFill>
                <a:latin typeface="Gill Sans"/>
                <a:ea typeface="+mn-ea"/>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392110A1-14B2-EF43-A340-8745C45D0D91}" type="datetime1">
              <a:rPr lang="en-US" smtClean="0"/>
              <a:pPr>
                <a:defRPr/>
              </a:pPr>
              <a:t>10/7/13</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6D0323F6-7ECE-44A0-8D35-B9821EE51FC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7" name="TextBox 6"/>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dirty="0">
                <a:solidFill>
                  <a:schemeClr val="accent1">
                    <a:lumMod val="60000"/>
                    <a:lumOff val="40000"/>
                  </a:schemeClr>
                </a:solidFill>
                <a:latin typeface="Gill Sans"/>
                <a:ea typeface="+mn-ea"/>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dirty="0" smtClean="0"/>
              <a:t>Click icon to add picture</a:t>
            </a:r>
            <a:endParaRPr noProof="0" dirty="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dirty="0" smtClean="0"/>
              <a:t>Click icon to add picture</a:t>
            </a:r>
            <a:endParaRPr noProof="0" dirty="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82B231A2-0E67-1D43-9375-06C8DFBA1AD7}" type="datetime1">
              <a:rPr lang="en-US" smtClean="0"/>
              <a:pPr>
                <a:defRPr/>
              </a:pPr>
              <a:t>10/7/13</a:t>
            </a:fld>
            <a:endParaRPr lang="en-US" dirty="0"/>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2301B342-95BE-49D1-AC68-D1B6F3498E4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8" name="TextBox 7"/>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dirty="0">
                <a:solidFill>
                  <a:schemeClr val="accent1">
                    <a:lumMod val="60000"/>
                    <a:lumOff val="40000"/>
                  </a:schemeClr>
                </a:solidFill>
                <a:latin typeface="Gill Sans"/>
                <a:ea typeface="+mn-ea"/>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dirty="0" smtClean="0"/>
              <a:t>Click icon to add picture</a:t>
            </a:r>
            <a:endParaRPr noProof="0" dirty="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dirty="0" smtClean="0"/>
              <a:t>Click icon to add picture</a:t>
            </a:r>
            <a:endParaRPr noProof="0" dirty="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886DEF0E-3580-2647-B5A2-0089D9DFEDAF}" type="datetime1">
              <a:rPr lang="en-US" smtClean="0"/>
              <a:pPr>
                <a:defRPr/>
              </a:pPr>
              <a:t>10/7/13</a:t>
            </a:fld>
            <a:endParaRPr lang="en-US" dirty="0"/>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p>
        </p:txBody>
      </p:sp>
      <p:sp>
        <p:nvSpPr>
          <p:cNvPr id="16" name="Slide Number Placeholder 6"/>
          <p:cNvSpPr>
            <a:spLocks noGrp="1"/>
          </p:cNvSpPr>
          <p:nvPr>
            <p:ph type="sldNum" sz="quarter" idx="18"/>
          </p:nvPr>
        </p:nvSpPr>
        <p:spPr/>
        <p:txBody>
          <a:bodyPr/>
          <a:lstStyle>
            <a:lvl1pPr>
              <a:defRPr/>
            </a:lvl1pPr>
          </a:lstStyle>
          <a:p>
            <a:pPr>
              <a:defRPr/>
            </a:pPr>
            <a:fld id="{93B67141-CAAB-452D-A5E6-4A94F847B14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8" name="TextBox 7"/>
          <p:cNvSpPr txBox="1"/>
          <p:nvPr/>
        </p:nvSpPr>
        <p:spPr>
          <a:xfrm>
            <a:off x="4749800" y="3370263"/>
            <a:ext cx="220663" cy="369887"/>
          </a:xfrm>
          <a:prstGeom prst="rect">
            <a:avLst/>
          </a:prstGeom>
          <a:noFill/>
        </p:spPr>
        <p:txBody>
          <a:bodyPr lIns="0" tIns="0" rIns="0" bIns="0">
            <a:spAutoFit/>
          </a:bodyPr>
          <a:lstStyle/>
          <a:p>
            <a:pPr fontAlgn="auto">
              <a:spcBef>
                <a:spcPts val="0"/>
              </a:spcBef>
              <a:spcAft>
                <a:spcPts val="0"/>
              </a:spcAft>
              <a:defRPr/>
            </a:pPr>
            <a:r>
              <a:rPr sz="2400" b="1" dirty="0">
                <a:solidFill>
                  <a:schemeClr val="accent1">
                    <a:lumMod val="60000"/>
                    <a:lumOff val="40000"/>
                  </a:schemeClr>
                </a:solidFill>
                <a:latin typeface="Gill Sans"/>
                <a:ea typeface="+mn-ea"/>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dirty="0" smtClean="0"/>
              <a:t>Click icon to add picture</a:t>
            </a:r>
            <a:endParaRPr noProof="0" dirty="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dirty="0" smtClean="0"/>
              <a:t>Click icon to add picture</a:t>
            </a:r>
            <a:endParaRPr noProof="0" dirty="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42DA0862-81A8-C14D-ABB5-25D214939D15}" type="datetime1">
              <a:rPr lang="en-US" smtClean="0"/>
              <a:pPr>
                <a:defRPr/>
              </a:pPr>
              <a:t>10/7/13</a:t>
            </a:fld>
            <a:endParaRPr lang="en-US" dirty="0"/>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1B8160F6-34C6-40B1-9C7A-8E36FB5A083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5" name="TextBox 4"/>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dirty="0">
                <a:solidFill>
                  <a:schemeClr val="accent1">
                    <a:lumMod val="60000"/>
                    <a:lumOff val="40000"/>
                  </a:schemeClr>
                </a:solidFill>
                <a:latin typeface="Gill Sans"/>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fld id="{70CFE29B-B1A5-674C-BA1D-BCCED1CC4B57}" type="datetime1">
              <a:rPr lang="en-US" smtClean="0"/>
              <a:pPr>
                <a:defRPr/>
              </a:pPr>
              <a:t>10/7/13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7E810D4-E73E-42F3-851D-24A235B5F1EA}"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5" name="TextBox 4"/>
          <p:cNvSpPr txBox="1"/>
          <p:nvPr/>
        </p:nvSpPr>
        <p:spPr>
          <a:xfrm rot="16200000">
            <a:off x="8593932" y="561181"/>
            <a:ext cx="260350" cy="554037"/>
          </a:xfrm>
          <a:prstGeom prst="rect">
            <a:avLst/>
          </a:prstGeom>
          <a:noFill/>
        </p:spPr>
        <p:txBody>
          <a:bodyPr lIns="0" tIns="0" rIns="0" bIns="0">
            <a:spAutoFit/>
          </a:bodyPr>
          <a:lstStyle/>
          <a:p>
            <a:pPr fontAlgn="auto">
              <a:spcBef>
                <a:spcPts val="0"/>
              </a:spcBef>
              <a:spcAft>
                <a:spcPts val="0"/>
              </a:spcAft>
              <a:defRPr/>
            </a:pPr>
            <a:r>
              <a:rPr sz="3600" b="1" dirty="0">
                <a:solidFill>
                  <a:schemeClr val="accent1">
                    <a:lumMod val="60000"/>
                    <a:lumOff val="40000"/>
                  </a:schemeClr>
                </a:solidFill>
                <a:latin typeface="Gill Sans"/>
                <a:ea typeface="+mn-ea"/>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fld id="{65D2AAAA-7BD0-274D-B78F-C522B437B442}" type="datetime1">
              <a:rPr lang="en-US" smtClean="0"/>
              <a:pPr>
                <a:defRPr/>
              </a:pPr>
              <a:t>10/7/13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884AE8D-A187-4E0F-802C-3D9BED01EE7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Gill Sans"/>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8906CD1A-D244-8541-B166-1D783F877DD9}" type="datetime1">
              <a:rPr lang="en-US" smtClean="0"/>
              <a:pPr>
                <a:defRPr/>
              </a:pPr>
              <a:t>10/7/13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562241-F63F-48EC-A3C4-1CA692F607E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996791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latin typeface="Gill San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dirty="0">
                <a:latin typeface="Gill San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latin typeface="Gill San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latin typeface="Gill San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dirty="0">
                <a:latin typeface="Gill San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latin typeface="Gill San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dirty="0">
                <a:latin typeface="Gill San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dirty="0">
                <a:latin typeface="Gill San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latin typeface="Gill San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dirty="0">
                <a:latin typeface="Gill San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latin typeface="Gill Sans"/>
              </a:endParaRPr>
            </a:p>
          </p:txBody>
        </p:sp>
      </p:grpSp>
      <p:sp>
        <p:nvSpPr>
          <p:cNvPr id="11370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370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fld id="{C06EC91E-86F3-5C4E-89BD-3BB0C249A1FB}" type="datetime1">
              <a:rPr lang="en-US" smtClean="0"/>
              <a:pPr>
                <a:defRPr/>
              </a:pPr>
              <a:t>10/7/13</a:t>
            </a:fld>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5C1527DD-6161-41DD-8A7B-FA1AF2D7C28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fld id="{D2EDB626-F0D4-304A-8342-76F780CAB238}" type="datetime1">
              <a:rPr lang="en-US" smtClean="0"/>
              <a:pPr>
                <a:defRPr/>
              </a:pPr>
              <a:t>10/7/13</a:t>
            </a:fld>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872CD8A8-53ED-4F60-B024-0CED4FC63B7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fld id="{1F3C263B-0D50-F043-9473-DD2D4EC47381}" type="datetime1">
              <a:rPr lang="en-US" smtClean="0"/>
              <a:pPr>
                <a:defRPr/>
              </a:pPr>
              <a:t>10/7/13</a:t>
            </a:fld>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9A9FFA54-94BF-4DCC-B4AC-06105F1279B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fld id="{71FA771E-1915-A944-9279-16C257475983}" type="datetime1">
              <a:rPr lang="en-US" smtClean="0"/>
              <a:pPr>
                <a:defRPr/>
              </a:pPr>
              <a:t>10/7/13</a:t>
            </a:fld>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5601A42A-1D79-45A0-ACD9-A7AFAB809C3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fld id="{CDEC6E42-2CCB-994C-B0BA-36240732AA2D}" type="datetime1">
              <a:rPr lang="en-US" smtClean="0"/>
              <a:pPr>
                <a:defRPr/>
              </a:pPr>
              <a:t>10/7/13</a:t>
            </a:fld>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06118030-0246-42E1-A045-33248F38334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fld id="{6E1BF07A-1922-3447-9644-EAE87CB22F21}" type="datetime1">
              <a:rPr lang="en-US" smtClean="0"/>
              <a:pPr>
                <a:defRPr/>
              </a:pPr>
              <a:t>10/7/13</a:t>
            </a:fld>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26585D46-B947-4B0E-801A-718E3CF44A2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fld id="{6CF7764D-3D9E-2547-AC1C-78AE6668272E}" type="datetime1">
              <a:rPr lang="en-US" smtClean="0"/>
              <a:pPr>
                <a:defRPr/>
              </a:pPr>
              <a:t>10/7/13</a:t>
            </a:fld>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28D896D7-B319-4F93-A976-23A67875367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fld id="{50611A26-3247-FF46-B5AA-D179B7717806}" type="datetime1">
              <a:rPr lang="en-US" smtClean="0"/>
              <a:pPr>
                <a:defRPr/>
              </a:pPr>
              <a:t>10/7/13</a:t>
            </a:fld>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5DA92AF-E48C-4CB2-9927-7CC9796751E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fld id="{06E6ECF6-B623-614A-AA0E-9E1C2798220D}" type="datetime1">
              <a:rPr lang="en-US" smtClean="0"/>
              <a:pPr>
                <a:defRPr/>
              </a:pPr>
              <a:t>10/7/13</a:t>
            </a:fld>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A7997AD5-5620-4EC6-959E-6801B2568B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10" name="TextBox 9"/>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dirty="0">
                <a:solidFill>
                  <a:schemeClr val="accent1">
                    <a:lumMod val="60000"/>
                    <a:lumOff val="40000"/>
                  </a:schemeClr>
                </a:solidFill>
                <a:latin typeface="Gill Sans"/>
                <a:ea typeface="+mn-ea"/>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dirty="0" smtClean="0"/>
              <a:t>Click icon to add picture</a:t>
            </a:r>
            <a:endParaRPr noProof="0" dirty="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dirty="0" smtClean="0"/>
              <a:t>Click icon to add picture</a:t>
            </a:r>
            <a:endParaRPr noProof="0" dirty="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CFED7515-ECEB-8243-A002-D1738C0BF7F1}" type="datetime1">
              <a:rPr lang="en-US" smtClean="0"/>
              <a:pPr>
                <a:defRPr/>
              </a:pPr>
              <a:t>10/7/13</a:t>
            </a:fld>
            <a:endParaRPr lang="en-US" dirty="0"/>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fld id="{FCE41E31-C07C-4240-9E14-09E4E834D361}" type="datetime1">
              <a:rPr lang="en-US" smtClean="0"/>
              <a:pPr>
                <a:defRPr/>
              </a:pPr>
              <a:t>10/7/13</a:t>
            </a:fld>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D88A9EF-2C6C-49D8-A058-9387D5D84B9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fld id="{59E71B77-B1A4-FE42-BC49-3F82670E04A8}" type="datetime1">
              <a:rPr lang="en-US" smtClean="0"/>
              <a:pPr>
                <a:defRPr/>
              </a:pPr>
              <a:t>10/7/13</a:t>
            </a:fld>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C6DE1F1-5E43-4736-91EB-59857128B1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5" name="TextBox 4"/>
          <p:cNvSpPr txBox="1"/>
          <p:nvPr/>
        </p:nvSpPr>
        <p:spPr>
          <a:xfrm>
            <a:off x="2003425" y="3111500"/>
            <a:ext cx="260350" cy="614363"/>
          </a:xfrm>
          <a:prstGeom prst="rect">
            <a:avLst/>
          </a:prstGeom>
          <a:noFill/>
        </p:spPr>
        <p:txBody>
          <a:bodyPr lIns="0" tIns="0" rIns="0" bIns="0">
            <a:spAutoFit/>
          </a:bodyPr>
          <a:lstStyle/>
          <a:p>
            <a:pPr fontAlgn="auto">
              <a:spcBef>
                <a:spcPts val="0"/>
              </a:spcBef>
              <a:spcAft>
                <a:spcPts val="0"/>
              </a:spcAft>
              <a:defRPr/>
            </a:pPr>
            <a:r>
              <a:rPr sz="4000" b="1" dirty="0">
                <a:solidFill>
                  <a:schemeClr val="accent1">
                    <a:lumMod val="60000"/>
                    <a:lumOff val="40000"/>
                  </a:schemeClr>
                </a:solidFill>
                <a:latin typeface="Gill Sans"/>
                <a:ea typeface="+mn-ea"/>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51F8AE62-9205-4643-BD82-77B745986F07}" type="datetime1">
              <a:rPr lang="en-US" smtClean="0"/>
              <a:pPr>
                <a:defRPr/>
              </a:pPr>
              <a:t>10/7/13</a:t>
            </a:fld>
            <a:endParaRPr lang="en-US" dirty="0"/>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371042E0-58C9-4FDD-B61A-8A3BDB73BDB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fld id="{EA70C1B5-28DC-9F49-8C5C-4591ECF36940}" type="datetime1">
              <a:rPr lang="en-US" smtClean="0"/>
              <a:pPr>
                <a:defRPr/>
              </a:pPr>
              <a:t>10/7/13</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DE41B90-6E3A-4FA7-B0BF-201D3492187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fld id="{74D7C20B-1D7F-7E4A-8756-39FDBA4B1592}" type="datetime1">
              <a:rPr lang="en-US" smtClean="0"/>
              <a:pPr>
                <a:defRPr/>
              </a:pPr>
              <a:t>10/7/13</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4D20722E-DC4A-4EE8-AA16-50A9DAF421E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a:defRPr/>
            </a:pPr>
            <a:fld id="{8AEAC724-D500-3840-89C7-70EDE5313108}" type="datetime1">
              <a:rPr lang="en-US" smtClean="0"/>
              <a:pPr>
                <a:defRPr/>
              </a:pPr>
              <a:t>10/7/13</a:t>
            </a:fld>
            <a:endParaRPr lang="en-US" dirty="0"/>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3DFF9783-2875-449C-9F41-5086282614F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7"/>
          </p:nvPr>
        </p:nvSpPr>
        <p:spPr/>
        <p:txBody>
          <a:bodyPr/>
          <a:lstStyle>
            <a:lvl1pPr>
              <a:defRPr/>
            </a:lvl1pPr>
          </a:lstStyle>
          <a:p>
            <a:pPr>
              <a:defRPr/>
            </a:pPr>
            <a:fld id="{9AC18009-D426-614D-A6BD-86B9EE664BDC}" type="datetime1">
              <a:rPr lang="en-US" smtClean="0"/>
              <a:pPr>
                <a:defRPr/>
              </a:pPr>
              <a:t>10/7/13</a:t>
            </a:fld>
            <a:endParaRPr lang="en-US" dirty="0"/>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pPr>
              <a:defRPr/>
            </a:pPr>
            <a:fld id="{8430D9FB-EB6C-4ACF-9AC2-6DC1DFCE93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Gill Sans"/>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dirty="0">
                <a:solidFill>
                  <a:schemeClr val="accent1">
                    <a:lumMod val="60000"/>
                    <a:lumOff val="40000"/>
                  </a:schemeClr>
                </a:solidFill>
                <a:latin typeface="Gill Sans"/>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4"/>
          <p:cNvSpPr>
            <a:spLocks noGrp="1"/>
          </p:cNvSpPr>
          <p:nvPr>
            <p:ph type="dt" sz="half" idx="19"/>
          </p:nvPr>
        </p:nvSpPr>
        <p:spPr/>
        <p:txBody>
          <a:bodyPr/>
          <a:lstStyle>
            <a:lvl1pPr>
              <a:defRPr/>
            </a:lvl1pPr>
          </a:lstStyle>
          <a:p>
            <a:pPr>
              <a:defRPr/>
            </a:pPr>
            <a:fld id="{7374CBD3-5F75-4B4D-BB4E-9EA3AE6C2E41}" type="datetime1">
              <a:rPr lang="en-US" smtClean="0"/>
              <a:pPr>
                <a:defRPr/>
              </a:pPr>
              <a:t>10/7/13</a:t>
            </a:fld>
            <a:endParaRPr lang="en-US" dirty="0"/>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pPr>
              <a:defRPr/>
            </a:pPr>
            <a:fld id="{E030E282-04FA-4645-A19F-59F9B0DC09F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lumMod val="65000"/>
                    <a:lumOff val="35000"/>
                  </a:schemeClr>
                </a:solidFill>
                <a:latin typeface="Gill Sans"/>
                <a:ea typeface="+mn-ea"/>
                <a:cs typeface="+mn-cs"/>
              </a:defRPr>
            </a:lvl1pPr>
          </a:lstStyle>
          <a:p>
            <a:pPr>
              <a:defRPr/>
            </a:pPr>
            <a:fld id="{0F387AD6-A302-E74D-B554-3B1A6A3107C2}" type="datetime1">
              <a:rPr lang="en-US" smtClean="0"/>
              <a:pPr>
                <a:defRPr/>
              </a:pPr>
              <a:t>10/7/13</a:t>
            </a:fld>
            <a:endParaRPr lang="en-US" dirty="0"/>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Gill Sans"/>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bg1"/>
                </a:solidFill>
                <a:latin typeface="Gill Sans"/>
                <a:ea typeface="+mn-ea"/>
                <a:cs typeface="+mn-cs"/>
              </a:defRPr>
            </a:lvl1pPr>
          </a:lstStyle>
          <a:p>
            <a:pPr>
              <a:defRPr/>
            </a:pPr>
            <a:fld id="{C260A062-E0AC-4BFF-BD17-8D112753A41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7" r:id="rId20"/>
  </p:sldLayoutIdLst>
  <p:hf sldNum="0" hdr="0" ftr="0" dt="0"/>
  <p:txStyles>
    <p:titleStyle>
      <a:lvl1pPr algn="l" rtl="0" eaLnBrk="0" fontAlgn="base" hangingPunct="0">
        <a:spcBef>
          <a:spcPct val="0"/>
        </a:spcBef>
        <a:spcAft>
          <a:spcPct val="0"/>
        </a:spcAft>
        <a:defRPr sz="3600" kern="1200">
          <a:solidFill>
            <a:schemeClr val="accent1"/>
          </a:solidFill>
          <a:latin typeface="Gill Sans"/>
          <a:ea typeface="ＭＳ Ｐゴシック" pitchFamily="-123" charset="-128"/>
          <a:cs typeface="ＭＳ Ｐゴシック" pitchFamily="-123" charset="-128"/>
        </a:defRPr>
      </a:lvl1pPr>
      <a:lvl2pPr algn="l" rtl="0" eaLnBrk="0" fontAlgn="base" hangingPunct="0">
        <a:spcBef>
          <a:spcPct val="0"/>
        </a:spcBef>
        <a:spcAft>
          <a:spcPct val="0"/>
        </a:spcAft>
        <a:defRPr sz="3600">
          <a:solidFill>
            <a:schemeClr val="accent1"/>
          </a:solidFill>
          <a:latin typeface="Rockwell" pitchFamily="-123" charset="0"/>
          <a:ea typeface="ＭＳ Ｐゴシック" pitchFamily="-123" charset="-128"/>
          <a:cs typeface="ＭＳ Ｐゴシック" pitchFamily="-123" charset="-128"/>
        </a:defRPr>
      </a:lvl2pPr>
      <a:lvl3pPr algn="l" rtl="0" eaLnBrk="0" fontAlgn="base" hangingPunct="0">
        <a:spcBef>
          <a:spcPct val="0"/>
        </a:spcBef>
        <a:spcAft>
          <a:spcPct val="0"/>
        </a:spcAft>
        <a:defRPr sz="3600">
          <a:solidFill>
            <a:schemeClr val="accent1"/>
          </a:solidFill>
          <a:latin typeface="Rockwell" pitchFamily="-123" charset="0"/>
          <a:ea typeface="ＭＳ Ｐゴシック" pitchFamily="-123" charset="-128"/>
          <a:cs typeface="ＭＳ Ｐゴシック" pitchFamily="-123" charset="-128"/>
        </a:defRPr>
      </a:lvl3pPr>
      <a:lvl4pPr algn="l" rtl="0" eaLnBrk="0" fontAlgn="base" hangingPunct="0">
        <a:spcBef>
          <a:spcPct val="0"/>
        </a:spcBef>
        <a:spcAft>
          <a:spcPct val="0"/>
        </a:spcAft>
        <a:defRPr sz="3600">
          <a:solidFill>
            <a:schemeClr val="accent1"/>
          </a:solidFill>
          <a:latin typeface="Rockwell" pitchFamily="-123" charset="0"/>
          <a:ea typeface="ＭＳ Ｐゴシック" pitchFamily="-123" charset="-128"/>
          <a:cs typeface="ＭＳ Ｐゴシック" pitchFamily="-123" charset="-128"/>
        </a:defRPr>
      </a:lvl4pPr>
      <a:lvl5pPr algn="l" rtl="0" eaLnBrk="0" fontAlgn="base" hangingPunct="0">
        <a:spcBef>
          <a:spcPct val="0"/>
        </a:spcBef>
        <a:spcAft>
          <a:spcPct val="0"/>
        </a:spcAft>
        <a:defRPr sz="3600">
          <a:solidFill>
            <a:schemeClr val="accent1"/>
          </a:solidFill>
          <a:latin typeface="Rockwell"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a:solidFill>
            <a:schemeClr val="accent1"/>
          </a:solidFill>
          <a:latin typeface="Rockwell"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a:solidFill>
            <a:schemeClr val="accent1"/>
          </a:solidFill>
          <a:latin typeface="Rockwell"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a:solidFill>
            <a:schemeClr val="accent1"/>
          </a:solidFill>
          <a:latin typeface="Rockwell"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a:solidFill>
            <a:schemeClr val="accent1"/>
          </a:solidFill>
          <a:latin typeface="Rockwell" pitchFamily="-123" charset="0"/>
          <a:ea typeface="ＭＳ Ｐゴシック" pitchFamily="-123" charset="-128"/>
          <a:cs typeface="ＭＳ Ｐゴシック" pitchFamily="-123" charset="-128"/>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Gill Sans"/>
          <a:ea typeface="ＭＳ Ｐゴシック" pitchFamily="-123" charset="-128"/>
          <a:cs typeface="ＭＳ Ｐゴシック" pitchFamily="-123" charset="-128"/>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Gill Sans"/>
          <a:ea typeface="ＭＳ Ｐゴシック" pitchFamily="-123" charset="-128"/>
          <a:cs typeface="ＭＳ Ｐゴシック" charset="-128"/>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Gill Sans"/>
          <a:ea typeface="ＭＳ Ｐゴシック" pitchFamily="-123" charset="-128"/>
          <a:cs typeface="ＭＳ Ｐゴシック" charset="-128"/>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Gill Sans"/>
          <a:ea typeface="ＭＳ Ｐゴシック" pitchFamily="-123" charset="-128"/>
          <a:cs typeface="ＭＳ Ｐゴシック" charset="-128"/>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Gill Sans"/>
          <a:ea typeface="ＭＳ Ｐゴシック" pitchFamily="-123"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3800475" y="1789113"/>
            <a:ext cx="5340350" cy="5056187"/>
            <a:chOff x="2394" y="1127"/>
            <a:chExt cx="3364" cy="3185"/>
          </a:xfrm>
        </p:grpSpPr>
        <p:sp>
          <p:nvSpPr>
            <p:cNvPr id="11264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1264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latin typeface="Gill Sans"/>
              </a:endParaRPr>
            </a:p>
          </p:txBody>
        </p:sp>
        <p:sp>
          <p:nvSpPr>
            <p:cNvPr id="11264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1264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4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1264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1264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1265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1265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1265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5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5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dirty="0">
                <a:latin typeface="Gill Sans"/>
              </a:endParaRPr>
            </a:p>
          </p:txBody>
        </p:sp>
        <p:sp>
          <p:nvSpPr>
            <p:cNvPr id="11265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latin typeface="Gill Sans"/>
              </a:endParaRPr>
            </a:p>
          </p:txBody>
        </p:sp>
        <p:sp>
          <p:nvSpPr>
            <p:cNvPr id="11265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5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5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5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6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6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6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6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latin typeface="Gill Sans"/>
              </a:endParaRPr>
            </a:p>
          </p:txBody>
        </p:sp>
        <p:sp>
          <p:nvSpPr>
            <p:cNvPr id="11266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6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6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6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dirty="0">
                <a:latin typeface="Gill Sans"/>
              </a:endParaRPr>
            </a:p>
          </p:txBody>
        </p:sp>
        <p:sp>
          <p:nvSpPr>
            <p:cNvPr id="11266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latin typeface="Gill Sans"/>
              </a:endParaRPr>
            </a:p>
          </p:txBody>
        </p:sp>
        <p:sp>
          <p:nvSpPr>
            <p:cNvPr id="11266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dirty="0">
                <a:latin typeface="Gill Sans"/>
              </a:endParaRPr>
            </a:p>
          </p:txBody>
        </p:sp>
        <p:sp>
          <p:nvSpPr>
            <p:cNvPr id="11267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7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dirty="0">
                <a:latin typeface="Gill Sans"/>
              </a:endParaRPr>
            </a:p>
          </p:txBody>
        </p:sp>
        <p:sp>
          <p:nvSpPr>
            <p:cNvPr id="11267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dirty="0">
                <a:latin typeface="Gill Sans"/>
              </a:endParaRPr>
            </a:p>
          </p:txBody>
        </p:sp>
        <p:sp>
          <p:nvSpPr>
            <p:cNvPr id="11267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dirty="0">
                <a:latin typeface="Gill Sans"/>
              </a:endParaRPr>
            </a:p>
          </p:txBody>
        </p:sp>
        <p:sp>
          <p:nvSpPr>
            <p:cNvPr id="11267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dirty="0">
                <a:latin typeface="Gill Sans"/>
              </a:endParaRPr>
            </a:p>
          </p:txBody>
        </p:sp>
        <p:sp>
          <p:nvSpPr>
            <p:cNvPr id="11267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dirty="0">
                <a:latin typeface="Gill Sans"/>
              </a:endParaRPr>
            </a:p>
          </p:txBody>
        </p:sp>
        <p:sp>
          <p:nvSpPr>
            <p:cNvPr id="11267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dirty="0">
                <a:latin typeface="Gill Sans"/>
              </a:endParaRPr>
            </a:p>
          </p:txBody>
        </p:sp>
      </p:grpSp>
      <p:sp>
        <p:nvSpPr>
          <p:cNvPr id="11267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7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ea typeface="ＭＳ Ｐゴシック" charset="-128"/>
                <a:cs typeface="ＭＳ Ｐゴシック" charset="-128"/>
              </a:defRPr>
            </a:lvl1pPr>
          </a:lstStyle>
          <a:p>
            <a:pPr>
              <a:defRPr/>
            </a:pPr>
            <a:fld id="{E470F0CE-933B-6C44-B03E-7C2D4C5920B3}" type="datetime1">
              <a:rPr lang="en-US" smtClean="0"/>
              <a:pPr>
                <a:defRPr/>
              </a:pPr>
              <a:t>10/7/13</a:t>
            </a:fld>
            <a:endParaRPr lang="en-US"/>
          </a:p>
        </p:txBody>
      </p:sp>
      <p:sp>
        <p:nvSpPr>
          <p:cNvPr id="11268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ea typeface="ＭＳ Ｐゴシック" charset="-128"/>
                <a:cs typeface="ＭＳ Ｐゴシック" charset="-128"/>
              </a:defRPr>
            </a:lvl1pPr>
          </a:lstStyle>
          <a:p>
            <a:pPr>
              <a:defRPr/>
            </a:pPr>
            <a:endParaRPr lang="en-US"/>
          </a:p>
        </p:txBody>
      </p:sp>
      <p:sp>
        <p:nvSpPr>
          <p:cNvPr id="11268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ea typeface="ＭＳ Ｐゴシック" charset="-128"/>
                <a:cs typeface="ＭＳ Ｐゴシック" charset="-128"/>
              </a:defRPr>
            </a:lvl1pPr>
          </a:lstStyle>
          <a:p>
            <a:pPr>
              <a:defRPr/>
            </a:pPr>
            <a:fld id="{B07D5BA0-24EB-46CE-A219-045EA17A03E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Gill Sans"/>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hyperlink" Target="mailto:jessica.osmun@rtfhsd.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jpe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1" descr="RTFH_Banner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2365" y="5296746"/>
            <a:ext cx="6477885" cy="1050818"/>
          </a:xfrm>
          <a:prstGeom prst="rect">
            <a:avLst/>
          </a:prstGeom>
          <a:noFill/>
          <a:ln w="9525">
            <a:noFill/>
            <a:miter lim="800000"/>
            <a:headEnd/>
            <a:tailEnd/>
          </a:ln>
        </p:spPr>
      </p:pic>
      <p:sp>
        <p:nvSpPr>
          <p:cNvPr id="8" name="TextBox 7"/>
          <p:cNvSpPr txBox="1"/>
          <p:nvPr/>
        </p:nvSpPr>
        <p:spPr>
          <a:xfrm>
            <a:off x="232159" y="160493"/>
            <a:ext cx="4436923" cy="3172664"/>
          </a:xfrm>
          <a:prstGeom prst="rect">
            <a:avLst/>
          </a:prstGeom>
          <a:noFill/>
        </p:spPr>
        <p:txBody>
          <a:bodyPr wrap="square" rtlCol="0">
            <a:spAutoFit/>
          </a:bodyPr>
          <a:lstStyle/>
          <a:p>
            <a:pPr algn="ctr">
              <a:lnSpc>
                <a:spcPct val="150000"/>
              </a:lnSpc>
            </a:pPr>
            <a:endParaRPr lang="en-US" sz="4400" b="1" cap="small" dirty="0" smtClean="0">
              <a:solidFill>
                <a:schemeClr val="bg1"/>
              </a:solidFill>
              <a:latin typeface="Times New Roman"/>
              <a:cs typeface="Times New Roman"/>
            </a:endParaRPr>
          </a:p>
          <a:p>
            <a:pPr algn="ctr">
              <a:lnSpc>
                <a:spcPct val="150000"/>
              </a:lnSpc>
            </a:pPr>
            <a:r>
              <a:rPr lang="en-US" sz="4600" b="1" cap="small" dirty="0" smtClean="0">
                <a:solidFill>
                  <a:schemeClr val="bg1"/>
                </a:solidFill>
                <a:latin typeface="Times New Roman"/>
                <a:cs typeface="Times New Roman"/>
              </a:rPr>
              <a:t>2013</a:t>
            </a:r>
            <a:r>
              <a:rPr lang="en-US" sz="4400" b="1" cap="small" dirty="0" smtClean="0">
                <a:solidFill>
                  <a:schemeClr val="bg1"/>
                </a:solidFill>
                <a:latin typeface="Times New Roman"/>
                <a:cs typeface="Times New Roman"/>
              </a:rPr>
              <a:t> </a:t>
            </a:r>
          </a:p>
          <a:p>
            <a:pPr algn="ctr">
              <a:lnSpc>
                <a:spcPct val="150000"/>
              </a:lnSpc>
            </a:pPr>
            <a:r>
              <a:rPr lang="en-US" sz="4600" b="1" cap="small" dirty="0" err="1" smtClean="0">
                <a:solidFill>
                  <a:schemeClr val="bg1"/>
                </a:solidFill>
                <a:latin typeface="Times New Roman"/>
                <a:cs typeface="Times New Roman"/>
              </a:rPr>
              <a:t>WeALLCount</a:t>
            </a:r>
            <a:endParaRPr lang="en-US" sz="4600" b="1" cap="small" dirty="0" smtClean="0">
              <a:solidFill>
                <a:schemeClr val="bg1"/>
              </a:solidFill>
              <a:latin typeface="Times New Roman"/>
              <a:cs typeface="Times New Roman"/>
            </a:endParaRPr>
          </a:p>
        </p:txBody>
      </p:sp>
      <p:pic>
        <p:nvPicPr>
          <p:cNvPr id="2" name="Picture 1" descr="Guerra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68752" y="406123"/>
            <a:ext cx="1211136" cy="1739824"/>
          </a:xfrm>
          <a:prstGeom prst="rect">
            <a:avLst/>
          </a:prstGeom>
        </p:spPr>
      </p:pic>
      <p:pic>
        <p:nvPicPr>
          <p:cNvPr id="3" name="Picture 2" descr="Guerra5.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95514" y="2547475"/>
            <a:ext cx="1141051" cy="1711576"/>
          </a:xfrm>
          <a:prstGeom prst="rect">
            <a:avLst/>
          </a:prstGeom>
        </p:spPr>
      </p:pic>
      <p:pic>
        <p:nvPicPr>
          <p:cNvPr id="7" name="Picture 6" descr="Guerra4.jpg"/>
          <p:cNvPicPr>
            <a:picLocks noChangeAspect="1"/>
          </p:cNvPicPr>
          <p:nvPr/>
        </p:nvPicPr>
        <p:blipFill rotWithShape="1">
          <a:blip r:embed="rId6" cstate="screen">
            <a:extLst>
              <a:ext uri="{28A0092B-C50C-407E-A947-70E740481C1C}">
                <a14:useLocalDpi xmlns:a14="http://schemas.microsoft.com/office/drawing/2010/main"/>
              </a:ext>
            </a:extLst>
          </a:blip>
          <a:srcRect b="32319"/>
          <a:stretch/>
        </p:blipFill>
        <p:spPr>
          <a:xfrm>
            <a:off x="6961987" y="395174"/>
            <a:ext cx="1713741" cy="1739824"/>
          </a:xfrm>
          <a:prstGeom prst="rect">
            <a:avLst/>
          </a:prstGeom>
        </p:spPr>
      </p:pic>
      <p:pic>
        <p:nvPicPr>
          <p:cNvPr id="10" name="Picture 9" descr="Guerra2.jpg"/>
          <p:cNvPicPr>
            <a:picLocks noChangeAspect="1"/>
          </p:cNvPicPr>
          <p:nvPr/>
        </p:nvPicPr>
        <p:blipFill rotWithShape="1">
          <a:blip r:embed="rId7" cstate="screen">
            <a:extLst>
              <a:ext uri="{28A0092B-C50C-407E-A947-70E740481C1C}">
                <a14:useLocalDpi xmlns:a14="http://schemas.microsoft.com/office/drawing/2010/main"/>
              </a:ext>
            </a:extLst>
          </a:blip>
          <a:srcRect t="1878" b="35476"/>
          <a:stretch/>
        </p:blipFill>
        <p:spPr>
          <a:xfrm>
            <a:off x="4856135" y="2558424"/>
            <a:ext cx="1587967" cy="1657120"/>
          </a:xfrm>
          <a:prstGeom prst="rect">
            <a:avLst/>
          </a:prstGeom>
        </p:spPr>
      </p:pic>
      <p:sp>
        <p:nvSpPr>
          <p:cNvPr id="4" name="TextBox 3"/>
          <p:cNvSpPr txBox="1"/>
          <p:nvPr/>
        </p:nvSpPr>
        <p:spPr>
          <a:xfrm>
            <a:off x="238655" y="4491788"/>
            <a:ext cx="2147420" cy="1200329"/>
          </a:xfrm>
          <a:prstGeom prst="rect">
            <a:avLst/>
          </a:prstGeom>
          <a:noFill/>
        </p:spPr>
        <p:txBody>
          <a:bodyPr wrap="square" rtlCol="0">
            <a:spAutoFit/>
          </a:bodyPr>
          <a:lstStyle/>
          <a:p>
            <a:r>
              <a:rPr lang="en-US" sz="1200" dirty="0" smtClean="0">
                <a:latin typeface="Times New Roman"/>
                <a:cs typeface="Times New Roman"/>
              </a:rPr>
              <a:t>Contact:</a:t>
            </a:r>
          </a:p>
          <a:p>
            <a:r>
              <a:rPr lang="en-US" sz="1200" dirty="0" smtClean="0">
                <a:latin typeface="Times New Roman"/>
                <a:cs typeface="Times New Roman"/>
              </a:rPr>
              <a:t>Jessica Osmun</a:t>
            </a:r>
          </a:p>
          <a:p>
            <a:r>
              <a:rPr lang="en-US" sz="1200" dirty="0" smtClean="0">
                <a:latin typeface="Times New Roman"/>
                <a:cs typeface="Times New Roman"/>
              </a:rPr>
              <a:t>Project Coordinator</a:t>
            </a:r>
          </a:p>
          <a:p>
            <a:r>
              <a:rPr lang="en-US" sz="1200" dirty="0" smtClean="0">
                <a:latin typeface="Times New Roman"/>
                <a:cs typeface="Times New Roman"/>
              </a:rPr>
              <a:t>(858) 292-7627, ext. 14</a:t>
            </a:r>
          </a:p>
          <a:p>
            <a:r>
              <a:rPr lang="en-US" sz="1200" dirty="0" smtClean="0">
                <a:latin typeface="Times New Roman"/>
                <a:cs typeface="Times New Roman"/>
                <a:hlinkClick r:id="rId8"/>
              </a:rPr>
              <a:t>jessica.osmun@rtfhsd.org</a:t>
            </a:r>
            <a:endParaRPr lang="en-US" sz="1200" dirty="0" smtClean="0">
              <a:latin typeface="Times New Roman"/>
              <a:cs typeface="Times New Roman"/>
            </a:endParaRPr>
          </a:p>
          <a:p>
            <a:endParaRPr lang="en-US" sz="1200"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0" y="342333"/>
            <a:ext cx="9144000" cy="823036"/>
          </a:xfrm>
          <a:ln/>
        </p:spPr>
        <p:txBody>
          <a:bodyPr/>
          <a:lstStyle/>
          <a:p>
            <a:pPr algn="ctr"/>
            <a:r>
              <a:rPr lang="en-US" dirty="0" smtClean="0">
                <a:solidFill>
                  <a:srgbClr val="862414"/>
                </a:solidFill>
                <a:latin typeface="Times New Roman"/>
                <a:cs typeface="Times New Roman"/>
              </a:rPr>
              <a:t> </a:t>
            </a:r>
            <a:r>
              <a:rPr lang="en-US" sz="4000" dirty="0" err="1" smtClean="0">
                <a:solidFill>
                  <a:srgbClr val="862414"/>
                </a:solidFill>
                <a:latin typeface="Times New Roman"/>
                <a:cs typeface="Times New Roman"/>
              </a:rPr>
              <a:t>WeAllCount</a:t>
            </a:r>
            <a:r>
              <a:rPr lang="en-US" sz="4000" dirty="0" smtClean="0">
                <a:solidFill>
                  <a:srgbClr val="862414"/>
                </a:solidFill>
                <a:latin typeface="Times New Roman"/>
                <a:cs typeface="Times New Roman"/>
              </a:rPr>
              <a:t> 2013</a:t>
            </a:r>
            <a:endParaRPr lang="en-US" sz="4000" dirty="0">
              <a:solidFill>
                <a:srgbClr val="862414"/>
              </a:solidFill>
              <a:latin typeface="Times New Roman"/>
              <a:cs typeface="Times New Roman"/>
            </a:endParaRPr>
          </a:p>
        </p:txBody>
      </p:sp>
      <p:sp>
        <p:nvSpPr>
          <p:cNvPr id="24578" name="Rectangle 2"/>
          <p:cNvSpPr>
            <a:spLocks noGrp="1" noChangeArrowheads="1"/>
          </p:cNvSpPr>
          <p:nvPr>
            <p:ph type="body" idx="1"/>
          </p:nvPr>
        </p:nvSpPr>
        <p:spPr>
          <a:xfrm>
            <a:off x="3267814" y="1378019"/>
            <a:ext cx="5876185" cy="4465065"/>
          </a:xfrm>
          <a:ln/>
        </p:spPr>
        <p:txBody>
          <a:bodyPr/>
          <a:lstStyle/>
          <a:p>
            <a:pPr marL="911225" indent="-515938">
              <a:buClr>
                <a:schemeClr val="tx1"/>
              </a:buClr>
              <a:buFont typeface="Wingdings" charset="2"/>
              <a:buChar char="§"/>
            </a:pPr>
            <a:r>
              <a:rPr lang="en-US" sz="2400" dirty="0" smtClean="0">
                <a:solidFill>
                  <a:schemeClr val="tx1"/>
                </a:solidFill>
                <a:latin typeface="Times New Roman"/>
                <a:cs typeface="Times New Roman"/>
              </a:rPr>
              <a:t>8,879 People Were Homeless </a:t>
            </a:r>
          </a:p>
          <a:p>
            <a:pPr marL="911225" indent="-515938">
              <a:buClr>
                <a:schemeClr val="tx1"/>
              </a:buClr>
              <a:buFont typeface="Wingdings" charset="2"/>
              <a:buChar char="§"/>
            </a:pPr>
            <a:r>
              <a:rPr lang="en-US" sz="2400" dirty="0" smtClean="0">
                <a:solidFill>
                  <a:schemeClr val="tx1"/>
                </a:solidFill>
                <a:latin typeface="Times New Roman"/>
                <a:cs typeface="Times New Roman"/>
              </a:rPr>
              <a:t>4,574 Unsheltered (51.5%)</a:t>
            </a:r>
          </a:p>
          <a:p>
            <a:pPr marL="911225" indent="-515938">
              <a:buClr>
                <a:schemeClr val="tx1"/>
              </a:buClr>
              <a:buFont typeface="Wingdings" charset="2"/>
              <a:buChar char="§"/>
            </a:pPr>
            <a:r>
              <a:rPr lang="en-US" sz="2400" dirty="0" smtClean="0">
                <a:solidFill>
                  <a:schemeClr val="tx1"/>
                </a:solidFill>
                <a:latin typeface="Times New Roman"/>
                <a:cs typeface="Times New Roman"/>
              </a:rPr>
              <a:t>4,305 Sheltered (48.5%)</a:t>
            </a:r>
          </a:p>
          <a:p>
            <a:pPr marL="911225" indent="-515938">
              <a:buClr>
                <a:schemeClr val="tx1"/>
              </a:buClr>
              <a:buFont typeface="Wingdings" charset="2"/>
              <a:buChar char="§"/>
            </a:pPr>
            <a:r>
              <a:rPr lang="en-US" sz="2400" dirty="0" smtClean="0">
                <a:solidFill>
                  <a:schemeClr val="tx1"/>
                </a:solidFill>
                <a:latin typeface="Times New Roman"/>
                <a:cs typeface="Times New Roman"/>
              </a:rPr>
              <a:t>1,866 People in Families* (21%)</a:t>
            </a:r>
          </a:p>
          <a:p>
            <a:pPr marL="911225" indent="-515938">
              <a:buClr>
                <a:schemeClr val="tx1"/>
              </a:buClr>
              <a:buFont typeface="Wingdings" charset="2"/>
              <a:buChar char="§"/>
            </a:pPr>
            <a:r>
              <a:rPr lang="en-US" sz="2400" dirty="0" smtClean="0">
                <a:solidFill>
                  <a:schemeClr val="tx1"/>
                </a:solidFill>
                <a:latin typeface="Times New Roman"/>
                <a:cs typeface="Times New Roman"/>
              </a:rPr>
              <a:t>7,013 Individuals* (79%)</a:t>
            </a:r>
          </a:p>
          <a:p>
            <a:pPr marL="911225" indent="-515938">
              <a:buClr>
                <a:schemeClr val="tx1"/>
              </a:buClr>
              <a:buFont typeface="Wingdings" charset="2"/>
              <a:buChar char="§"/>
            </a:pPr>
            <a:r>
              <a:rPr lang="en-US" sz="2400" dirty="0" smtClean="0">
                <a:solidFill>
                  <a:schemeClr val="tx1"/>
                </a:solidFill>
                <a:latin typeface="Times New Roman"/>
                <a:cs typeface="Times New Roman"/>
              </a:rPr>
              <a:t>2,472 Chronic Individuals</a:t>
            </a:r>
            <a:r>
              <a:rPr lang="en-US" altLang="ja-JP" sz="2400" dirty="0" smtClean="0">
                <a:solidFill>
                  <a:schemeClr val="tx1"/>
                </a:solidFill>
                <a:latin typeface="Times New Roman"/>
                <a:cs typeface="Times New Roman"/>
              </a:rPr>
              <a:t>* (27.9%)</a:t>
            </a:r>
            <a:endParaRPr lang="en-US" sz="2400" dirty="0" smtClean="0">
              <a:solidFill>
                <a:schemeClr val="tx1"/>
              </a:solidFill>
              <a:latin typeface="Times New Roman"/>
              <a:cs typeface="Times New Roman"/>
            </a:endParaRPr>
          </a:p>
          <a:p>
            <a:pPr marL="911225" indent="-515938">
              <a:buClr>
                <a:schemeClr val="tx1"/>
              </a:buClr>
              <a:buFont typeface="Wingdings" charset="2"/>
              <a:buChar char="§"/>
            </a:pPr>
            <a:r>
              <a:rPr lang="en-US" sz="2400" dirty="0" smtClean="0">
                <a:solidFill>
                  <a:schemeClr val="tx1"/>
                </a:solidFill>
                <a:latin typeface="Times New Roman"/>
                <a:cs typeface="Times New Roman"/>
              </a:rPr>
              <a:t>1,486 Veterans* (16.7%)</a:t>
            </a:r>
            <a:endParaRPr lang="en-US" sz="2400" dirty="0">
              <a:solidFill>
                <a:schemeClr val="tx1"/>
              </a:solidFill>
              <a:latin typeface="Times New Roman"/>
              <a:cs typeface="Times New Roman"/>
            </a:endParaRPr>
          </a:p>
        </p:txBody>
      </p:sp>
      <p:sp>
        <p:nvSpPr>
          <p:cNvPr id="2" name="TextBox 1"/>
          <p:cNvSpPr txBox="1"/>
          <p:nvPr/>
        </p:nvSpPr>
        <p:spPr>
          <a:xfrm>
            <a:off x="394438" y="6107033"/>
            <a:ext cx="8364183" cy="338554"/>
          </a:xfrm>
          <a:prstGeom prst="rect">
            <a:avLst/>
          </a:prstGeom>
          <a:noFill/>
        </p:spPr>
        <p:txBody>
          <a:bodyPr wrap="square" rtlCol="0">
            <a:spAutoFit/>
          </a:bodyPr>
          <a:lstStyle/>
          <a:p>
            <a:pPr algn="ctr"/>
            <a:r>
              <a:rPr lang="en-US" sz="1600" i="1" dirty="0" smtClean="0">
                <a:latin typeface="Times New Roman"/>
                <a:cs typeface="Times New Roman"/>
              </a:rPr>
              <a:t> </a:t>
            </a:r>
            <a:endParaRPr lang="en-US" sz="1600" i="1" dirty="0">
              <a:latin typeface="Times New Roman"/>
              <a:cs typeface="Times New Roman"/>
            </a:endParaRPr>
          </a:p>
        </p:txBody>
      </p:sp>
      <p:pic>
        <p:nvPicPr>
          <p:cNvPr id="7" name="Content Placeholder 3" descr="vet2.jpg"/>
          <p:cNvPicPr>
            <a:picLocks noChangeAspect="1"/>
          </p:cNvPicPr>
          <p:nvPr/>
        </p:nvPicPr>
        <p:blipFill rotWithShape="1">
          <a:blip r:embed="rId3" cstate="screen">
            <a:extLst>
              <a:ext uri="{28A0092B-C50C-407E-A947-70E740481C1C}">
                <a14:useLocalDpi xmlns:a14="http://schemas.microsoft.com/office/drawing/2010/main"/>
              </a:ext>
            </a:extLst>
          </a:blip>
          <a:srcRect l="-74147" r="-74147"/>
          <a:stretch/>
        </p:blipFill>
        <p:spPr bwMode="auto">
          <a:xfrm>
            <a:off x="-1435524" y="1535147"/>
            <a:ext cx="6808492" cy="4069099"/>
          </a:xfrm>
          <a:prstGeom prst="rect">
            <a:avLst/>
          </a:prstGeom>
          <a:noFill/>
          <a:ln w="9525">
            <a:noFill/>
            <a:miter lim="800000"/>
            <a:headEnd/>
            <a:tailEnd/>
          </a:ln>
          <a:effectLst>
            <a:outerShdw blurRad="139700" dist="139700" dir="2700000" algn="tl" rotWithShape="0">
              <a:srgbClr val="000000">
                <a:alpha val="43000"/>
              </a:srgbClr>
            </a:outerShdw>
          </a:effectLst>
        </p:spPr>
      </p:pic>
      <p:sp>
        <p:nvSpPr>
          <p:cNvPr id="6" name="TextBox 5"/>
          <p:cNvSpPr txBox="1"/>
          <p:nvPr/>
        </p:nvSpPr>
        <p:spPr>
          <a:xfrm>
            <a:off x="3587551" y="6107033"/>
            <a:ext cx="4279771" cy="384721"/>
          </a:xfrm>
          <a:prstGeom prst="rect">
            <a:avLst/>
          </a:prstGeom>
          <a:noFill/>
        </p:spPr>
        <p:txBody>
          <a:bodyPr wrap="square" rtlCol="0">
            <a:spAutoFit/>
          </a:bodyPr>
          <a:lstStyle/>
          <a:p>
            <a:r>
              <a:rPr lang="en-US" sz="1900" i="1" dirty="0" smtClean="0">
                <a:latin typeface="Times New Roman"/>
                <a:cs typeface="Times New Roman"/>
              </a:rPr>
              <a:t>*Includes both sheltered and unsheltered</a:t>
            </a:r>
            <a:endParaRPr lang="en-US" sz="1900" i="1" dirty="0">
              <a:latin typeface="Times New Roman"/>
              <a:cs typeface="Times New Roman"/>
            </a:endParaRPr>
          </a:p>
        </p:txBody>
      </p:sp>
    </p:spTree>
    <p:extLst>
      <p:ext uri="{BB962C8B-B14F-4D97-AF65-F5344CB8AC3E}">
        <p14:creationId xmlns:p14="http://schemas.microsoft.com/office/powerpoint/2010/main" val="215022860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0536" y="86628"/>
            <a:ext cx="5723291" cy="646331"/>
          </a:xfrm>
          <a:prstGeom prst="rect">
            <a:avLst/>
          </a:prstGeom>
          <a:noFill/>
        </p:spPr>
        <p:txBody>
          <a:bodyPr wrap="none" rtlCol="0">
            <a:spAutoFit/>
          </a:bodyPr>
          <a:lstStyle/>
          <a:p>
            <a:pPr algn="ctr"/>
            <a:r>
              <a:rPr lang="en-US" sz="3600" dirty="0" smtClean="0">
                <a:solidFill>
                  <a:srgbClr val="76150E"/>
                </a:solidFill>
                <a:latin typeface="Times New Roman"/>
                <a:cs typeface="Times New Roman"/>
              </a:rPr>
              <a:t>Unsheltered Homeless Profile</a:t>
            </a:r>
            <a:endParaRPr lang="en-US" sz="3600" dirty="0">
              <a:solidFill>
                <a:srgbClr val="76150E"/>
              </a:solidFill>
              <a:latin typeface="Times New Roman"/>
              <a:cs typeface="Times New Roman"/>
            </a:endParaRPr>
          </a:p>
        </p:txBody>
      </p:sp>
      <p:sp>
        <p:nvSpPr>
          <p:cNvPr id="4" name="TextBox 3"/>
          <p:cNvSpPr txBox="1"/>
          <p:nvPr/>
        </p:nvSpPr>
        <p:spPr>
          <a:xfrm>
            <a:off x="0" y="6180892"/>
            <a:ext cx="9322396" cy="677108"/>
          </a:xfrm>
          <a:prstGeom prst="rect">
            <a:avLst/>
          </a:prstGeom>
          <a:noFill/>
        </p:spPr>
        <p:txBody>
          <a:bodyPr wrap="square" rtlCol="0">
            <a:spAutoFit/>
          </a:bodyPr>
          <a:lstStyle/>
          <a:p>
            <a:r>
              <a:rPr lang="en-US" sz="1900" i="1" dirty="0" smtClean="0">
                <a:latin typeface="Times New Roman"/>
                <a:cs typeface="Times New Roman"/>
              </a:rPr>
              <a:t>Estimates extrapolated from 697 surveys of adults self-reporting as Unsheltered during PITC</a:t>
            </a:r>
          </a:p>
          <a:p>
            <a:endParaRPr lang="en-US" sz="1900" i="1" dirty="0">
              <a:latin typeface="Times New Roman"/>
              <a:cs typeface="Times New Roman"/>
            </a:endParaRPr>
          </a:p>
        </p:txBody>
      </p:sp>
      <p:pic>
        <p:nvPicPr>
          <p:cNvPr id="5" name="Picture 4" descr="Screen Shot 2013-09-24 at 10.18.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6115"/>
            <a:ext cx="9144000" cy="52965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9-24 at 10.17.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1" y="0"/>
            <a:ext cx="9115813" cy="6858000"/>
          </a:xfrm>
          <a:prstGeom prst="rect">
            <a:avLst/>
          </a:prstGeom>
        </p:spPr>
      </p:pic>
    </p:spTree>
    <p:extLst>
      <p:ext uri="{BB962C8B-B14F-4D97-AF65-F5344CB8AC3E}">
        <p14:creationId xmlns:p14="http://schemas.microsoft.com/office/powerpoint/2010/main" val="195734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891" y="170223"/>
            <a:ext cx="8353495" cy="861774"/>
          </a:xfrm>
          <a:prstGeom prst="rect">
            <a:avLst/>
          </a:prstGeom>
          <a:noFill/>
        </p:spPr>
        <p:txBody>
          <a:bodyPr wrap="square" rtlCol="0">
            <a:spAutoFit/>
          </a:bodyPr>
          <a:lstStyle/>
          <a:p>
            <a:pPr algn="ctr"/>
            <a:r>
              <a:rPr lang="en-US" sz="3200" dirty="0" smtClean="0">
                <a:solidFill>
                  <a:srgbClr val="76150E"/>
                </a:solidFill>
                <a:latin typeface="Times New Roman"/>
                <a:cs typeface="Times New Roman"/>
              </a:rPr>
              <a:t>Regional 4-Year Trends – San Diego County</a:t>
            </a:r>
          </a:p>
          <a:p>
            <a:endParaRPr lang="en-US" dirty="0"/>
          </a:p>
        </p:txBody>
      </p:sp>
      <p:pic>
        <p:nvPicPr>
          <p:cNvPr id="4" name="Picture 3" descr="Screen Shot 2013-09-24 at 10.19.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1997"/>
            <a:ext cx="9144000" cy="55611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24 at 10.21.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36789"/>
          </a:xfrm>
          <a:prstGeom prst="rect">
            <a:avLst/>
          </a:prstGeom>
        </p:spPr>
      </p:pic>
    </p:spTree>
    <p:extLst>
      <p:ext uri="{BB962C8B-B14F-4D97-AF65-F5344CB8AC3E}">
        <p14:creationId xmlns:p14="http://schemas.microsoft.com/office/powerpoint/2010/main" val="364867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60" y="0"/>
            <a:ext cx="8876079" cy="6858000"/>
          </a:xfrm>
          <a:prstGeom prst="rect">
            <a:avLst/>
          </a:prstGeom>
        </p:spPr>
      </p:pic>
    </p:spTree>
    <p:extLst>
      <p:ext uri="{BB962C8B-B14F-4D97-AF65-F5344CB8AC3E}">
        <p14:creationId xmlns:p14="http://schemas.microsoft.com/office/powerpoint/2010/main" val="29318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0" y="158425"/>
            <a:ext cx="9143999" cy="714375"/>
          </a:xfrm>
          <a:ln/>
        </p:spPr>
        <p:txBody>
          <a:bodyPr/>
          <a:lstStyle/>
          <a:p>
            <a:pPr algn="ctr"/>
            <a:r>
              <a:rPr lang="en-US" b="1" dirty="0" smtClean="0">
                <a:solidFill>
                  <a:srgbClr val="76150E"/>
                </a:solidFill>
                <a:latin typeface="Times New Roman"/>
                <a:cs typeface="Times New Roman"/>
              </a:rPr>
              <a:t>What’s Next?</a:t>
            </a:r>
            <a:endParaRPr lang="en-US" b="1" dirty="0">
              <a:solidFill>
                <a:srgbClr val="76150E"/>
              </a:solidFill>
              <a:latin typeface="Times New Roman"/>
              <a:cs typeface="Times New Roman"/>
            </a:endParaRPr>
          </a:p>
        </p:txBody>
      </p:sp>
      <p:sp>
        <p:nvSpPr>
          <p:cNvPr id="65538" name="Rectangle 2"/>
          <p:cNvSpPr>
            <a:spLocks noGrp="1" noChangeArrowheads="1"/>
          </p:cNvSpPr>
          <p:nvPr>
            <p:ph type="body" idx="1"/>
          </p:nvPr>
        </p:nvSpPr>
        <p:spPr>
          <a:xfrm>
            <a:off x="618455" y="1347840"/>
            <a:ext cx="8219917" cy="5167131"/>
          </a:xfrm>
          <a:ln/>
        </p:spPr>
        <p:txBody>
          <a:bodyPr/>
          <a:lstStyle/>
          <a:p>
            <a:pPr marL="465138" indent="-465138">
              <a:buClr>
                <a:srgbClr val="3E6495"/>
              </a:buClr>
            </a:pPr>
            <a:r>
              <a:rPr lang="en-US" sz="2600" dirty="0" smtClean="0">
                <a:solidFill>
                  <a:schemeClr val="tx1"/>
                </a:solidFill>
                <a:latin typeface="Times New Roman"/>
                <a:cs typeface="Times New Roman"/>
              </a:rPr>
              <a:t>4/30/2013 – Data submitted to HUD</a:t>
            </a:r>
            <a:endParaRPr lang="en-US" sz="2600" dirty="0">
              <a:solidFill>
                <a:schemeClr val="tx1"/>
              </a:solidFill>
              <a:latin typeface="Times New Roman"/>
              <a:cs typeface="Times New Roman"/>
            </a:endParaRPr>
          </a:p>
          <a:p>
            <a:pPr marL="465138" indent="-465138">
              <a:buClr>
                <a:srgbClr val="3E6495"/>
              </a:buClr>
            </a:pPr>
            <a:r>
              <a:rPr lang="en-US" sz="2600" dirty="0" smtClean="0">
                <a:solidFill>
                  <a:schemeClr val="tx1"/>
                </a:solidFill>
                <a:latin typeface="Times New Roman"/>
                <a:cs typeface="Times New Roman"/>
              </a:rPr>
              <a:t>Further Analysis</a:t>
            </a:r>
          </a:p>
          <a:p>
            <a:pPr marL="465138" indent="-465138">
              <a:buClr>
                <a:srgbClr val="3E6495"/>
              </a:buClr>
            </a:pPr>
            <a:r>
              <a:rPr lang="en-US" sz="2600" dirty="0" smtClean="0">
                <a:solidFill>
                  <a:schemeClr val="tx1"/>
                </a:solidFill>
                <a:latin typeface="Times New Roman"/>
                <a:cs typeface="Times New Roman"/>
              </a:rPr>
              <a:t>Publish Results/Reports</a:t>
            </a:r>
          </a:p>
          <a:p>
            <a:pPr marL="465138" indent="-465138">
              <a:buClr>
                <a:srgbClr val="3E6495"/>
              </a:buClr>
            </a:pPr>
            <a:r>
              <a:rPr lang="en-US" sz="2600" dirty="0" smtClean="0">
                <a:solidFill>
                  <a:schemeClr val="tx1"/>
                </a:solidFill>
                <a:latin typeface="Times New Roman"/>
                <a:cs typeface="Times New Roman"/>
              </a:rPr>
              <a:t>Education and Outreach</a:t>
            </a:r>
          </a:p>
          <a:p>
            <a:pPr marL="465138" indent="-465138">
              <a:buClr>
                <a:srgbClr val="3E6495"/>
              </a:buClr>
            </a:pPr>
            <a:r>
              <a:rPr lang="en-US" sz="2600" dirty="0" smtClean="0">
                <a:solidFill>
                  <a:schemeClr val="tx1"/>
                </a:solidFill>
                <a:latin typeface="Times New Roman"/>
                <a:cs typeface="Times New Roman"/>
              </a:rPr>
              <a:t>Fundraising </a:t>
            </a:r>
            <a:endParaRPr lang="en-US" sz="2600" i="1" dirty="0" smtClean="0">
              <a:solidFill>
                <a:schemeClr val="tx1"/>
              </a:solidFill>
              <a:latin typeface="Times New Roman"/>
              <a:cs typeface="Times New Roman"/>
            </a:endParaRPr>
          </a:p>
          <a:p>
            <a:pPr marL="465138" indent="-465138">
              <a:buClr>
                <a:srgbClr val="3E6495"/>
              </a:buClr>
            </a:pPr>
            <a:r>
              <a:rPr lang="en-US" sz="2600" dirty="0" err="1" smtClean="0">
                <a:solidFill>
                  <a:schemeClr val="tx1"/>
                </a:solidFill>
                <a:latin typeface="Times New Roman"/>
                <a:cs typeface="Times New Roman"/>
              </a:rPr>
              <a:t>WeALLCount</a:t>
            </a:r>
            <a:r>
              <a:rPr lang="en-US" sz="2600" dirty="0" smtClean="0">
                <a:solidFill>
                  <a:schemeClr val="tx1"/>
                </a:solidFill>
                <a:latin typeface="Times New Roman"/>
                <a:cs typeface="Times New Roman"/>
              </a:rPr>
              <a:t> 2014</a:t>
            </a:r>
          </a:p>
        </p:txBody>
      </p:sp>
    </p:spTree>
    <p:extLst>
      <p:ext uri="{BB962C8B-B14F-4D97-AF65-F5344CB8AC3E}">
        <p14:creationId xmlns:p14="http://schemas.microsoft.com/office/powerpoint/2010/main" val="3358881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C Logo header.png"/>
          <p:cNvPicPr>
            <a:picLocks noGrp="1" noChangeAspect="1"/>
          </p:cNvPicPr>
          <p:nvPr>
            <p:ph idx="1"/>
          </p:nvPr>
        </p:nvPicPr>
        <p:blipFill>
          <a:blip r:embed="rId2">
            <a:extLst>
              <a:ext uri="{28A0092B-C50C-407E-A947-70E740481C1C}">
                <a14:useLocalDpi xmlns:a14="http://schemas.microsoft.com/office/drawing/2010/main" val="0"/>
              </a:ext>
            </a:extLst>
          </a:blip>
          <a:srcRect t="-15177" b="-15177"/>
          <a:stretch>
            <a:fillRect/>
          </a:stretch>
        </p:blipFill>
        <p:spPr>
          <a:xfrm>
            <a:off x="3551863" y="118310"/>
            <a:ext cx="2785646" cy="1528009"/>
          </a:xfrm>
        </p:spPr>
      </p:pic>
      <p:sp>
        <p:nvSpPr>
          <p:cNvPr id="7" name="TextBox 6"/>
          <p:cNvSpPr txBox="1"/>
          <p:nvPr/>
        </p:nvSpPr>
        <p:spPr>
          <a:xfrm>
            <a:off x="494632" y="559149"/>
            <a:ext cx="8087894" cy="646331"/>
          </a:xfrm>
          <a:prstGeom prst="rect">
            <a:avLst/>
          </a:prstGeom>
          <a:noFill/>
        </p:spPr>
        <p:txBody>
          <a:bodyPr wrap="square" rtlCol="0">
            <a:spAutoFit/>
          </a:bodyPr>
          <a:lstStyle/>
          <a:p>
            <a:r>
              <a:rPr lang="en-US" sz="3600" b="1" dirty="0" smtClean="0">
                <a:solidFill>
                  <a:srgbClr val="760C07"/>
                </a:solidFill>
                <a:latin typeface="Century"/>
                <a:cs typeface="Century"/>
              </a:rPr>
              <a:t>  Be a part of                         2014!</a:t>
            </a:r>
            <a:endParaRPr lang="en-US" sz="3600" b="1" dirty="0">
              <a:solidFill>
                <a:srgbClr val="760C07"/>
              </a:solidFill>
              <a:latin typeface="Century"/>
              <a:cs typeface="Century"/>
            </a:endParaRPr>
          </a:p>
        </p:txBody>
      </p:sp>
      <p:sp>
        <p:nvSpPr>
          <p:cNvPr id="11" name="TextBox 10"/>
          <p:cNvSpPr txBox="1"/>
          <p:nvPr/>
        </p:nvSpPr>
        <p:spPr>
          <a:xfrm>
            <a:off x="935789" y="1566108"/>
            <a:ext cx="7459579" cy="4903907"/>
          </a:xfrm>
          <a:prstGeom prst="rect">
            <a:avLst/>
          </a:prstGeom>
          <a:noFill/>
        </p:spPr>
        <p:txBody>
          <a:bodyPr wrap="square" rtlCol="0">
            <a:spAutoFit/>
          </a:bodyPr>
          <a:lstStyle/>
          <a:p>
            <a:pPr lvl="0" algn="ctr" defTabSz="914400" eaLnBrk="0" hangingPunct="0">
              <a:spcBef>
                <a:spcPts val="2000"/>
              </a:spcBef>
              <a:buClr>
                <a:srgbClr val="3E6495"/>
              </a:buClr>
              <a:buSzPct val="75000"/>
            </a:pPr>
            <a:r>
              <a:rPr lang="en-US" sz="2600" b="1" dirty="0" smtClean="0">
                <a:solidFill>
                  <a:prstClr val="black"/>
                </a:solidFill>
                <a:latin typeface="Times New Roman"/>
                <a:ea typeface="ＭＳ Ｐゴシック" pitchFamily="-123" charset="-128"/>
                <a:cs typeface="Times New Roman"/>
              </a:rPr>
              <a:t>Volunteer Opportunities:</a:t>
            </a:r>
            <a:endParaRPr lang="en-US" sz="2600" b="1" dirty="0">
              <a:solidFill>
                <a:prstClr val="black"/>
              </a:solidFill>
              <a:latin typeface="Times New Roman"/>
              <a:ea typeface="ＭＳ Ｐゴシック" pitchFamily="-123" charset="-128"/>
              <a:cs typeface="Times New Roman"/>
            </a:endParaRPr>
          </a:p>
          <a:p>
            <a:pPr marL="465138" lvl="0" indent="-465138" defTabSz="914400" eaLnBrk="0" hangingPunct="0">
              <a:spcBef>
                <a:spcPts val="800"/>
              </a:spcBef>
              <a:buClr>
                <a:srgbClr val="3E6495"/>
              </a:buClr>
              <a:buSzPct val="75000"/>
              <a:buFont typeface="Wingdings" pitchFamily="2" charset="2"/>
              <a:buChar char="n"/>
            </a:pPr>
            <a:r>
              <a:rPr lang="en-US" sz="2400" dirty="0" smtClean="0">
                <a:solidFill>
                  <a:prstClr val="black"/>
                </a:solidFill>
                <a:latin typeface="Times New Roman"/>
                <a:ea typeface="ＭＳ Ｐゴシック" pitchFamily="-123" charset="-128"/>
                <a:cs typeface="Times New Roman"/>
              </a:rPr>
              <a:t>Volunteer Recruitment</a:t>
            </a:r>
          </a:p>
          <a:p>
            <a:pPr marL="465138" lvl="0" indent="-465138" defTabSz="914400" eaLnBrk="0" hangingPunct="0">
              <a:spcBef>
                <a:spcPts val="800"/>
              </a:spcBef>
              <a:buClr>
                <a:srgbClr val="3E6495"/>
              </a:buClr>
              <a:buSzPct val="75000"/>
              <a:buFont typeface="Wingdings" pitchFamily="2" charset="2"/>
              <a:buChar char="n"/>
            </a:pPr>
            <a:r>
              <a:rPr lang="en-US" sz="2400" dirty="0" smtClean="0">
                <a:solidFill>
                  <a:prstClr val="black"/>
                </a:solidFill>
                <a:latin typeface="Times New Roman"/>
                <a:ea typeface="ＭＳ Ｐゴシック" pitchFamily="-123" charset="-128"/>
                <a:cs typeface="Times New Roman"/>
              </a:rPr>
              <a:t>Community Partnerships</a:t>
            </a:r>
          </a:p>
          <a:p>
            <a:pPr marL="465138" lvl="0" indent="-465138" defTabSz="914400" eaLnBrk="0" hangingPunct="0">
              <a:spcBef>
                <a:spcPts val="800"/>
              </a:spcBef>
              <a:buClr>
                <a:srgbClr val="3E6495"/>
              </a:buClr>
              <a:buSzPct val="75000"/>
              <a:buFont typeface="Wingdings" pitchFamily="2" charset="2"/>
              <a:buChar char="n"/>
            </a:pPr>
            <a:r>
              <a:rPr lang="en-US" sz="2400" dirty="0">
                <a:solidFill>
                  <a:prstClr val="black"/>
                </a:solidFill>
                <a:latin typeface="Times New Roman"/>
                <a:ea typeface="ＭＳ Ｐゴシック" pitchFamily="-123" charset="-128"/>
                <a:cs typeface="Times New Roman"/>
              </a:rPr>
              <a:t>Enumerator</a:t>
            </a:r>
          </a:p>
          <a:p>
            <a:pPr marL="465138" lvl="0" indent="-465138" defTabSz="914400" eaLnBrk="0" hangingPunct="0">
              <a:spcBef>
                <a:spcPts val="800"/>
              </a:spcBef>
              <a:buClr>
                <a:srgbClr val="3E6495"/>
              </a:buClr>
              <a:buSzPct val="75000"/>
              <a:buFont typeface="Wingdings" pitchFamily="2" charset="2"/>
              <a:buChar char="n"/>
            </a:pPr>
            <a:r>
              <a:rPr lang="en-US" sz="2400" dirty="0">
                <a:solidFill>
                  <a:prstClr val="black"/>
                </a:solidFill>
                <a:latin typeface="Times New Roman"/>
                <a:ea typeface="ＭＳ Ｐゴシック" pitchFamily="-123" charset="-128"/>
                <a:cs typeface="Times New Roman"/>
              </a:rPr>
              <a:t>Surveyor</a:t>
            </a:r>
          </a:p>
          <a:p>
            <a:pPr marL="465138" lvl="0" indent="-465138" defTabSz="914400" eaLnBrk="0" hangingPunct="0">
              <a:spcBef>
                <a:spcPts val="800"/>
              </a:spcBef>
              <a:buClr>
                <a:srgbClr val="3E6495"/>
              </a:buClr>
              <a:buSzPct val="75000"/>
              <a:buFont typeface="Wingdings" pitchFamily="2" charset="2"/>
              <a:buChar char="n"/>
            </a:pPr>
            <a:r>
              <a:rPr lang="en-US" sz="2400" dirty="0">
                <a:solidFill>
                  <a:prstClr val="black"/>
                </a:solidFill>
                <a:latin typeface="Times New Roman"/>
                <a:ea typeface="ＭＳ Ｐゴシック" pitchFamily="-123" charset="-128"/>
                <a:cs typeface="Times New Roman"/>
              </a:rPr>
              <a:t>Data Entry</a:t>
            </a:r>
          </a:p>
          <a:p>
            <a:pPr marL="465138" lvl="0" indent="-465138" defTabSz="914400" eaLnBrk="0" hangingPunct="0">
              <a:spcBef>
                <a:spcPts val="800"/>
              </a:spcBef>
              <a:buClr>
                <a:srgbClr val="3E6495"/>
              </a:buClr>
              <a:buSzPct val="75000"/>
              <a:buFont typeface="Wingdings" pitchFamily="2" charset="2"/>
              <a:buChar char="n"/>
            </a:pPr>
            <a:r>
              <a:rPr lang="en-US" sz="2400" dirty="0">
                <a:solidFill>
                  <a:prstClr val="black"/>
                </a:solidFill>
                <a:latin typeface="Times New Roman"/>
                <a:ea typeface="ＭＳ Ｐゴシック" pitchFamily="-123" charset="-128"/>
                <a:cs typeface="Times New Roman"/>
              </a:rPr>
              <a:t>Deployment Center Coordinator/Assistant</a:t>
            </a:r>
          </a:p>
          <a:p>
            <a:pPr lvl="0" defTabSz="914400" eaLnBrk="0" hangingPunct="0">
              <a:spcBef>
                <a:spcPts val="800"/>
              </a:spcBef>
              <a:buClr>
                <a:srgbClr val="3E6495"/>
              </a:buClr>
              <a:buSzPct val="75000"/>
            </a:pPr>
            <a:endParaRPr lang="en-US" sz="2600" dirty="0" smtClean="0">
              <a:solidFill>
                <a:prstClr val="black"/>
              </a:solidFill>
              <a:latin typeface="Times New Roman"/>
              <a:ea typeface="ＭＳ Ｐゴシック" pitchFamily="-123" charset="-128"/>
              <a:cs typeface="Times New Roman"/>
            </a:endParaRPr>
          </a:p>
          <a:p>
            <a:pPr lvl="0" algn="ctr" defTabSz="914400" eaLnBrk="0" hangingPunct="0">
              <a:spcBef>
                <a:spcPts val="0"/>
              </a:spcBef>
              <a:buClr>
                <a:srgbClr val="3E6495"/>
              </a:buClr>
              <a:buSzPct val="75000"/>
            </a:pPr>
            <a:r>
              <a:rPr lang="en-US" sz="2600" b="1" dirty="0">
                <a:solidFill>
                  <a:schemeClr val="accent3"/>
                </a:solidFill>
                <a:latin typeface="Century"/>
                <a:ea typeface="ＭＳ Ｐゴシック" pitchFamily="-123" charset="-128"/>
                <a:cs typeface="Century"/>
              </a:rPr>
              <a:t>Save the Date!</a:t>
            </a:r>
            <a:endParaRPr lang="en-US" sz="2600" b="1" dirty="0" smtClean="0">
              <a:solidFill>
                <a:schemeClr val="accent3"/>
              </a:solidFill>
              <a:latin typeface="Century"/>
              <a:ea typeface="ＭＳ Ｐゴシック" pitchFamily="-123" charset="-128"/>
              <a:cs typeface="Century"/>
            </a:endParaRPr>
          </a:p>
          <a:p>
            <a:pPr lvl="0" algn="ctr" defTabSz="914400" eaLnBrk="0" hangingPunct="0">
              <a:spcBef>
                <a:spcPts val="0"/>
              </a:spcBef>
              <a:buClr>
                <a:srgbClr val="3E6495"/>
              </a:buClr>
              <a:buSzPct val="75000"/>
            </a:pPr>
            <a:r>
              <a:rPr lang="en-US" sz="2600" b="1" dirty="0" smtClean="0">
                <a:solidFill>
                  <a:schemeClr val="accent3"/>
                </a:solidFill>
                <a:latin typeface="Century"/>
                <a:ea typeface="ＭＳ Ｐゴシック" pitchFamily="-123" charset="-128"/>
                <a:cs typeface="Century"/>
              </a:rPr>
              <a:t>Friday, January </a:t>
            </a:r>
            <a:r>
              <a:rPr lang="en-US" sz="2600" b="1" dirty="0">
                <a:solidFill>
                  <a:schemeClr val="accent3"/>
                </a:solidFill>
                <a:latin typeface="Century"/>
                <a:ea typeface="ＭＳ Ｐゴシック" pitchFamily="-123" charset="-128"/>
                <a:cs typeface="Century"/>
              </a:rPr>
              <a:t>24, 2014 (4:00-7:00am</a:t>
            </a:r>
            <a:r>
              <a:rPr lang="en-US" sz="2600" b="1" dirty="0" smtClean="0">
                <a:solidFill>
                  <a:schemeClr val="accent3"/>
                </a:solidFill>
                <a:latin typeface="Century"/>
                <a:ea typeface="ＭＳ Ｐゴシック" pitchFamily="-123" charset="-128"/>
                <a:cs typeface="Century"/>
              </a:rPr>
              <a:t>)</a:t>
            </a:r>
            <a:endParaRPr lang="en-US" sz="2600" b="1" dirty="0">
              <a:solidFill>
                <a:schemeClr val="accent3"/>
              </a:solidFill>
              <a:latin typeface="Century"/>
              <a:ea typeface="ＭＳ Ｐゴシック" pitchFamily="-123" charset="-128"/>
              <a:cs typeface="Century"/>
            </a:endParaRPr>
          </a:p>
          <a:p>
            <a:endParaRPr lang="en-US" dirty="0"/>
          </a:p>
        </p:txBody>
      </p:sp>
    </p:spTree>
    <p:extLst>
      <p:ext uri="{BB962C8B-B14F-4D97-AF65-F5344CB8AC3E}">
        <p14:creationId xmlns:p14="http://schemas.microsoft.com/office/powerpoint/2010/main" val="1070583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9283" y="1623660"/>
            <a:ext cx="6405418" cy="4316566"/>
          </a:xfrm>
          <a:prstGeom prst="rect">
            <a:avLst/>
          </a:prstGeom>
        </p:spPr>
        <p:txBody>
          <a:bodyPr wrap="square">
            <a:spAutoFit/>
          </a:bodyPr>
          <a:lstStyle/>
          <a:p>
            <a:pPr marL="1139825" lvl="2" indent="-457200">
              <a:lnSpc>
                <a:spcPct val="150000"/>
              </a:lnSpc>
              <a:spcAft>
                <a:spcPts val="1800"/>
              </a:spcAft>
              <a:buFont typeface="Wingdings" charset="2"/>
              <a:buChar char="§"/>
            </a:pPr>
            <a:r>
              <a:rPr lang="en-US" sz="3000" dirty="0" smtClean="0">
                <a:latin typeface="Times New Roman"/>
                <a:cs typeface="Times New Roman"/>
              </a:rPr>
              <a:t>National Perspective</a:t>
            </a:r>
          </a:p>
          <a:p>
            <a:pPr marL="1139825" lvl="2" indent="-457200">
              <a:lnSpc>
                <a:spcPct val="150000"/>
              </a:lnSpc>
              <a:buFont typeface="Wingdings" charset="2"/>
              <a:buChar char="§"/>
            </a:pPr>
            <a:r>
              <a:rPr lang="en-US" sz="3000" dirty="0" smtClean="0">
                <a:latin typeface="Times New Roman"/>
                <a:cs typeface="Times New Roman"/>
              </a:rPr>
              <a:t>2013 </a:t>
            </a:r>
            <a:r>
              <a:rPr lang="en-US" sz="3000" dirty="0" err="1" smtClean="0">
                <a:latin typeface="Times New Roman"/>
                <a:cs typeface="Times New Roman"/>
              </a:rPr>
              <a:t>WeALLCount</a:t>
            </a:r>
            <a:r>
              <a:rPr lang="en-US" sz="3000" dirty="0" smtClean="0">
                <a:latin typeface="Times New Roman"/>
                <a:cs typeface="Times New Roman"/>
              </a:rPr>
              <a:t> Campaign</a:t>
            </a:r>
          </a:p>
          <a:p>
            <a:pPr marL="1597025" lvl="4" indent="-457200">
              <a:lnSpc>
                <a:spcPct val="130000"/>
              </a:lnSpc>
              <a:buFont typeface="Wingdings" charset="2"/>
              <a:buChar char="§"/>
            </a:pPr>
            <a:r>
              <a:rPr lang="en-US" sz="3000" dirty="0" smtClean="0">
                <a:latin typeface="Times New Roman"/>
                <a:cs typeface="Times New Roman"/>
              </a:rPr>
              <a:t>The Impact of </a:t>
            </a:r>
            <a:r>
              <a:rPr lang="en-US" sz="3000" dirty="0" err="1" smtClean="0">
                <a:latin typeface="Times New Roman"/>
                <a:cs typeface="Times New Roman"/>
              </a:rPr>
              <a:t>WeALLCount</a:t>
            </a:r>
            <a:endParaRPr lang="en-US" sz="3000" dirty="0" smtClean="0">
              <a:latin typeface="Times New Roman"/>
              <a:cs typeface="Times New Roman"/>
            </a:endParaRPr>
          </a:p>
          <a:p>
            <a:pPr marL="1597025" lvl="4" indent="-457200">
              <a:lnSpc>
                <a:spcPct val="130000"/>
              </a:lnSpc>
              <a:buFont typeface="Wingdings" charset="2"/>
              <a:buChar char="§"/>
            </a:pPr>
            <a:r>
              <a:rPr lang="en-US" sz="3000" dirty="0" smtClean="0">
                <a:latin typeface="Times New Roman"/>
                <a:cs typeface="Times New Roman"/>
              </a:rPr>
              <a:t>Geographical Overview</a:t>
            </a:r>
          </a:p>
          <a:p>
            <a:pPr marL="1597025" lvl="4" indent="-457200">
              <a:lnSpc>
                <a:spcPct val="130000"/>
              </a:lnSpc>
              <a:spcAft>
                <a:spcPts val="1800"/>
              </a:spcAft>
              <a:buFont typeface="Wingdings" charset="2"/>
              <a:buChar char="§"/>
            </a:pPr>
            <a:r>
              <a:rPr lang="en-US" sz="3000" dirty="0" smtClean="0">
                <a:latin typeface="Times New Roman"/>
                <a:cs typeface="Times New Roman"/>
              </a:rPr>
              <a:t>Trends</a:t>
            </a:r>
          </a:p>
          <a:p>
            <a:pPr marL="1139825" lvl="2" indent="-457200">
              <a:lnSpc>
                <a:spcPct val="130000"/>
              </a:lnSpc>
              <a:buFont typeface="Wingdings" charset="2"/>
              <a:buChar char="§"/>
            </a:pPr>
            <a:r>
              <a:rPr lang="en-US" sz="3000" dirty="0" smtClean="0">
                <a:latin typeface="Times New Roman"/>
                <a:cs typeface="Times New Roman"/>
              </a:rPr>
              <a:t>What’s Next?</a:t>
            </a:r>
          </a:p>
        </p:txBody>
      </p:sp>
      <p:pic>
        <p:nvPicPr>
          <p:cNvPr id="7" name="Picture 6" descr="WAC-Square-final-small.png"/>
          <p:cNvPicPr>
            <a:picLocks noChangeAspect="1"/>
          </p:cNvPicPr>
          <p:nvPr/>
        </p:nvPicPr>
        <p:blipFill>
          <a:blip r:embed="rId3"/>
          <a:stretch>
            <a:fillRect/>
          </a:stretch>
        </p:blipFill>
        <p:spPr>
          <a:xfrm>
            <a:off x="6705600" y="0"/>
            <a:ext cx="2438400" cy="2438400"/>
          </a:xfrm>
          <a:prstGeom prst="rect">
            <a:avLst/>
          </a:prstGeom>
        </p:spPr>
      </p:pic>
      <p:sp>
        <p:nvSpPr>
          <p:cNvPr id="8" name="TextBox 7"/>
          <p:cNvSpPr txBox="1"/>
          <p:nvPr/>
        </p:nvSpPr>
        <p:spPr>
          <a:xfrm>
            <a:off x="184727" y="238604"/>
            <a:ext cx="6457757" cy="707886"/>
          </a:xfrm>
          <a:prstGeom prst="rect">
            <a:avLst/>
          </a:prstGeom>
          <a:noFill/>
        </p:spPr>
        <p:txBody>
          <a:bodyPr wrap="square" rtlCol="0">
            <a:spAutoFit/>
          </a:bodyPr>
          <a:lstStyle/>
          <a:p>
            <a:r>
              <a:rPr lang="en-US" sz="4000" dirty="0" smtClean="0">
                <a:solidFill>
                  <a:srgbClr val="800000"/>
                </a:solidFill>
                <a:latin typeface="Times New Roman"/>
                <a:cs typeface="Times New Roman"/>
              </a:rPr>
              <a:t>Today’s Discussion…</a:t>
            </a:r>
            <a:endParaRPr lang="en-US" sz="4000" dirty="0">
              <a:solidFill>
                <a:srgbClr val="800000"/>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0" y="342333"/>
            <a:ext cx="9144000" cy="1194414"/>
          </a:xfrm>
          <a:ln/>
        </p:spPr>
        <p:txBody>
          <a:bodyPr/>
          <a:lstStyle/>
          <a:p>
            <a:pPr algn="ctr"/>
            <a:r>
              <a:rPr lang="en-US" dirty="0" smtClean="0">
                <a:solidFill>
                  <a:srgbClr val="862414"/>
                </a:solidFill>
                <a:latin typeface="Times New Roman"/>
                <a:cs typeface="Times New Roman"/>
              </a:rPr>
              <a:t>National Perspective - </a:t>
            </a:r>
            <a:br>
              <a:rPr lang="en-US" dirty="0" smtClean="0">
                <a:solidFill>
                  <a:srgbClr val="862414"/>
                </a:solidFill>
                <a:latin typeface="Times New Roman"/>
                <a:cs typeface="Times New Roman"/>
              </a:rPr>
            </a:br>
            <a:r>
              <a:rPr lang="en-US" dirty="0" smtClean="0">
                <a:solidFill>
                  <a:srgbClr val="862414"/>
                </a:solidFill>
                <a:latin typeface="Times New Roman"/>
                <a:cs typeface="Times New Roman"/>
              </a:rPr>
              <a:t>January 2012 Point-in-Time Count</a:t>
            </a:r>
            <a:endParaRPr lang="en-US" dirty="0">
              <a:solidFill>
                <a:srgbClr val="862414"/>
              </a:solidFill>
              <a:latin typeface="Times New Roman"/>
              <a:cs typeface="Times New Roman"/>
            </a:endParaRPr>
          </a:p>
        </p:txBody>
      </p:sp>
      <p:sp>
        <p:nvSpPr>
          <p:cNvPr id="24578" name="Rectangle 2"/>
          <p:cNvSpPr>
            <a:spLocks noGrp="1" noChangeArrowheads="1"/>
          </p:cNvSpPr>
          <p:nvPr>
            <p:ph type="body" idx="1"/>
          </p:nvPr>
        </p:nvSpPr>
        <p:spPr>
          <a:xfrm>
            <a:off x="2566593" y="1909539"/>
            <a:ext cx="6060480" cy="4197494"/>
          </a:xfrm>
          <a:ln/>
        </p:spPr>
        <p:txBody>
          <a:bodyPr/>
          <a:lstStyle/>
          <a:p>
            <a:pPr marL="911225" indent="-515938">
              <a:lnSpc>
                <a:spcPct val="150000"/>
              </a:lnSpc>
              <a:buClr>
                <a:schemeClr val="tx1"/>
              </a:buClr>
            </a:pPr>
            <a:r>
              <a:rPr lang="en-US" sz="2400" dirty="0" smtClean="0">
                <a:solidFill>
                  <a:schemeClr val="tx1"/>
                </a:solidFill>
                <a:latin typeface="Times New Roman"/>
                <a:cs typeface="Times New Roman"/>
              </a:rPr>
              <a:t>633,782 Any </a:t>
            </a:r>
            <a:r>
              <a:rPr lang="en-US" sz="2400" dirty="0">
                <a:solidFill>
                  <a:schemeClr val="tx1"/>
                </a:solidFill>
                <a:latin typeface="Times New Roman"/>
                <a:cs typeface="Times New Roman"/>
              </a:rPr>
              <a:t>N</a:t>
            </a:r>
            <a:r>
              <a:rPr lang="en-US" sz="2400" dirty="0" smtClean="0">
                <a:solidFill>
                  <a:schemeClr val="tx1"/>
                </a:solidFill>
                <a:latin typeface="Times New Roman"/>
                <a:cs typeface="Times New Roman"/>
              </a:rPr>
              <a:t>ight </a:t>
            </a:r>
            <a:r>
              <a:rPr lang="en-US" sz="2400" dirty="0">
                <a:solidFill>
                  <a:schemeClr val="tx1"/>
                </a:solidFill>
                <a:latin typeface="Times New Roman"/>
                <a:cs typeface="Times New Roman"/>
              </a:rPr>
              <a:t>in the USA</a:t>
            </a:r>
            <a:endParaRPr lang="en-US" sz="2400" dirty="0" smtClean="0">
              <a:solidFill>
                <a:schemeClr val="tx1"/>
              </a:solidFill>
              <a:latin typeface="Times New Roman"/>
              <a:cs typeface="Times New Roman"/>
            </a:endParaRPr>
          </a:p>
          <a:p>
            <a:pPr marL="911225" indent="-515938">
              <a:lnSpc>
                <a:spcPct val="150000"/>
              </a:lnSpc>
              <a:buClr>
                <a:schemeClr val="tx1"/>
              </a:buClr>
            </a:pPr>
            <a:r>
              <a:rPr lang="en-US" sz="2400" dirty="0" smtClean="0">
                <a:solidFill>
                  <a:schemeClr val="tx1"/>
                </a:solidFill>
                <a:latin typeface="Times New Roman"/>
                <a:cs typeface="Times New Roman"/>
              </a:rPr>
              <a:t>239,403 People in Families (38%)</a:t>
            </a:r>
          </a:p>
          <a:p>
            <a:pPr marL="911225" indent="-515938">
              <a:lnSpc>
                <a:spcPct val="150000"/>
              </a:lnSpc>
              <a:buClr>
                <a:schemeClr val="tx1"/>
              </a:buClr>
            </a:pPr>
            <a:r>
              <a:rPr lang="en-US" sz="2400" dirty="0" smtClean="0">
                <a:solidFill>
                  <a:schemeClr val="tx1"/>
                </a:solidFill>
                <a:latin typeface="Times New Roman"/>
                <a:cs typeface="Times New Roman"/>
              </a:rPr>
              <a:t>394,379 Individuals (62%)</a:t>
            </a:r>
          </a:p>
          <a:p>
            <a:pPr marL="911225" indent="-515938">
              <a:lnSpc>
                <a:spcPct val="150000"/>
              </a:lnSpc>
              <a:buClr>
                <a:schemeClr val="tx1"/>
              </a:buClr>
            </a:pPr>
            <a:r>
              <a:rPr lang="en-US" sz="2400" dirty="0" smtClean="0">
                <a:solidFill>
                  <a:schemeClr val="tx1"/>
                </a:solidFill>
                <a:latin typeface="Times New Roman"/>
                <a:cs typeface="Times New Roman"/>
              </a:rPr>
              <a:t>99,894 “Chronic</a:t>
            </a:r>
            <a:r>
              <a:rPr lang="ja-JP" altLang="en-US" sz="2400" dirty="0" smtClean="0">
                <a:solidFill>
                  <a:schemeClr val="tx1"/>
                </a:solidFill>
                <a:latin typeface="Times New Roman"/>
                <a:cs typeface="Times New Roman"/>
              </a:rPr>
              <a:t>”</a:t>
            </a:r>
            <a:r>
              <a:rPr lang="en-US" altLang="ja-JP" sz="2400" dirty="0" smtClean="0">
                <a:solidFill>
                  <a:schemeClr val="tx1"/>
                </a:solidFill>
                <a:latin typeface="Times New Roman"/>
                <a:cs typeface="Times New Roman"/>
              </a:rPr>
              <a:t> (15.8%)</a:t>
            </a:r>
            <a:endParaRPr lang="en-US" sz="2400" dirty="0" smtClean="0">
              <a:solidFill>
                <a:schemeClr val="tx1"/>
              </a:solidFill>
              <a:latin typeface="Times New Roman"/>
              <a:cs typeface="Times New Roman"/>
            </a:endParaRPr>
          </a:p>
          <a:p>
            <a:pPr marL="911225" indent="-515938">
              <a:lnSpc>
                <a:spcPct val="150000"/>
              </a:lnSpc>
              <a:buClr>
                <a:schemeClr val="tx1"/>
              </a:buClr>
            </a:pPr>
            <a:r>
              <a:rPr lang="en-US" sz="2400" dirty="0" smtClean="0">
                <a:solidFill>
                  <a:schemeClr val="tx1"/>
                </a:solidFill>
                <a:latin typeface="Times New Roman"/>
                <a:cs typeface="Times New Roman"/>
              </a:rPr>
              <a:t>62,619 Veterans (9.9%)</a:t>
            </a:r>
            <a:endParaRPr lang="en-US" sz="2400" dirty="0">
              <a:solidFill>
                <a:schemeClr val="tx1"/>
              </a:solidFill>
              <a:latin typeface="Times New Roman"/>
              <a:cs typeface="Times New Roman"/>
            </a:endParaRPr>
          </a:p>
        </p:txBody>
      </p:sp>
      <p:sp>
        <p:nvSpPr>
          <p:cNvPr id="2" name="TextBox 1"/>
          <p:cNvSpPr txBox="1"/>
          <p:nvPr/>
        </p:nvSpPr>
        <p:spPr>
          <a:xfrm>
            <a:off x="394438" y="6107033"/>
            <a:ext cx="8364183" cy="338554"/>
          </a:xfrm>
          <a:prstGeom prst="rect">
            <a:avLst/>
          </a:prstGeom>
          <a:noFill/>
        </p:spPr>
        <p:txBody>
          <a:bodyPr wrap="square" rtlCol="0">
            <a:spAutoFit/>
          </a:bodyPr>
          <a:lstStyle/>
          <a:p>
            <a:pPr algn="ctr"/>
            <a:r>
              <a:rPr lang="en-US" sz="1600" dirty="0" smtClean="0">
                <a:latin typeface="Times New Roman"/>
                <a:cs typeface="Times New Roman"/>
              </a:rPr>
              <a:t>Source: National Alliance to End Homelessness (2013),</a:t>
            </a:r>
            <a:r>
              <a:rPr lang="en-US" sz="1600" i="1" dirty="0" smtClean="0">
                <a:latin typeface="Times New Roman"/>
                <a:cs typeface="Times New Roman"/>
              </a:rPr>
              <a:t> State of Homelessness in America 2013 </a:t>
            </a:r>
            <a:endParaRPr lang="en-US" sz="1600" i="1" dirty="0">
              <a:latin typeface="Times New Roman"/>
              <a:cs typeface="Times New Roman"/>
            </a:endParaRPr>
          </a:p>
        </p:txBody>
      </p:sp>
      <p:pic>
        <p:nvPicPr>
          <p:cNvPr id="3" name="Picture 2" descr="Guerra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4438" y="2274934"/>
            <a:ext cx="2258759" cy="3388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022860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763"/>
            <a:ext cx="8913813" cy="685727"/>
          </a:xfrm>
          <a:solidFill>
            <a:srgbClr val="FFFFFF"/>
          </a:solidFill>
        </p:spPr>
        <p:txBody>
          <a:bodyPr>
            <a:noAutofit/>
          </a:bodyPr>
          <a:lstStyle/>
          <a:p>
            <a:pPr algn="ctr"/>
            <a:r>
              <a:rPr lang="en-US" sz="4000" dirty="0" smtClean="0">
                <a:solidFill>
                  <a:schemeClr val="accent3"/>
                </a:solidFill>
                <a:latin typeface="Times New Roman"/>
                <a:cs typeface="Times New Roman"/>
              </a:rPr>
              <a:t>About </a:t>
            </a:r>
            <a:r>
              <a:rPr lang="en-US" sz="4000" dirty="0" err="1" smtClean="0">
                <a:solidFill>
                  <a:schemeClr val="accent3"/>
                </a:solidFill>
                <a:latin typeface="Times New Roman"/>
                <a:cs typeface="Times New Roman"/>
              </a:rPr>
              <a:t>WeALLCount</a:t>
            </a:r>
            <a:r>
              <a:rPr lang="en-US" sz="4000" dirty="0" smtClean="0">
                <a:solidFill>
                  <a:schemeClr val="accent3"/>
                </a:solidFill>
                <a:latin typeface="Times New Roman"/>
                <a:cs typeface="Times New Roman"/>
              </a:rPr>
              <a:t> </a:t>
            </a:r>
            <a:endParaRPr lang="en-US" sz="4000" dirty="0">
              <a:solidFill>
                <a:schemeClr val="accent3"/>
              </a:solidFill>
              <a:latin typeface="Times New Roman"/>
              <a:cs typeface="Times New Roman"/>
            </a:endParaRPr>
          </a:p>
        </p:txBody>
      </p:sp>
      <p:sp>
        <p:nvSpPr>
          <p:cNvPr id="10" name="TextBox 9"/>
          <p:cNvSpPr txBox="1"/>
          <p:nvPr/>
        </p:nvSpPr>
        <p:spPr>
          <a:xfrm>
            <a:off x="524585" y="916582"/>
            <a:ext cx="8213898" cy="5762090"/>
          </a:xfrm>
          <a:prstGeom prst="rect">
            <a:avLst/>
          </a:prstGeom>
          <a:noFill/>
        </p:spPr>
        <p:txBody>
          <a:bodyPr wrap="square" rtlCol="0">
            <a:spAutoFit/>
          </a:bodyPr>
          <a:lstStyle/>
          <a:p>
            <a:pPr marL="288925" indent="-288925">
              <a:lnSpc>
                <a:spcPct val="110000"/>
              </a:lnSpc>
              <a:spcBef>
                <a:spcPts val="2100"/>
              </a:spcBef>
              <a:buClr>
                <a:schemeClr val="accent1"/>
              </a:buClr>
              <a:buFont typeface="Wingdings" charset="2"/>
              <a:buChar char="§"/>
              <a:tabLst>
                <a:tab pos="1824038" algn="l"/>
              </a:tabLst>
            </a:pPr>
            <a:r>
              <a:rPr lang="en-US" sz="2800" b="1" dirty="0" smtClean="0">
                <a:latin typeface="Times New Roman"/>
                <a:cs typeface="Times New Roman"/>
              </a:rPr>
              <a:t>Point-in-Time Count.    One night.</a:t>
            </a:r>
          </a:p>
          <a:p>
            <a:pPr marL="288925" indent="-288925">
              <a:lnSpc>
                <a:spcPct val="110000"/>
              </a:lnSpc>
              <a:spcBef>
                <a:spcPts val="2100"/>
              </a:spcBef>
              <a:buClr>
                <a:schemeClr val="accent1"/>
              </a:buClr>
              <a:buFont typeface="Wingdings" charset="2"/>
              <a:buChar char="§"/>
              <a:tabLst>
                <a:tab pos="1824038" algn="l"/>
              </a:tabLst>
            </a:pPr>
            <a:r>
              <a:rPr lang="en-US" sz="2800" b="1" dirty="0" smtClean="0">
                <a:latin typeface="Times New Roman"/>
                <a:cs typeface="Times New Roman"/>
              </a:rPr>
              <a:t>Unfunded Mandate</a:t>
            </a:r>
          </a:p>
          <a:p>
            <a:pPr marL="288925" indent="-288925">
              <a:lnSpc>
                <a:spcPct val="110000"/>
              </a:lnSpc>
              <a:spcBef>
                <a:spcPts val="2100"/>
              </a:spcBef>
              <a:buClr>
                <a:schemeClr val="accent1"/>
              </a:buClr>
              <a:buFont typeface="Wingdings" charset="2"/>
              <a:buChar char="§"/>
              <a:tabLst>
                <a:tab pos="1824038" algn="l"/>
              </a:tabLst>
            </a:pPr>
            <a:r>
              <a:rPr lang="en-US" sz="2800" dirty="0" smtClean="0">
                <a:latin typeface="Times New Roman"/>
                <a:cs typeface="Times New Roman"/>
              </a:rPr>
              <a:t>End Of January Throughout United States</a:t>
            </a:r>
          </a:p>
          <a:p>
            <a:pPr marL="288925" indent="-288925">
              <a:lnSpc>
                <a:spcPct val="110000"/>
              </a:lnSpc>
              <a:spcBef>
                <a:spcPts val="2100"/>
              </a:spcBef>
              <a:buClr>
                <a:schemeClr val="accent1"/>
              </a:buClr>
              <a:buFont typeface="Wingdings" charset="2"/>
              <a:buChar char="§"/>
              <a:tabLst>
                <a:tab pos="1824038" algn="l"/>
              </a:tabLst>
            </a:pPr>
            <a:r>
              <a:rPr lang="en-US" sz="2800" dirty="0" smtClean="0">
                <a:latin typeface="Times New Roman"/>
                <a:cs typeface="Times New Roman"/>
              </a:rPr>
              <a:t>Annual Homeless Assessment Report to Congress</a:t>
            </a:r>
          </a:p>
          <a:p>
            <a:pPr marL="288925" indent="-288925">
              <a:lnSpc>
                <a:spcPct val="110000"/>
              </a:lnSpc>
              <a:spcBef>
                <a:spcPts val="2100"/>
              </a:spcBef>
              <a:buClr>
                <a:schemeClr val="accent1"/>
              </a:buClr>
              <a:buFont typeface="Wingdings" charset="2"/>
              <a:buChar char="§"/>
              <a:tabLst>
                <a:tab pos="1824038" algn="l"/>
              </a:tabLst>
            </a:pPr>
            <a:r>
              <a:rPr lang="en-US" sz="2800" dirty="0" smtClean="0">
                <a:latin typeface="Times New Roman"/>
                <a:cs typeface="Times New Roman"/>
              </a:rPr>
              <a:t>Entire County – All Cities And Unincorporated Areas</a:t>
            </a:r>
          </a:p>
          <a:p>
            <a:pPr marL="288925" indent="-288925">
              <a:lnSpc>
                <a:spcPct val="110000"/>
              </a:lnSpc>
              <a:spcBef>
                <a:spcPts val="2100"/>
              </a:spcBef>
              <a:buClr>
                <a:schemeClr val="accent1"/>
              </a:buClr>
              <a:buFont typeface="Wingdings" charset="2"/>
              <a:buChar char="§"/>
              <a:tabLst>
                <a:tab pos="1824038" algn="l"/>
              </a:tabLst>
            </a:pPr>
            <a:r>
              <a:rPr lang="en-US" sz="2800" dirty="0" smtClean="0">
                <a:latin typeface="Times New Roman"/>
                <a:cs typeface="Times New Roman"/>
              </a:rPr>
              <a:t>Step 1:   Unsheltered “Street Count”</a:t>
            </a:r>
          </a:p>
          <a:p>
            <a:pPr marL="285750" indent="-285750">
              <a:lnSpc>
                <a:spcPct val="110000"/>
              </a:lnSpc>
              <a:spcBef>
                <a:spcPts val="2100"/>
              </a:spcBef>
              <a:buClr>
                <a:schemeClr val="accent1"/>
              </a:buClr>
              <a:buFont typeface="Wingdings" charset="2"/>
              <a:buChar char="§"/>
              <a:tabLst>
                <a:tab pos="1824038" algn="l"/>
              </a:tabLst>
            </a:pPr>
            <a:r>
              <a:rPr lang="en-US" sz="2800" dirty="0" smtClean="0">
                <a:latin typeface="Times New Roman"/>
                <a:cs typeface="Times New Roman"/>
              </a:rPr>
              <a:t>Step 2:   Sheltered Count – Via HMIS Systems</a:t>
            </a:r>
          </a:p>
          <a:p>
            <a:pPr marL="285750" indent="-285750">
              <a:lnSpc>
                <a:spcPct val="110000"/>
              </a:lnSpc>
              <a:spcBef>
                <a:spcPts val="2100"/>
              </a:spcBef>
              <a:buClr>
                <a:schemeClr val="accent1"/>
              </a:buClr>
              <a:buFont typeface="Wingdings" charset="2"/>
              <a:buChar char="§"/>
              <a:tabLst>
                <a:tab pos="1824038" algn="l"/>
              </a:tabLst>
            </a:pPr>
            <a:r>
              <a:rPr lang="en-US" sz="2800" dirty="0">
                <a:latin typeface="Times New Roman"/>
                <a:cs typeface="Times New Roman"/>
              </a:rPr>
              <a:t>Step 3</a:t>
            </a:r>
            <a:r>
              <a:rPr lang="en-US" sz="2800" dirty="0" smtClean="0">
                <a:latin typeface="Times New Roman"/>
                <a:cs typeface="Times New Roman"/>
              </a:rPr>
              <a:t>:   Survey – At Least 15% Of Populations</a:t>
            </a:r>
          </a:p>
        </p:txBody>
      </p:sp>
    </p:spTree>
    <p:extLst>
      <p:ext uri="{BB962C8B-B14F-4D97-AF65-F5344CB8AC3E}">
        <p14:creationId xmlns:p14="http://schemas.microsoft.com/office/powerpoint/2010/main" val="11528025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37108"/>
            <a:ext cx="9144000" cy="1103294"/>
          </a:xfrm>
          <a:prstGeom prst="rect">
            <a:avLst/>
          </a:prstGeom>
          <a:solidFill>
            <a:schemeClr val="bg1"/>
          </a:solidFill>
          <a:ln>
            <a:noFill/>
          </a:ln>
        </p:spPr>
        <p:txBody>
          <a:bodyPr wrap="square" lIns="91440" tIns="45720" rIns="91440" bIns="45720">
            <a:spAutoFit/>
          </a:bodyPr>
          <a:lstStyle/>
          <a:p>
            <a:pPr algn="ctr">
              <a:lnSpc>
                <a:spcPts val="8500"/>
              </a:lnSpc>
            </a:pPr>
            <a:r>
              <a:rPr lang="en-US" sz="40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a:cs typeface="Times New Roman"/>
              </a:rPr>
              <a:t>You Can’t Fix What You Can’t Measure</a:t>
            </a:r>
          </a:p>
        </p:txBody>
      </p:sp>
      <p:sp>
        <p:nvSpPr>
          <p:cNvPr id="2" name="Title 1"/>
          <p:cNvSpPr>
            <a:spLocks noGrp="1"/>
          </p:cNvSpPr>
          <p:nvPr>
            <p:ph type="title" idx="4294967295"/>
          </p:nvPr>
        </p:nvSpPr>
        <p:spPr>
          <a:xfrm>
            <a:off x="0" y="119063"/>
            <a:ext cx="8913813" cy="815975"/>
          </a:xfrm>
          <a:solidFill>
            <a:srgbClr val="FFFFFF"/>
          </a:solidFill>
        </p:spPr>
        <p:txBody>
          <a:bodyPr/>
          <a:lstStyle/>
          <a:p>
            <a:pPr algn="ctr"/>
            <a:r>
              <a:rPr lang="en-US" sz="4000" dirty="0" smtClean="0">
                <a:solidFill>
                  <a:schemeClr val="accent3"/>
                </a:solidFill>
                <a:latin typeface="Times New Roman"/>
                <a:cs typeface="Times New Roman"/>
              </a:rPr>
              <a:t>Why Is Counting Important?</a:t>
            </a:r>
            <a:endParaRPr lang="en-US" sz="4000" dirty="0">
              <a:solidFill>
                <a:schemeClr val="accent3"/>
              </a:solidFill>
              <a:latin typeface="Times New Roman"/>
              <a:cs typeface="Times New Roman"/>
            </a:endParaRPr>
          </a:p>
        </p:txBody>
      </p:sp>
      <p:sp>
        <p:nvSpPr>
          <p:cNvPr id="3" name="Content Placeholder 2"/>
          <p:cNvSpPr>
            <a:spLocks noGrp="1"/>
          </p:cNvSpPr>
          <p:nvPr>
            <p:ph sz="half" idx="4294967295"/>
          </p:nvPr>
        </p:nvSpPr>
        <p:spPr>
          <a:xfrm>
            <a:off x="4517636" y="935038"/>
            <a:ext cx="4396177" cy="2514542"/>
          </a:xfrm>
          <a:solidFill>
            <a:srgbClr val="FFFFFF"/>
          </a:solidFill>
          <a:ln>
            <a:solidFill>
              <a:schemeClr val="tx1"/>
            </a:solidFill>
          </a:ln>
        </p:spPr>
        <p:txBody>
          <a:bodyPr>
            <a:normAutofit fontScale="92500"/>
          </a:bodyPr>
          <a:lstStyle/>
          <a:p>
            <a:pPr marL="338138" indent="-338138">
              <a:buFont typeface="Wingdings" charset="2"/>
              <a:buChar char="Ø"/>
            </a:pPr>
            <a:r>
              <a:rPr lang="en-US" sz="3200" dirty="0">
                <a:solidFill>
                  <a:srgbClr val="760C07"/>
                </a:solidFill>
                <a:latin typeface="Times New Roman"/>
                <a:cs typeface="Times New Roman"/>
              </a:rPr>
              <a:t>Understanding</a:t>
            </a:r>
            <a:endParaRPr lang="en-US" sz="3200" dirty="0" smtClean="0">
              <a:solidFill>
                <a:srgbClr val="760C07"/>
              </a:solidFill>
              <a:latin typeface="Times New Roman"/>
              <a:cs typeface="Times New Roman"/>
            </a:endParaRPr>
          </a:p>
          <a:p>
            <a:pPr marL="458788">
              <a:lnSpc>
                <a:spcPct val="90000"/>
              </a:lnSpc>
            </a:pPr>
            <a:r>
              <a:rPr lang="en-US" sz="2600" dirty="0" smtClean="0">
                <a:solidFill>
                  <a:srgbClr val="000000"/>
                </a:solidFill>
                <a:latin typeface="Times New Roman"/>
                <a:cs typeface="Times New Roman"/>
              </a:rPr>
              <a:t>Answers </a:t>
            </a:r>
            <a:r>
              <a:rPr lang="en-US" sz="2600" dirty="0">
                <a:solidFill>
                  <a:srgbClr val="000000"/>
                </a:solidFill>
                <a:latin typeface="Times New Roman"/>
                <a:cs typeface="Times New Roman"/>
              </a:rPr>
              <a:t>critical </a:t>
            </a:r>
            <a:r>
              <a:rPr lang="en-US" sz="2600" dirty="0" smtClean="0">
                <a:solidFill>
                  <a:srgbClr val="000000"/>
                </a:solidFill>
                <a:latin typeface="Times New Roman"/>
                <a:cs typeface="Times New Roman"/>
              </a:rPr>
              <a:t>questions . . . </a:t>
            </a:r>
          </a:p>
          <a:p>
            <a:pPr marL="458788">
              <a:lnSpc>
                <a:spcPct val="90000"/>
              </a:lnSpc>
            </a:pPr>
            <a:r>
              <a:rPr lang="en-US" sz="2600" dirty="0">
                <a:solidFill>
                  <a:srgbClr val="000000"/>
                </a:solidFill>
                <a:latin typeface="Times New Roman"/>
                <a:cs typeface="Times New Roman"/>
              </a:rPr>
              <a:t>Who, Where, Why, </a:t>
            </a:r>
            <a:r>
              <a:rPr lang="en-US" sz="2600" i="1" dirty="0" smtClean="0">
                <a:solidFill>
                  <a:srgbClr val="000000"/>
                </a:solidFill>
                <a:latin typeface="Times New Roman"/>
                <a:cs typeface="Times New Roman"/>
              </a:rPr>
              <a:t>and</a:t>
            </a:r>
            <a:r>
              <a:rPr lang="en-US" sz="2600" dirty="0" smtClean="0">
                <a:solidFill>
                  <a:srgbClr val="000000"/>
                </a:solidFill>
                <a:latin typeface="Times New Roman"/>
                <a:cs typeface="Times New Roman"/>
              </a:rPr>
              <a:t> What </a:t>
            </a:r>
            <a:r>
              <a:rPr lang="en-US" sz="2600" dirty="0">
                <a:solidFill>
                  <a:srgbClr val="000000"/>
                </a:solidFill>
                <a:latin typeface="Times New Roman"/>
                <a:cs typeface="Times New Roman"/>
              </a:rPr>
              <a:t>it takes to end </a:t>
            </a:r>
            <a:r>
              <a:rPr lang="en-US" sz="2600" dirty="0" smtClean="0">
                <a:solidFill>
                  <a:srgbClr val="000000"/>
                </a:solidFill>
                <a:latin typeface="Times New Roman"/>
                <a:cs typeface="Times New Roman"/>
              </a:rPr>
              <a:t>homelessness</a:t>
            </a:r>
          </a:p>
        </p:txBody>
      </p:sp>
      <p:sp>
        <p:nvSpPr>
          <p:cNvPr id="4" name="Content Placeholder 3"/>
          <p:cNvSpPr>
            <a:spLocks noGrp="1"/>
          </p:cNvSpPr>
          <p:nvPr>
            <p:ph sz="half" idx="4294967295"/>
          </p:nvPr>
        </p:nvSpPr>
        <p:spPr>
          <a:xfrm>
            <a:off x="235166" y="3449580"/>
            <a:ext cx="4282470" cy="2461746"/>
          </a:xfrm>
          <a:ln>
            <a:solidFill>
              <a:schemeClr val="tx1"/>
            </a:solidFill>
          </a:ln>
        </p:spPr>
        <p:txBody>
          <a:bodyPr>
            <a:normAutofit/>
          </a:bodyPr>
          <a:lstStyle/>
          <a:p>
            <a:pPr marL="338138" indent="-338138">
              <a:lnSpc>
                <a:spcPct val="90000"/>
              </a:lnSpc>
              <a:buFont typeface="Wingdings" charset="2"/>
              <a:buChar char="Ø"/>
            </a:pPr>
            <a:r>
              <a:rPr lang="en-US" sz="3200" dirty="0">
                <a:solidFill>
                  <a:srgbClr val="760C07"/>
                </a:solidFill>
                <a:latin typeface="Times New Roman"/>
                <a:cs typeface="Times New Roman"/>
              </a:rPr>
              <a:t>Knowledge</a:t>
            </a:r>
          </a:p>
          <a:p>
            <a:pPr marL="687388">
              <a:lnSpc>
                <a:spcPct val="90000"/>
              </a:lnSpc>
            </a:pPr>
            <a:r>
              <a:rPr lang="en-US" sz="2400" dirty="0" smtClean="0">
                <a:solidFill>
                  <a:srgbClr val="000000"/>
                </a:solidFill>
                <a:latin typeface="Times New Roman"/>
                <a:cs typeface="Times New Roman"/>
              </a:rPr>
              <a:t>Detailed Analysis</a:t>
            </a:r>
            <a:endParaRPr lang="en-US" sz="2400" dirty="0">
              <a:solidFill>
                <a:srgbClr val="000000"/>
              </a:solidFill>
              <a:latin typeface="Times New Roman"/>
              <a:cs typeface="Times New Roman"/>
            </a:endParaRPr>
          </a:p>
          <a:p>
            <a:pPr marL="687388">
              <a:lnSpc>
                <a:spcPct val="90000"/>
              </a:lnSpc>
            </a:pPr>
            <a:r>
              <a:rPr lang="en-US" sz="2400" dirty="0" smtClean="0">
                <a:solidFill>
                  <a:srgbClr val="000000"/>
                </a:solidFill>
                <a:latin typeface="Times New Roman"/>
                <a:cs typeface="Times New Roman"/>
              </a:rPr>
              <a:t>In-Depth Reports</a:t>
            </a:r>
          </a:p>
          <a:p>
            <a:pPr marL="687388">
              <a:lnSpc>
                <a:spcPct val="90000"/>
              </a:lnSpc>
            </a:pPr>
            <a:r>
              <a:rPr lang="en-US" sz="2400" dirty="0" smtClean="0">
                <a:solidFill>
                  <a:srgbClr val="000000"/>
                </a:solidFill>
                <a:latin typeface="Times New Roman"/>
                <a:cs typeface="Times New Roman"/>
              </a:rPr>
              <a:t>Shared Information</a:t>
            </a:r>
          </a:p>
        </p:txBody>
      </p:sp>
      <p:sp>
        <p:nvSpPr>
          <p:cNvPr id="5" name="Content Placeholder 4"/>
          <p:cNvSpPr>
            <a:spLocks noGrp="1"/>
          </p:cNvSpPr>
          <p:nvPr>
            <p:ph sz="half" idx="4294967295"/>
          </p:nvPr>
        </p:nvSpPr>
        <p:spPr>
          <a:xfrm>
            <a:off x="235166" y="935038"/>
            <a:ext cx="4282472" cy="2514541"/>
          </a:xfrm>
          <a:ln>
            <a:solidFill>
              <a:schemeClr val="tx1"/>
            </a:solidFill>
          </a:ln>
        </p:spPr>
        <p:txBody>
          <a:bodyPr>
            <a:normAutofit/>
          </a:bodyPr>
          <a:lstStyle/>
          <a:p>
            <a:pPr marL="338138" indent="-338138">
              <a:buFont typeface="Wingdings" charset="2"/>
              <a:buChar char="Ø"/>
            </a:pPr>
            <a:r>
              <a:rPr lang="en-US" sz="3200" dirty="0">
                <a:solidFill>
                  <a:srgbClr val="760C07"/>
                </a:solidFill>
                <a:latin typeface="Times New Roman"/>
                <a:cs typeface="Times New Roman"/>
              </a:rPr>
              <a:t>HUD Mandate</a:t>
            </a:r>
          </a:p>
          <a:p>
            <a:pPr marL="687388"/>
            <a:r>
              <a:rPr lang="en-US" sz="2400" dirty="0" smtClean="0">
                <a:solidFill>
                  <a:schemeClr val="tx1"/>
                </a:solidFill>
                <a:latin typeface="Times New Roman"/>
                <a:cs typeface="Times New Roman"/>
              </a:rPr>
              <a:t>National Effort</a:t>
            </a:r>
          </a:p>
          <a:p>
            <a:pPr marL="687388"/>
            <a:r>
              <a:rPr lang="en-US" sz="2400" dirty="0" smtClean="0">
                <a:solidFill>
                  <a:schemeClr val="tx1"/>
                </a:solidFill>
                <a:latin typeface="Times New Roman"/>
                <a:cs typeface="Times New Roman"/>
              </a:rPr>
              <a:t>Funding For Local Services</a:t>
            </a:r>
          </a:p>
        </p:txBody>
      </p:sp>
      <p:sp>
        <p:nvSpPr>
          <p:cNvPr id="6" name="Content Placeholder 5"/>
          <p:cNvSpPr>
            <a:spLocks noGrp="1"/>
          </p:cNvSpPr>
          <p:nvPr>
            <p:ph sz="half" idx="4294967295"/>
          </p:nvPr>
        </p:nvSpPr>
        <p:spPr>
          <a:xfrm>
            <a:off x="4517637" y="3449580"/>
            <a:ext cx="4396176" cy="2461745"/>
          </a:xfrm>
          <a:solidFill>
            <a:srgbClr val="FFFFFF"/>
          </a:solidFill>
          <a:ln>
            <a:solidFill>
              <a:schemeClr val="tx1"/>
            </a:solidFill>
          </a:ln>
        </p:spPr>
        <p:txBody>
          <a:bodyPr>
            <a:normAutofit/>
          </a:bodyPr>
          <a:lstStyle/>
          <a:p>
            <a:pPr marL="338138" indent="-338138">
              <a:lnSpc>
                <a:spcPct val="90000"/>
              </a:lnSpc>
              <a:buFont typeface="Wingdings" charset="2"/>
              <a:buChar char="Ø"/>
            </a:pPr>
            <a:r>
              <a:rPr lang="en-US" sz="3200" dirty="0">
                <a:solidFill>
                  <a:srgbClr val="760C07"/>
                </a:solidFill>
                <a:latin typeface="Times New Roman"/>
                <a:cs typeface="Times New Roman"/>
              </a:rPr>
              <a:t>Action</a:t>
            </a:r>
          </a:p>
          <a:p>
            <a:pPr marL="687388">
              <a:lnSpc>
                <a:spcPct val="90000"/>
              </a:lnSpc>
            </a:pPr>
            <a:r>
              <a:rPr lang="en-US" sz="2400" dirty="0">
                <a:solidFill>
                  <a:srgbClr val="000000"/>
                </a:solidFill>
                <a:latin typeface="Times New Roman"/>
                <a:cs typeface="Times New Roman"/>
              </a:rPr>
              <a:t>Targeted </a:t>
            </a:r>
            <a:r>
              <a:rPr lang="en-US" sz="2400" dirty="0" smtClean="0">
                <a:solidFill>
                  <a:srgbClr val="000000"/>
                </a:solidFill>
                <a:latin typeface="Times New Roman"/>
                <a:cs typeface="Times New Roman"/>
              </a:rPr>
              <a:t>Services</a:t>
            </a:r>
          </a:p>
          <a:p>
            <a:pPr marL="687388">
              <a:lnSpc>
                <a:spcPct val="90000"/>
              </a:lnSpc>
            </a:pPr>
            <a:r>
              <a:rPr lang="en-US" sz="2400" dirty="0" smtClean="0">
                <a:solidFill>
                  <a:srgbClr val="000000"/>
                </a:solidFill>
                <a:latin typeface="Times New Roman"/>
                <a:cs typeface="Times New Roman"/>
              </a:rPr>
              <a:t>Collaboration</a:t>
            </a:r>
            <a:endParaRPr lang="en-US" sz="2400" dirty="0">
              <a:solidFill>
                <a:srgbClr val="000000"/>
              </a:solidFill>
              <a:latin typeface="Times New Roman"/>
              <a:cs typeface="Times New Roman"/>
            </a:endParaRPr>
          </a:p>
          <a:p>
            <a:pPr marL="687388">
              <a:lnSpc>
                <a:spcPct val="90000"/>
              </a:lnSpc>
            </a:pPr>
            <a:r>
              <a:rPr lang="en-US" sz="2400" dirty="0" smtClean="0">
                <a:solidFill>
                  <a:srgbClr val="000000"/>
                </a:solidFill>
                <a:latin typeface="Times New Roman"/>
                <a:cs typeface="Times New Roman"/>
              </a:rPr>
              <a:t>Prevent / Alleviate / END</a:t>
            </a:r>
            <a:endParaRPr lang="en-US" sz="2400" dirty="0">
              <a:solidFill>
                <a:srgbClr val="000000"/>
              </a:solidFill>
              <a:latin typeface="Times New Roman"/>
              <a:cs typeface="Times New Roman"/>
            </a:endParaRPr>
          </a:p>
        </p:txBody>
      </p:sp>
    </p:spTree>
    <p:extLst>
      <p:ext uri="{BB962C8B-B14F-4D97-AF65-F5344CB8AC3E}">
        <p14:creationId xmlns:p14="http://schemas.microsoft.com/office/powerpoint/2010/main" val="24315075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77108"/>
          </a:xfrm>
          <a:prstGeom prst="rect">
            <a:avLst/>
          </a:prstGeom>
          <a:noFill/>
        </p:spPr>
        <p:txBody>
          <a:bodyPr wrap="square" rtlCol="0">
            <a:spAutoFit/>
          </a:bodyPr>
          <a:lstStyle/>
          <a:p>
            <a:pPr algn="ctr"/>
            <a:r>
              <a:rPr lang="en-US" sz="3800" dirty="0" err="1" smtClean="0">
                <a:solidFill>
                  <a:srgbClr val="76150E"/>
                </a:solidFill>
                <a:latin typeface="Times New Roman"/>
                <a:cs typeface="Times New Roman"/>
              </a:rPr>
              <a:t>WeAllCount</a:t>
            </a:r>
            <a:r>
              <a:rPr lang="en-US" sz="3800" dirty="0" smtClean="0">
                <a:solidFill>
                  <a:srgbClr val="76150E"/>
                </a:solidFill>
                <a:latin typeface="Times New Roman"/>
                <a:cs typeface="Times New Roman"/>
              </a:rPr>
              <a:t> Community Partners</a:t>
            </a:r>
            <a:endParaRPr lang="en-US" sz="3800" dirty="0">
              <a:solidFill>
                <a:srgbClr val="76150E"/>
              </a:solidFill>
              <a:latin typeface="Times New Roman"/>
              <a:cs typeface="Times New Roman"/>
            </a:endParaRPr>
          </a:p>
        </p:txBody>
      </p:sp>
      <p:sp>
        <p:nvSpPr>
          <p:cNvPr id="4" name="TextBox 3"/>
          <p:cNvSpPr txBox="1"/>
          <p:nvPr/>
        </p:nvSpPr>
        <p:spPr>
          <a:xfrm>
            <a:off x="372109" y="1230839"/>
            <a:ext cx="8572000" cy="2185214"/>
          </a:xfrm>
          <a:prstGeom prst="rect">
            <a:avLst/>
          </a:prstGeom>
          <a:noFill/>
        </p:spPr>
        <p:txBody>
          <a:bodyPr wrap="square" rtlCol="0">
            <a:spAutoFit/>
          </a:bodyPr>
          <a:lstStyle/>
          <a:p>
            <a:pPr lvl="4">
              <a:spcAft>
                <a:spcPts val="1800"/>
              </a:spcAft>
              <a:buClr>
                <a:schemeClr val="accent1"/>
              </a:buClr>
            </a:pPr>
            <a:endParaRPr lang="en-US" sz="2600" dirty="0" smtClean="0">
              <a:latin typeface="Times New Roman"/>
              <a:cs typeface="Times New Roman"/>
            </a:endParaRPr>
          </a:p>
          <a:p>
            <a:pPr>
              <a:spcAft>
                <a:spcPts val="1800"/>
              </a:spcAft>
              <a:buClr>
                <a:schemeClr val="accent1"/>
              </a:buClr>
              <a:buFont typeface="Wingdings" charset="2"/>
              <a:buChar char="§"/>
            </a:pPr>
            <a:endParaRPr lang="en-US" sz="2600" dirty="0" smtClean="0">
              <a:latin typeface="Times New Roman"/>
              <a:cs typeface="Times New Roman"/>
            </a:endParaRPr>
          </a:p>
          <a:p>
            <a:pPr>
              <a:buFont typeface="Arial"/>
              <a:buChar char="•"/>
            </a:pPr>
            <a:endParaRPr lang="en-US" dirty="0" smtClean="0"/>
          </a:p>
          <a:p>
            <a:pPr>
              <a:buFont typeface="Arial"/>
              <a:buChar char="•"/>
            </a:pPr>
            <a:endParaRPr lang="en-US" dirty="0" smtClean="0"/>
          </a:p>
          <a:p>
            <a:pPr>
              <a:buFont typeface="Arial"/>
              <a:buChar char="•"/>
            </a:pPr>
            <a:endParaRPr lang="en-US" dirty="0"/>
          </a:p>
        </p:txBody>
      </p:sp>
      <p:graphicFrame>
        <p:nvGraphicFramePr>
          <p:cNvPr id="5" name="Diagram 4"/>
          <p:cNvGraphicFramePr/>
          <p:nvPr/>
        </p:nvGraphicFramePr>
        <p:xfrm>
          <a:off x="-1546726" y="655151"/>
          <a:ext cx="12276120" cy="6211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91334" y="3864092"/>
            <a:ext cx="184666" cy="369332"/>
          </a:xfrm>
          <a:prstGeom prst="rect">
            <a:avLst/>
          </a:prstGeom>
          <a:noFill/>
        </p:spPr>
        <p:txBody>
          <a:bodyPr wrap="none" rtlCol="0">
            <a:spAutoFit/>
          </a:bodyPr>
          <a:lstStyle/>
          <a:p>
            <a:endParaRPr lang="en-US" dirty="0"/>
          </a:p>
        </p:txBody>
      </p:sp>
      <p:sp>
        <p:nvSpPr>
          <p:cNvPr id="8" name="TextBox 7"/>
          <p:cNvSpPr txBox="1"/>
          <p:nvPr/>
        </p:nvSpPr>
        <p:spPr>
          <a:xfrm>
            <a:off x="4776000" y="3752166"/>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25685" y="2619002"/>
            <a:ext cx="2931297" cy="2266327"/>
          </a:xfrm>
          <a:prstGeom prst="rect">
            <a:avLst/>
          </a:prstGeom>
          <a:effectLst>
            <a:outerShdw blurRad="139700" dist="1397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2 Base Layerpdf"/>
          <p:cNvPicPr>
            <a:picLocks noChangeAspect="1"/>
          </p:cNvPicPr>
          <p:nvPr/>
        </p:nvPicPr>
        <p:blipFill>
          <a:blip r:embed="rId3">
            <a:alphaModFix amt="34000"/>
          </a:blip>
          <a:srcRect l="20332" t="14786" r="14256" b="2674"/>
          <a:stretch>
            <a:fillRect/>
          </a:stretch>
        </p:blipFill>
        <p:spPr>
          <a:xfrm>
            <a:off x="2522581" y="413145"/>
            <a:ext cx="3898814" cy="6261499"/>
          </a:xfrm>
          <a:prstGeom prst="rect">
            <a:avLst/>
          </a:prstGeom>
        </p:spPr>
      </p:pic>
      <p:sp>
        <p:nvSpPr>
          <p:cNvPr id="2" name="Rectangle 1"/>
          <p:cNvSpPr/>
          <p:nvPr/>
        </p:nvSpPr>
        <p:spPr>
          <a:xfrm>
            <a:off x="-155333" y="2"/>
            <a:ext cx="9466085" cy="830997"/>
          </a:xfrm>
          <a:prstGeom prst="rect">
            <a:avLst/>
          </a:prstGeom>
        </p:spPr>
        <p:txBody>
          <a:bodyPr wrap="square">
            <a:spAutoFit/>
          </a:bodyPr>
          <a:lstStyle/>
          <a:p>
            <a:pPr algn="ctr"/>
            <a:r>
              <a:rPr lang="en-US" sz="3000" dirty="0" smtClean="0">
                <a:solidFill>
                  <a:srgbClr val="800000"/>
                </a:solidFill>
                <a:latin typeface="Times New Roman"/>
                <a:ea typeface="ヒラギノ角ゴ ProN W3" charset="0"/>
                <a:cs typeface="Times New Roman"/>
              </a:rPr>
              <a:t>2013 </a:t>
            </a:r>
            <a:r>
              <a:rPr lang="en-US" sz="3000" dirty="0" err="1" smtClean="0">
                <a:solidFill>
                  <a:srgbClr val="800000"/>
                </a:solidFill>
                <a:latin typeface="Times New Roman"/>
                <a:ea typeface="ヒラギノ角ゴ ProN W3" charset="0"/>
                <a:cs typeface="Times New Roman"/>
              </a:rPr>
              <a:t>WeALLCount</a:t>
            </a:r>
            <a:r>
              <a:rPr lang="en-US" sz="3000" dirty="0" smtClean="0">
                <a:solidFill>
                  <a:srgbClr val="800000"/>
                </a:solidFill>
                <a:latin typeface="Times New Roman"/>
                <a:ea typeface="ヒラギノ角ゴ ProN W3" charset="0"/>
                <a:cs typeface="Times New Roman"/>
              </a:rPr>
              <a:t> Deployment Centers &amp; Interview Sites</a:t>
            </a:r>
          </a:p>
          <a:p>
            <a:endParaRPr lang="en-US" dirty="0">
              <a:latin typeface="Times New Roman"/>
            </a:endParaRPr>
          </a:p>
        </p:txBody>
      </p:sp>
      <p:cxnSp>
        <p:nvCxnSpPr>
          <p:cNvPr id="6" name="Straight Connector 5"/>
          <p:cNvCxnSpPr/>
          <p:nvPr/>
        </p:nvCxnSpPr>
        <p:spPr>
          <a:xfrm>
            <a:off x="4471988" y="1139273"/>
            <a:ext cx="0" cy="527071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93152" y="655053"/>
            <a:ext cx="4227834" cy="6694140"/>
          </a:xfrm>
          <a:prstGeom prst="rect">
            <a:avLst/>
          </a:prstGeom>
        </p:spPr>
        <p:txBody>
          <a:bodyPr wrap="square">
            <a:spAutoFit/>
          </a:bodyPr>
          <a:lstStyle/>
          <a:p>
            <a:pPr>
              <a:lnSpc>
                <a:spcPct val="150000"/>
              </a:lnSpc>
            </a:pPr>
            <a:r>
              <a:rPr lang="en-US" sz="2000" dirty="0" smtClean="0">
                <a:latin typeface="Times New Roman"/>
                <a:cs typeface="Times New Roman"/>
              </a:rPr>
              <a:t>City of Poway City Hall</a:t>
            </a:r>
          </a:p>
          <a:p>
            <a:pPr>
              <a:lnSpc>
                <a:spcPct val="150000"/>
              </a:lnSpc>
            </a:pPr>
            <a:r>
              <a:rPr lang="en-US" sz="2000" dirty="0" smtClean="0">
                <a:latin typeface="Times New Roman"/>
                <a:cs typeface="Times New Roman"/>
              </a:rPr>
              <a:t>Community Christian Services</a:t>
            </a:r>
          </a:p>
          <a:p>
            <a:pPr>
              <a:lnSpc>
                <a:spcPct val="150000"/>
              </a:lnSpc>
            </a:pPr>
            <a:r>
              <a:rPr lang="en-US" sz="2000" dirty="0" smtClean="0">
                <a:latin typeface="Times New Roman"/>
                <a:cs typeface="Times New Roman"/>
              </a:rPr>
              <a:t>Community Resource Center</a:t>
            </a:r>
          </a:p>
          <a:p>
            <a:pPr>
              <a:lnSpc>
                <a:spcPct val="150000"/>
              </a:lnSpc>
            </a:pPr>
            <a:r>
              <a:rPr lang="en-US" sz="2000" dirty="0" smtClean="0">
                <a:latin typeface="Times New Roman"/>
                <a:cs typeface="Times New Roman"/>
              </a:rPr>
              <a:t>Crisis House</a:t>
            </a:r>
          </a:p>
          <a:p>
            <a:pPr>
              <a:lnSpc>
                <a:spcPct val="150000"/>
              </a:lnSpc>
            </a:pPr>
            <a:r>
              <a:rPr lang="en-US" sz="2000" dirty="0" smtClean="0">
                <a:latin typeface="Times New Roman"/>
                <a:cs typeface="Times New Roman"/>
              </a:rPr>
              <a:t>Downtown Partnership Clean &amp; Safe</a:t>
            </a:r>
          </a:p>
          <a:p>
            <a:pPr>
              <a:lnSpc>
                <a:spcPct val="150000"/>
              </a:lnSpc>
            </a:pPr>
            <a:r>
              <a:rPr lang="en-US" sz="2000" dirty="0" smtClean="0">
                <a:latin typeface="Times New Roman"/>
                <a:cs typeface="Times New Roman"/>
              </a:rPr>
              <a:t>East County Transitional Living Center</a:t>
            </a:r>
          </a:p>
          <a:p>
            <a:pPr>
              <a:lnSpc>
                <a:spcPct val="150000"/>
              </a:lnSpc>
            </a:pPr>
            <a:r>
              <a:rPr lang="en-US" sz="2000" dirty="0" smtClean="0">
                <a:latin typeface="Times New Roman"/>
                <a:cs typeface="Times New Roman"/>
              </a:rPr>
              <a:t>First Presbyterian Church</a:t>
            </a:r>
          </a:p>
          <a:p>
            <a:pPr>
              <a:lnSpc>
                <a:spcPct val="150000"/>
              </a:lnSpc>
            </a:pPr>
            <a:r>
              <a:rPr lang="en-US" sz="2000" dirty="0" smtClean="0">
                <a:latin typeface="Times New Roman"/>
                <a:cs typeface="Times New Roman"/>
              </a:rPr>
              <a:t>Grace Church</a:t>
            </a:r>
          </a:p>
          <a:p>
            <a:pPr>
              <a:lnSpc>
                <a:spcPct val="150000"/>
              </a:lnSpc>
            </a:pPr>
            <a:r>
              <a:rPr lang="en-US" sz="2000" dirty="0" smtClean="0">
                <a:latin typeface="Times New Roman"/>
                <a:cs typeface="Times New Roman"/>
              </a:rPr>
              <a:t>Harbor Church</a:t>
            </a:r>
          </a:p>
          <a:p>
            <a:pPr>
              <a:lnSpc>
                <a:spcPct val="150000"/>
              </a:lnSpc>
            </a:pPr>
            <a:r>
              <a:rPr lang="en-US" sz="2000" dirty="0" smtClean="0">
                <a:latin typeface="Times New Roman"/>
                <a:cs typeface="Times New Roman"/>
              </a:rPr>
              <a:t>Holy Trinity Episcopal Church</a:t>
            </a:r>
          </a:p>
          <a:p>
            <a:pPr>
              <a:lnSpc>
                <a:spcPct val="150000"/>
              </a:lnSpc>
            </a:pPr>
            <a:r>
              <a:rPr lang="en-US" sz="2000" dirty="0" smtClean="0">
                <a:latin typeface="Times New Roman"/>
                <a:cs typeface="Times New Roman"/>
              </a:rPr>
              <a:t>Interfaith Community Services</a:t>
            </a:r>
          </a:p>
          <a:p>
            <a:pPr>
              <a:lnSpc>
                <a:spcPct val="150000"/>
              </a:lnSpc>
            </a:pPr>
            <a:r>
              <a:rPr lang="en-US" sz="2000" dirty="0" smtClean="0">
                <a:latin typeface="Times New Roman"/>
                <a:cs typeface="Times New Roman"/>
              </a:rPr>
              <a:t>La Mesa United Methodist Church</a:t>
            </a:r>
          </a:p>
          <a:p>
            <a:pPr>
              <a:lnSpc>
                <a:spcPct val="200000"/>
              </a:lnSpc>
            </a:pPr>
            <a:endParaRPr lang="en-US" dirty="0" smtClean="0">
              <a:latin typeface="Times New Roman"/>
              <a:cs typeface="Times New Roman"/>
            </a:endParaRPr>
          </a:p>
          <a:p>
            <a:pPr>
              <a:lnSpc>
                <a:spcPct val="200000"/>
              </a:lnSpc>
            </a:pPr>
            <a:endParaRPr lang="en-US" dirty="0" smtClean="0">
              <a:latin typeface="Times New Roman"/>
              <a:cs typeface="Times New Roman"/>
            </a:endParaRPr>
          </a:p>
        </p:txBody>
      </p:sp>
      <p:sp>
        <p:nvSpPr>
          <p:cNvPr id="4" name="Rectangle 3"/>
          <p:cNvSpPr/>
          <p:nvPr/>
        </p:nvSpPr>
        <p:spPr>
          <a:xfrm>
            <a:off x="4817637" y="655053"/>
            <a:ext cx="4326363" cy="6486391"/>
          </a:xfrm>
          <a:prstGeom prst="rect">
            <a:avLst/>
          </a:prstGeom>
        </p:spPr>
        <p:txBody>
          <a:bodyPr wrap="square">
            <a:spAutoFit/>
          </a:bodyPr>
          <a:lstStyle/>
          <a:p>
            <a:pPr>
              <a:lnSpc>
                <a:spcPct val="150000"/>
              </a:lnSpc>
            </a:pPr>
            <a:r>
              <a:rPr lang="en-US" sz="2000" dirty="0" smtClean="0">
                <a:latin typeface="Times New Roman"/>
                <a:cs typeface="Times New Roman"/>
              </a:rPr>
              <a:t>LeSar Development Consultants</a:t>
            </a:r>
          </a:p>
          <a:p>
            <a:pPr>
              <a:lnSpc>
                <a:spcPct val="150000"/>
              </a:lnSpc>
            </a:pPr>
            <a:r>
              <a:rPr lang="en-US" sz="2000" dirty="0" smtClean="0">
                <a:latin typeface="Times New Roman"/>
                <a:cs typeface="Times New Roman"/>
              </a:rPr>
              <a:t>Neil Good Day Center</a:t>
            </a:r>
          </a:p>
          <a:p>
            <a:pPr>
              <a:lnSpc>
                <a:spcPct val="150000"/>
              </a:lnSpc>
            </a:pPr>
            <a:r>
              <a:rPr lang="en-US" sz="2000" dirty="0" smtClean="0">
                <a:latin typeface="Times New Roman"/>
                <a:cs typeface="Times New Roman"/>
              </a:rPr>
              <a:t>North County Lifeline</a:t>
            </a:r>
          </a:p>
          <a:p>
            <a:pPr>
              <a:lnSpc>
                <a:spcPct val="150000"/>
              </a:lnSpc>
            </a:pPr>
            <a:r>
              <a:rPr lang="en-US" sz="2000" dirty="0" smtClean="0">
                <a:latin typeface="Times New Roman"/>
                <a:cs typeface="Times New Roman"/>
              </a:rPr>
              <a:t>North County Solutions for Change</a:t>
            </a:r>
          </a:p>
          <a:p>
            <a:pPr>
              <a:lnSpc>
                <a:spcPct val="150000"/>
              </a:lnSpc>
            </a:pPr>
            <a:r>
              <a:rPr lang="en-US" sz="2000" dirty="0" smtClean="0">
                <a:latin typeface="Times New Roman"/>
                <a:cs typeface="Times New Roman"/>
              </a:rPr>
              <a:t>Pacific Beach United Methodist Church</a:t>
            </a:r>
          </a:p>
          <a:p>
            <a:pPr>
              <a:lnSpc>
                <a:spcPct val="150000"/>
              </a:lnSpc>
            </a:pPr>
            <a:r>
              <a:rPr lang="en-US" sz="2000" dirty="0" smtClean="0">
                <a:latin typeface="Times New Roman"/>
                <a:cs typeface="Times New Roman"/>
              </a:rPr>
              <a:t>Point Loma United Methodist Church</a:t>
            </a:r>
          </a:p>
          <a:p>
            <a:pPr>
              <a:lnSpc>
                <a:spcPct val="150000"/>
              </a:lnSpc>
            </a:pPr>
            <a:r>
              <a:rPr lang="en-US" sz="2000" dirty="0" smtClean="0">
                <a:latin typeface="Times New Roman"/>
                <a:cs typeface="Times New Roman"/>
              </a:rPr>
              <a:t>St. Vincent de Paul Villages</a:t>
            </a:r>
          </a:p>
          <a:p>
            <a:pPr>
              <a:lnSpc>
                <a:spcPct val="150000"/>
              </a:lnSpc>
            </a:pPr>
            <a:r>
              <a:rPr lang="en-US" sz="2000" dirty="0" smtClean="0">
                <a:latin typeface="Times New Roman"/>
                <a:cs typeface="Times New Roman"/>
              </a:rPr>
              <a:t>San Diego LGBT Community Center</a:t>
            </a:r>
          </a:p>
          <a:p>
            <a:pPr>
              <a:lnSpc>
                <a:spcPct val="150000"/>
              </a:lnSpc>
            </a:pPr>
            <a:r>
              <a:rPr lang="en-US" sz="2000" dirty="0" smtClean="0">
                <a:latin typeface="Times New Roman"/>
                <a:cs typeface="Times New Roman"/>
              </a:rPr>
              <a:t>South Bay Community Services</a:t>
            </a:r>
          </a:p>
          <a:p>
            <a:pPr>
              <a:lnSpc>
                <a:spcPct val="150000"/>
              </a:lnSpc>
            </a:pPr>
            <a:r>
              <a:rPr lang="en-US" sz="2000" dirty="0" smtClean="0">
                <a:latin typeface="Times New Roman"/>
                <a:cs typeface="Times New Roman"/>
              </a:rPr>
              <a:t>Veterans Village of San Diego</a:t>
            </a:r>
          </a:p>
          <a:p>
            <a:pPr>
              <a:lnSpc>
                <a:spcPct val="150000"/>
              </a:lnSpc>
            </a:pPr>
            <a:r>
              <a:rPr lang="en-US" sz="2000" dirty="0" smtClean="0">
                <a:latin typeface="Times New Roman"/>
                <a:cs typeface="Times New Roman"/>
              </a:rPr>
              <a:t>Veterans Village – New Resolve</a:t>
            </a:r>
          </a:p>
          <a:p>
            <a:pPr>
              <a:lnSpc>
                <a:spcPct val="150000"/>
              </a:lnSpc>
            </a:pPr>
            <a:r>
              <a:rPr lang="en-US" sz="2000" dirty="0" smtClean="0">
                <a:latin typeface="Times New Roman"/>
                <a:cs typeface="Times New Roman"/>
              </a:rPr>
              <a:t>United Way</a:t>
            </a:r>
          </a:p>
          <a:p>
            <a:pPr>
              <a:lnSpc>
                <a:spcPct val="150000"/>
              </a:lnSpc>
            </a:pPr>
            <a:r>
              <a:rPr lang="en-US" sz="2000" dirty="0" smtClean="0">
                <a:latin typeface="Times New Roman"/>
                <a:cs typeface="Times New Roman"/>
              </a:rPr>
              <a:t>YMCA</a:t>
            </a:r>
          </a:p>
          <a:p>
            <a:pPr>
              <a:lnSpc>
                <a:spcPct val="200000"/>
              </a:lnSpc>
            </a:pPr>
            <a:endParaRPr lang="en-US" dirty="0">
              <a:latin typeface="Times New Roman"/>
              <a:cs typeface="Times New Roman"/>
            </a:endParaRPr>
          </a:p>
        </p:txBody>
      </p:sp>
    </p:spTree>
    <p:extLst>
      <p:ext uri="{BB962C8B-B14F-4D97-AF65-F5344CB8AC3E}">
        <p14:creationId xmlns:p14="http://schemas.microsoft.com/office/powerpoint/2010/main" val="32244618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2 Base Layerpdf"/>
          <p:cNvPicPr>
            <a:picLocks noChangeAspect="1"/>
          </p:cNvPicPr>
          <p:nvPr/>
        </p:nvPicPr>
        <p:blipFill>
          <a:blip r:embed="rId3">
            <a:alphaModFix amt="34000"/>
          </a:blip>
          <a:srcRect l="20332" t="14786" r="14256" b="2674"/>
          <a:stretch>
            <a:fillRect/>
          </a:stretch>
        </p:blipFill>
        <p:spPr>
          <a:xfrm>
            <a:off x="2599210" y="413145"/>
            <a:ext cx="3898814" cy="6261499"/>
          </a:xfrm>
          <a:prstGeom prst="rect">
            <a:avLst/>
          </a:prstGeom>
        </p:spPr>
      </p:pic>
      <p:sp>
        <p:nvSpPr>
          <p:cNvPr id="9" name="TextBox 8"/>
          <p:cNvSpPr txBox="1"/>
          <p:nvPr/>
        </p:nvSpPr>
        <p:spPr>
          <a:xfrm>
            <a:off x="904921" y="1741506"/>
            <a:ext cx="7473499" cy="3385542"/>
          </a:xfrm>
          <a:prstGeom prst="rect">
            <a:avLst/>
          </a:prstGeom>
          <a:noFill/>
        </p:spPr>
        <p:txBody>
          <a:bodyPr wrap="square" rtlCol="0">
            <a:spAutoFit/>
          </a:bodyPr>
          <a:lstStyle/>
          <a:p>
            <a:r>
              <a:rPr lang="en-US" sz="2800" dirty="0" smtClean="0">
                <a:solidFill>
                  <a:srgbClr val="76150E"/>
                </a:solidFill>
                <a:latin typeface="Times New Roman"/>
                <a:cs typeface="Times New Roman"/>
              </a:rPr>
              <a:t>751 – Enumerators</a:t>
            </a:r>
            <a:br>
              <a:rPr lang="en-US" sz="2800" dirty="0" smtClean="0">
                <a:solidFill>
                  <a:srgbClr val="76150E"/>
                </a:solidFill>
                <a:latin typeface="Times New Roman"/>
                <a:cs typeface="Times New Roman"/>
              </a:rPr>
            </a:br>
            <a:r>
              <a:rPr lang="en-US" sz="2800" dirty="0" smtClean="0">
                <a:solidFill>
                  <a:srgbClr val="76150E"/>
                </a:solidFill>
                <a:latin typeface="Times New Roman"/>
                <a:cs typeface="Times New Roman"/>
              </a:rPr>
              <a:t/>
            </a:r>
            <a:br>
              <a:rPr lang="en-US" sz="2800" dirty="0" smtClean="0">
                <a:solidFill>
                  <a:srgbClr val="76150E"/>
                </a:solidFill>
                <a:latin typeface="Times New Roman"/>
                <a:cs typeface="Times New Roman"/>
              </a:rPr>
            </a:br>
            <a:r>
              <a:rPr lang="en-US" sz="2800" dirty="0" smtClean="0">
                <a:solidFill>
                  <a:srgbClr val="76150E"/>
                </a:solidFill>
                <a:latin typeface="Times New Roman"/>
                <a:cs typeface="Times New Roman"/>
              </a:rPr>
              <a:t>216 – Surveyors</a:t>
            </a:r>
            <a:br>
              <a:rPr lang="en-US" sz="2800" dirty="0" smtClean="0">
                <a:solidFill>
                  <a:srgbClr val="76150E"/>
                </a:solidFill>
                <a:latin typeface="Times New Roman"/>
                <a:cs typeface="Times New Roman"/>
              </a:rPr>
            </a:br>
            <a:r>
              <a:rPr lang="en-US" sz="2800" dirty="0" smtClean="0">
                <a:solidFill>
                  <a:srgbClr val="76150E"/>
                </a:solidFill>
                <a:latin typeface="Times New Roman"/>
                <a:cs typeface="Times New Roman"/>
              </a:rPr>
              <a:t/>
            </a:r>
            <a:br>
              <a:rPr lang="en-US" sz="2800" dirty="0" smtClean="0">
                <a:solidFill>
                  <a:srgbClr val="76150E"/>
                </a:solidFill>
                <a:latin typeface="Times New Roman"/>
                <a:cs typeface="Times New Roman"/>
              </a:rPr>
            </a:br>
            <a:r>
              <a:rPr lang="en-US" sz="2800" dirty="0" smtClean="0">
                <a:solidFill>
                  <a:srgbClr val="76150E"/>
                </a:solidFill>
                <a:latin typeface="Times New Roman"/>
                <a:cs typeface="Times New Roman"/>
              </a:rPr>
              <a:t>40 - Deployment Center Coordinators &amp; Assistants</a:t>
            </a:r>
            <a:br>
              <a:rPr lang="en-US" sz="2800" dirty="0" smtClean="0">
                <a:solidFill>
                  <a:srgbClr val="76150E"/>
                </a:solidFill>
                <a:latin typeface="Times New Roman"/>
                <a:cs typeface="Times New Roman"/>
              </a:rPr>
            </a:br>
            <a:r>
              <a:rPr lang="en-US" sz="2800" dirty="0" smtClean="0">
                <a:solidFill>
                  <a:srgbClr val="76150E"/>
                </a:solidFill>
                <a:latin typeface="Times New Roman"/>
                <a:cs typeface="Times New Roman"/>
              </a:rPr>
              <a:t/>
            </a:r>
            <a:br>
              <a:rPr lang="en-US" sz="2800" dirty="0" smtClean="0">
                <a:solidFill>
                  <a:srgbClr val="76150E"/>
                </a:solidFill>
                <a:latin typeface="Times New Roman"/>
                <a:cs typeface="Times New Roman"/>
              </a:rPr>
            </a:br>
            <a:r>
              <a:rPr lang="en-US" sz="2800" dirty="0" smtClean="0">
                <a:solidFill>
                  <a:srgbClr val="76150E"/>
                </a:solidFill>
                <a:latin typeface="Times New Roman"/>
                <a:cs typeface="Times New Roman"/>
              </a:rPr>
              <a:t>23 - Volunteers assisted with Data Entry</a:t>
            </a:r>
            <a:r>
              <a:rPr lang="en-US" sz="1600" dirty="0" smtClean="0">
                <a:solidFill>
                  <a:srgbClr val="76150E"/>
                </a:solidFill>
                <a:latin typeface="Times New Roman"/>
                <a:cs typeface="Times New Roman"/>
              </a:rPr>
              <a:t/>
            </a:r>
            <a:br>
              <a:rPr lang="en-US" sz="1600" dirty="0" smtClean="0">
                <a:solidFill>
                  <a:srgbClr val="76150E"/>
                </a:solidFill>
                <a:latin typeface="Times New Roman"/>
                <a:cs typeface="Times New Roman"/>
              </a:rPr>
            </a:br>
            <a:endParaRPr lang="en-US" dirty="0"/>
          </a:p>
        </p:txBody>
      </p:sp>
      <p:sp>
        <p:nvSpPr>
          <p:cNvPr id="10" name="TextBox 9"/>
          <p:cNvSpPr txBox="1"/>
          <p:nvPr/>
        </p:nvSpPr>
        <p:spPr>
          <a:xfrm>
            <a:off x="4641671" y="5849733"/>
            <a:ext cx="4240364" cy="523220"/>
          </a:xfrm>
          <a:prstGeom prst="rect">
            <a:avLst/>
          </a:prstGeom>
          <a:noFill/>
        </p:spPr>
        <p:txBody>
          <a:bodyPr wrap="none" rtlCol="0">
            <a:spAutoFit/>
          </a:bodyPr>
          <a:lstStyle/>
          <a:p>
            <a:r>
              <a:rPr lang="en-US" sz="2800" dirty="0" smtClean="0">
                <a:solidFill>
                  <a:srgbClr val="76150E"/>
                </a:solidFill>
                <a:latin typeface="Times New Roman"/>
                <a:cs typeface="Times New Roman"/>
              </a:rPr>
              <a:t>Over 5,000 Volunteer Hours</a:t>
            </a:r>
            <a:endParaRPr lang="en-US" sz="2800" dirty="0">
              <a:solidFill>
                <a:srgbClr val="76150E"/>
              </a:solidFill>
              <a:latin typeface="Times New Roman"/>
              <a:cs typeface="Times New Roman"/>
            </a:endParaRPr>
          </a:p>
        </p:txBody>
      </p:sp>
      <p:sp>
        <p:nvSpPr>
          <p:cNvPr id="11" name="TextBox 10"/>
          <p:cNvSpPr txBox="1"/>
          <p:nvPr/>
        </p:nvSpPr>
        <p:spPr>
          <a:xfrm>
            <a:off x="327331" y="157128"/>
            <a:ext cx="3647152" cy="1015663"/>
          </a:xfrm>
          <a:prstGeom prst="rect">
            <a:avLst/>
          </a:prstGeom>
          <a:noFill/>
        </p:spPr>
        <p:txBody>
          <a:bodyPr wrap="none" rtlCol="0">
            <a:spAutoFit/>
          </a:bodyPr>
          <a:lstStyle/>
          <a:p>
            <a:r>
              <a:rPr lang="en-US" sz="4000" dirty="0" smtClean="0">
                <a:solidFill>
                  <a:srgbClr val="76150E"/>
                </a:solidFill>
                <a:latin typeface="Times New Roman"/>
                <a:cs typeface="Times New Roman"/>
              </a:rPr>
              <a:t>900 Volunteers – </a:t>
            </a:r>
          </a:p>
          <a:p>
            <a:r>
              <a:rPr lang="en-US" sz="2000" dirty="0" smtClean="0">
                <a:solidFill>
                  <a:srgbClr val="76150E"/>
                </a:solidFill>
                <a:latin typeface="Times New Roman"/>
                <a:cs typeface="Times New Roman"/>
              </a:rPr>
              <a:t>Many served in multiple roles</a:t>
            </a:r>
            <a:endParaRPr lang="en-US" sz="2000" dirty="0"/>
          </a:p>
        </p:txBody>
      </p:sp>
    </p:spTree>
    <p:extLst>
      <p:ext uri="{BB962C8B-B14F-4D97-AF65-F5344CB8AC3E}">
        <p14:creationId xmlns:p14="http://schemas.microsoft.com/office/powerpoint/2010/main" val="3224461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185964" y="63479"/>
            <a:ext cx="8834085" cy="727110"/>
          </a:xfrm>
        </p:spPr>
        <p:txBody>
          <a:bodyPr/>
          <a:lstStyle/>
          <a:p>
            <a:pPr algn="ctr" eaLnBrk="1" hangingPunct="1"/>
            <a:r>
              <a:rPr lang="en-US" sz="4000" dirty="0" smtClean="0">
                <a:solidFill>
                  <a:srgbClr val="76150E"/>
                </a:solidFill>
                <a:latin typeface="Times New Roman"/>
                <a:ea typeface="ヒラギノ角ゴ ProN W3" charset="0"/>
                <a:cs typeface="Times New Roman"/>
              </a:rPr>
              <a:t>Covering San Diego </a:t>
            </a:r>
            <a:r>
              <a:rPr lang="en-US" sz="4000" dirty="0">
                <a:solidFill>
                  <a:srgbClr val="76150E"/>
                </a:solidFill>
                <a:latin typeface="Times New Roman"/>
                <a:ea typeface="ヒラギノ角ゴ ProN W3" charset="0"/>
                <a:cs typeface="Times New Roman"/>
              </a:rPr>
              <a:t>County</a:t>
            </a:r>
          </a:p>
        </p:txBody>
      </p:sp>
      <p:sp>
        <p:nvSpPr>
          <p:cNvPr id="44035" name="Rectangle 1"/>
          <p:cNvSpPr txBox="1">
            <a:spLocks noChangeArrowheads="1"/>
          </p:cNvSpPr>
          <p:nvPr/>
        </p:nvSpPr>
        <p:spPr bwMode="auto">
          <a:xfrm>
            <a:off x="376465" y="888565"/>
            <a:ext cx="7875984" cy="56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35717" tIns="35717" rIns="35717" bIns="35717" anchor="t"/>
          <a:lstStyle>
            <a:lvl1pPr marL="571500" indent="-571500" eaLnBrk="0" hangingPunct="0">
              <a:defRPr sz="4200">
                <a:solidFill>
                  <a:srgbClr val="FFFFFF"/>
                </a:solidFill>
                <a:latin typeface="Gill Sans" charset="0"/>
                <a:ea typeface="ヒラギノ角ゴ ProN W3" charset="0"/>
                <a:cs typeface="ヒラギノ角ゴ ProN W3" charset="0"/>
                <a:sym typeface="Gill Sans" charset="0"/>
              </a:defRPr>
            </a:lvl1pPr>
            <a:lvl2pPr marL="1028700" indent="-57150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lnSpc>
                <a:spcPct val="200000"/>
              </a:lnSpc>
              <a:buClr>
                <a:schemeClr val="accent1"/>
              </a:buClr>
              <a:buFont typeface="Wingdings" charset="2"/>
              <a:buChar char="§"/>
            </a:pPr>
            <a:r>
              <a:rPr lang="en-US" sz="2800" dirty="0" smtClean="0">
                <a:solidFill>
                  <a:schemeClr val="tx1"/>
                </a:solidFill>
                <a:latin typeface="Times New Roman"/>
                <a:cs typeface="Times New Roman"/>
              </a:rPr>
              <a:t>605 Census Tracts</a:t>
            </a:r>
          </a:p>
          <a:p>
            <a:pPr eaLnBrk="1" hangingPunct="1">
              <a:lnSpc>
                <a:spcPct val="200000"/>
              </a:lnSpc>
              <a:buClr>
                <a:schemeClr val="accent1"/>
              </a:buClr>
              <a:buFont typeface="Wingdings" charset="2"/>
              <a:buChar char="§"/>
            </a:pPr>
            <a:r>
              <a:rPr lang="en-US" sz="2800" dirty="0" smtClean="0">
                <a:solidFill>
                  <a:schemeClr val="tx1"/>
                </a:solidFill>
                <a:latin typeface="Times New Roman"/>
                <a:cs typeface="Times New Roman"/>
              </a:rPr>
              <a:t>4,526 Square Miles</a:t>
            </a:r>
          </a:p>
          <a:p>
            <a:pPr eaLnBrk="1" hangingPunct="1">
              <a:lnSpc>
                <a:spcPct val="200000"/>
              </a:lnSpc>
              <a:buClr>
                <a:schemeClr val="accent1"/>
              </a:buClr>
              <a:buFont typeface="Wingdings" charset="2"/>
              <a:buChar char="§"/>
            </a:pPr>
            <a:r>
              <a:rPr lang="en-US" sz="2800" dirty="0" smtClean="0">
                <a:solidFill>
                  <a:schemeClr val="tx1"/>
                </a:solidFill>
                <a:latin typeface="Times New Roman"/>
                <a:cs typeface="Times New Roman"/>
              </a:rPr>
              <a:t>2,000 Miles Of Roads</a:t>
            </a:r>
          </a:p>
          <a:p>
            <a:pPr eaLnBrk="1" hangingPunct="1">
              <a:lnSpc>
                <a:spcPct val="200000"/>
              </a:lnSpc>
              <a:buClr>
                <a:schemeClr val="accent1"/>
              </a:buClr>
              <a:buFont typeface="Wingdings" charset="2"/>
              <a:buChar char="§"/>
            </a:pPr>
            <a:r>
              <a:rPr lang="en-US" sz="2800" dirty="0" smtClean="0">
                <a:solidFill>
                  <a:schemeClr val="tx1"/>
                </a:solidFill>
                <a:latin typeface="Times New Roman"/>
                <a:cs typeface="Times New Roman"/>
              </a:rPr>
              <a:t>2010 Census: </a:t>
            </a:r>
            <a:r>
              <a:rPr lang="en-US" sz="2800" dirty="0" smtClean="0">
                <a:solidFill>
                  <a:srgbClr val="800000"/>
                </a:solidFill>
                <a:latin typeface="Times New Roman"/>
                <a:cs typeface="Times New Roman"/>
              </a:rPr>
              <a:t>3.1 Million</a:t>
            </a:r>
          </a:p>
          <a:p>
            <a:pPr lvl="1" eaLnBrk="1" hangingPunct="1">
              <a:lnSpc>
                <a:spcPct val="200000"/>
              </a:lnSpc>
              <a:buClr>
                <a:schemeClr val="accent1"/>
              </a:buClr>
              <a:buFont typeface="Wingdings" charset="2"/>
              <a:buChar char="§"/>
            </a:pPr>
            <a:r>
              <a:rPr lang="en-US" sz="2800" dirty="0" smtClean="0">
                <a:solidFill>
                  <a:schemeClr val="tx1"/>
                </a:solidFill>
                <a:latin typeface="Times New Roman"/>
                <a:cs typeface="Times New Roman"/>
              </a:rPr>
              <a:t>Higher Population Than 20 States</a:t>
            </a:r>
          </a:p>
          <a:p>
            <a:pPr lvl="1" eaLnBrk="1" hangingPunct="1">
              <a:lnSpc>
                <a:spcPct val="200000"/>
              </a:lnSpc>
              <a:buClr>
                <a:schemeClr val="accent1"/>
              </a:buClr>
              <a:buFont typeface="Wingdings" charset="2"/>
              <a:buChar char="§"/>
            </a:pPr>
            <a:r>
              <a:rPr lang="en-US" sz="2800" dirty="0" smtClean="0">
                <a:solidFill>
                  <a:schemeClr val="tx1"/>
                </a:solidFill>
                <a:latin typeface="Times New Roman"/>
                <a:cs typeface="Times New Roman"/>
              </a:rPr>
              <a:t>Fifth Most-populous County In USA</a:t>
            </a:r>
          </a:p>
        </p:txBody>
      </p:sp>
      <p:pic>
        <p:nvPicPr>
          <p:cNvPr id="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8383" y="1383304"/>
            <a:ext cx="4041561" cy="31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TFH-Logo.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73392" y="5542119"/>
            <a:ext cx="1550009" cy="1019824"/>
          </a:xfrm>
          <a:prstGeom prst="rect">
            <a:avLst/>
          </a:prstGeom>
        </p:spPr>
      </p:pic>
    </p:spTree>
    <p:extLst>
      <p:ext uri="{BB962C8B-B14F-4D97-AF65-F5344CB8AC3E}">
        <p14:creationId xmlns:p14="http://schemas.microsoft.com/office/powerpoint/2010/main" val="2858675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Custom 9">
      <a:dk1>
        <a:sysClr val="windowText" lastClr="000000"/>
      </a:dk1>
      <a:lt1>
        <a:sysClr val="window" lastClr="FFFFFF"/>
      </a:lt1>
      <a:dk2>
        <a:srgbClr val="1F497D"/>
      </a:dk2>
      <a:lt2>
        <a:srgbClr val="EEECE1"/>
      </a:lt2>
      <a:accent1>
        <a:srgbClr val="1B5088"/>
      </a:accent1>
      <a:accent2>
        <a:srgbClr val="1B5088"/>
      </a:accent2>
      <a:accent3>
        <a:srgbClr val="760C07"/>
      </a:accent3>
      <a:accent4>
        <a:srgbClr val="1B5088"/>
      </a:accent4>
      <a:accent5>
        <a:srgbClr val="FFF1FF"/>
      </a:accent5>
      <a:accent6>
        <a:srgbClr val="FFE7F1"/>
      </a:accent6>
      <a:hlink>
        <a:srgbClr val="1B5088"/>
      </a:hlink>
      <a:folHlink>
        <a:srgbClr val="760C0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38977</TotalTime>
  <Words>1535</Words>
  <Application>Microsoft Macintosh PowerPoint</Application>
  <PresentationFormat>On-screen Show (4:3)</PresentationFormat>
  <Paragraphs>211</Paragraphs>
  <Slides>17</Slides>
  <Notes>13</Notes>
  <HiddenSlides>0</HiddenSlides>
  <MMClips>0</MMClips>
  <ScaleCrop>false</ScaleCrop>
  <HeadingPairs>
    <vt:vector size="6" baseType="variant">
      <vt:variant>
        <vt:lpstr>Theme</vt:lpstr>
      </vt:variant>
      <vt:variant>
        <vt:i4>2</vt:i4>
      </vt:variant>
      <vt:variant>
        <vt:lpstr>Slide Titles</vt:lpstr>
      </vt:variant>
      <vt:variant>
        <vt:i4>17</vt:i4>
      </vt:variant>
      <vt:variant>
        <vt:lpstr>Custom Shows</vt:lpstr>
      </vt:variant>
      <vt:variant>
        <vt:i4>2</vt:i4>
      </vt:variant>
    </vt:vector>
  </HeadingPairs>
  <TitlesOfParts>
    <vt:vector size="21" baseType="lpstr">
      <vt:lpstr>Advantage</vt:lpstr>
      <vt:lpstr>Balance</vt:lpstr>
      <vt:lpstr>PowerPoint Presentation</vt:lpstr>
      <vt:lpstr>PowerPoint Presentation</vt:lpstr>
      <vt:lpstr>National Perspective -  January 2012 Point-in-Time Count</vt:lpstr>
      <vt:lpstr>About WeALLCount </vt:lpstr>
      <vt:lpstr>Why Is Counting Important?</vt:lpstr>
      <vt:lpstr>PowerPoint Presentation</vt:lpstr>
      <vt:lpstr>PowerPoint Presentation</vt:lpstr>
      <vt:lpstr>PowerPoint Presentation</vt:lpstr>
      <vt:lpstr>Covering San Diego County</vt:lpstr>
      <vt:lpstr> WeAllCount 2013</vt:lpstr>
      <vt:lpstr>PowerPoint Presentation</vt:lpstr>
      <vt:lpstr>PowerPoint Presentation</vt:lpstr>
      <vt:lpstr>PowerPoint Presentation</vt:lpstr>
      <vt:lpstr>PowerPoint Presentation</vt:lpstr>
      <vt:lpstr>PowerPoint Presentation</vt:lpstr>
      <vt:lpstr>What’s Next?</vt:lpstr>
      <vt:lpstr>PowerPoint Presentation</vt:lpstr>
      <vt:lpstr>Custom Show 1</vt:lpstr>
      <vt:lpstr>UWay-05-16-11</vt:lpstr>
    </vt:vector>
  </TitlesOfParts>
  <Company>RTFH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Point-in-Time Count</dc:title>
  <dc:creator>Rachel Weil</dc:creator>
  <cp:lastModifiedBy>Bruce Higgins</cp:lastModifiedBy>
  <cp:revision>1803</cp:revision>
  <cp:lastPrinted>2013-05-16T15:48:57Z</cp:lastPrinted>
  <dcterms:created xsi:type="dcterms:W3CDTF">2013-07-18T15:31:55Z</dcterms:created>
  <dcterms:modified xsi:type="dcterms:W3CDTF">2013-10-07T18:24:19Z</dcterms:modified>
</cp:coreProperties>
</file>