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30" r:id="rId2"/>
    <p:sldId id="352" r:id="rId3"/>
    <p:sldId id="351" r:id="rId4"/>
    <p:sldId id="323" r:id="rId5"/>
    <p:sldId id="342" r:id="rId6"/>
    <p:sldId id="274" r:id="rId7"/>
    <p:sldId id="270" r:id="rId8"/>
    <p:sldId id="284" r:id="rId9"/>
    <p:sldId id="283" r:id="rId10"/>
    <p:sldId id="343" r:id="rId11"/>
    <p:sldId id="344" r:id="rId12"/>
    <p:sldId id="277" r:id="rId13"/>
    <p:sldId id="289" r:id="rId14"/>
    <p:sldId id="341" r:id="rId15"/>
    <p:sldId id="331" r:id="rId16"/>
    <p:sldId id="288" r:id="rId17"/>
    <p:sldId id="339" r:id="rId18"/>
    <p:sldId id="332" r:id="rId19"/>
    <p:sldId id="333" r:id="rId20"/>
    <p:sldId id="334" r:id="rId21"/>
    <p:sldId id="345" r:id="rId22"/>
    <p:sldId id="346" r:id="rId23"/>
    <p:sldId id="347" r:id="rId24"/>
    <p:sldId id="348" r:id="rId25"/>
    <p:sldId id="368" r:id="rId26"/>
    <p:sldId id="336" r:id="rId27"/>
    <p:sldId id="340" r:id="rId28"/>
    <p:sldId id="350" r:id="rId29"/>
    <p:sldId id="354" r:id="rId30"/>
    <p:sldId id="356" r:id="rId31"/>
    <p:sldId id="357" r:id="rId32"/>
    <p:sldId id="358" r:id="rId33"/>
    <p:sldId id="359" r:id="rId34"/>
    <p:sldId id="361" r:id="rId35"/>
    <p:sldId id="362" r:id="rId36"/>
    <p:sldId id="363" r:id="rId37"/>
    <p:sldId id="364" r:id="rId38"/>
    <p:sldId id="335" r:id="rId39"/>
    <p:sldId id="365" r:id="rId40"/>
    <p:sldId id="366" r:id="rId41"/>
    <p:sldId id="353" r:id="rId42"/>
    <p:sldId id="33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560" y="-786"/>
      </p:cViewPr>
      <p:guideLst>
        <p:guide orient="horz" pos="2160"/>
        <p:guide pos="2880"/>
      </p:guideLst>
    </p:cSldViewPr>
  </p:slideViewPr>
  <p:notesTextViewPr>
    <p:cViewPr>
      <p:scale>
        <a:sx n="1" d="1"/>
        <a:sy n="1" d="1"/>
      </p:scale>
      <p:origin x="0" y="0"/>
    </p:cViewPr>
  </p:notesTextViewPr>
  <p:sorterViewPr>
    <p:cViewPr>
      <p:scale>
        <a:sx n="63" d="100"/>
        <a:sy n="63" d="100"/>
      </p:scale>
      <p:origin x="0" y="29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DB7C9E-A801-4065-BCF8-52BDF1583605}" type="datetimeFigureOut">
              <a:rPr lang="en-US" smtClean="0"/>
              <a:t>3/17/2015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E3BC03-46F9-4125-9137-FA0A872ABFE4}" type="slidenum">
              <a:rPr lang="en-US" smtClean="0"/>
              <a:t>‹#›</a:t>
            </a:fld>
            <a:endParaRPr lang="en-US"/>
          </a:p>
        </p:txBody>
      </p:sp>
    </p:spTree>
    <p:extLst>
      <p:ext uri="{BB962C8B-B14F-4D97-AF65-F5344CB8AC3E}">
        <p14:creationId xmlns:p14="http://schemas.microsoft.com/office/powerpoint/2010/main" val="88997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E0E07D-B4B0-074E-AF79-A066A988D304}"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
        <p:nvSpPr>
          <p:cNvPr id="327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Different amounts of heat-trapping gases released into the atmosphere by human activities produce different projected increases in Earth’s temperature. The lines on the graph represent a central estimate of global average temperature rise (relative to the 1901-1960 average) for the two main scenarios used in this report. A2 assumes continued increases in emissions throughout this century, and B1 assumes significant emissions reductions, though not due explicitly to climate change policies. Shading indicates the range (5 to 95 percentile) of results from a suite of climate models. In both cases, temperatures are expected to rise, although the difference between lower and higher emissions pathways is substantial. (Figure source: NOAA NCDC / CICS-NC).</a:t>
            </a:r>
          </a:p>
        </p:txBody>
      </p:sp>
      <p:sp>
        <p:nvSpPr>
          <p:cNvPr id="4" name="Slide Number Placeholder 3"/>
          <p:cNvSpPr>
            <a:spLocks noGrp="1"/>
          </p:cNvSpPr>
          <p:nvPr>
            <p:ph type="sldNum" sz="quarter" idx="10"/>
          </p:nvPr>
        </p:nvSpPr>
        <p:spPr/>
        <p:txBody>
          <a:bodyPr/>
          <a:lstStyle/>
          <a:p>
            <a:fld id="{DCE3BC03-46F9-4125-9137-FA0A872ABFE4}" type="slidenum">
              <a:rPr lang="en-US" smtClean="0"/>
              <a:t>15</a:t>
            </a:fld>
            <a:endParaRPr lang="en-US"/>
          </a:p>
        </p:txBody>
      </p:sp>
    </p:spTree>
    <p:extLst>
      <p:ext uri="{BB962C8B-B14F-4D97-AF65-F5344CB8AC3E}">
        <p14:creationId xmlns:p14="http://schemas.microsoft.com/office/powerpoint/2010/main" val="247822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show projected change in average surface air temperature in the later part of this century (2071-2099) relative to the later part of the last century (1970-1999) under a scenario that assumes substantial reductions in heat trapping gases (B1, left) and a higher emissions scenario that assumes continued increases in global emissions (A2, right). These scenarios are used throughout this report for assessing impacts under lower and higher emissions. (Figure source: NOAA NCDC / CICS-NC).</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16</a:t>
            </a:fld>
            <a:endParaRPr lang="en-US"/>
          </a:p>
        </p:txBody>
      </p:sp>
    </p:spTree>
    <p:extLst>
      <p:ext uri="{BB962C8B-B14F-4D97-AF65-F5344CB8AC3E}">
        <p14:creationId xmlns:p14="http://schemas.microsoft.com/office/powerpoint/2010/main" val="70962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Crop yields are very sensitive to temperature and rainfall. They are especially sensitive to high temperatures during the pollination and grain-filling period. For example, corn (left) and soybean (right) harvests in Illinois and Indiana, two major producers, were lower in years with average maximum summer (June, July, and August) temperatures that were higher than the 1980-2007 average. Most years with below-average yields are both warmer and drier than normal.</a:t>
            </a:r>
            <a:r>
              <a:rPr lang="en-US" baseline="30000" dirty="0" smtClean="0"/>
              <a:t>1,2</a:t>
            </a:r>
            <a:r>
              <a:rPr lang="en-US" dirty="0" smtClean="0"/>
              <a:t> There is a very high correlation between warm and dry conditions during Midwest summers</a:t>
            </a:r>
            <a:r>
              <a:rPr lang="en-US" baseline="30000" dirty="0" smtClean="0"/>
              <a:t>3</a:t>
            </a:r>
            <a:r>
              <a:rPr lang="en-US" dirty="0" smtClean="0"/>
              <a:t> due to similar meteorological conditions and drought-caused changes</a:t>
            </a:r>
            <a:r>
              <a:rPr lang="en-US" baseline="30000" dirty="0" smtClean="0"/>
              <a:t>4</a:t>
            </a:r>
            <a:r>
              <a:rPr lang="en-US" dirty="0" smtClean="0"/>
              <a:t> in the surface. (Figure source: redrawn from Mishra and </a:t>
            </a:r>
            <a:r>
              <a:rPr lang="en-US" dirty="0" err="1" smtClean="0"/>
              <a:t>Cherkauer</a:t>
            </a:r>
            <a:r>
              <a:rPr lang="en-US" dirty="0" smtClean="0"/>
              <a:t> 2010</a:t>
            </a:r>
            <a:r>
              <a:rPr lang="en-US" baseline="30000" dirty="0" smtClean="0"/>
              <a:t>1</a:t>
            </a:r>
            <a:r>
              <a:rPr lang="en-US" dirty="0" smtClean="0"/>
              <a:t>).</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17</a:t>
            </a:fld>
            <a:endParaRPr lang="en-US"/>
          </a:p>
        </p:txBody>
      </p:sp>
    </p:spTree>
    <p:extLst>
      <p:ext uri="{BB962C8B-B14F-4D97-AF65-F5344CB8AC3E}">
        <p14:creationId xmlns:p14="http://schemas.microsoft.com/office/powerpoint/2010/main" val="119538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shows estimated, observed, and possible amounts of global sea level rise from 1800 to 2100, relative to the year 2000. Estimates from proxy data</a:t>
            </a:r>
            <a:r>
              <a:rPr lang="en-US" baseline="30000" dirty="0" smtClean="0"/>
              <a:t>4</a:t>
            </a:r>
            <a:r>
              <a:rPr lang="en-US" dirty="0" smtClean="0"/>
              <a:t> (for example, based on sediment records) are shown in red (1800-1890, pink band shows uncertainty), tide gauge data in blue for 1880-2009,</a:t>
            </a:r>
            <a:r>
              <a:rPr lang="en-US" baseline="30000" dirty="0" smtClean="0"/>
              <a:t>5</a:t>
            </a:r>
            <a:r>
              <a:rPr lang="en-US" dirty="0" smtClean="0"/>
              <a:t> and satellite observations are shown in green from 1993 to 2012.</a:t>
            </a:r>
            <a:r>
              <a:rPr lang="en-US" baseline="30000" dirty="0" smtClean="0"/>
              <a:t>6</a:t>
            </a:r>
            <a:r>
              <a:rPr lang="en-US" dirty="0" smtClean="0"/>
              <a:t> The future scenarios range from 0.66 feet to 6.6 feet in 2100</a:t>
            </a:r>
            <a:r>
              <a:rPr lang="en-US" baseline="30000" dirty="0" smtClean="0"/>
              <a:t>.7</a:t>
            </a:r>
            <a:r>
              <a:rPr lang="en-US" dirty="0" smtClean="0"/>
              <a:t> These scenarios are not based on climate model simulations, but rather reflect the range of possible scenarios based on other kinds of scientific studies. The orange line at right shows the currently projected range of sea level rise of 1 to 4 feet by 2100, which falls within the larger risk-based scenario range. The large projected range reflects uncertainty about how glaciers and ice sheets will react to the warming ocean, the warming atmosphere, and changing winds and currents. As seen in the observations, there are year-to-year variations in the trend. (Figure source: NASA Jet Propulsion Laboratory).</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18</a:t>
            </a:fld>
            <a:endParaRPr lang="en-US"/>
          </a:p>
        </p:txBody>
      </p:sp>
    </p:spTree>
    <p:extLst>
      <p:ext uri="{BB962C8B-B14F-4D97-AF65-F5344CB8AC3E}">
        <p14:creationId xmlns:p14="http://schemas.microsoft.com/office/powerpoint/2010/main" val="643125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831D0A-118D-D24D-BFA3-04E2DF00E5EF}"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79AD77-027C-174C-8B47-1143BBFF9019}" type="slidenum">
              <a:rPr lang="en-US" sz="1200">
                <a:solidFill>
                  <a:prstClr val="black"/>
                </a:solidFill>
              </a:rPr>
              <a:pPr eaLnBrk="1" hangingPunct="1"/>
              <a:t>25</a:t>
            </a:fld>
            <a:endParaRPr lang="en-US" sz="1200">
              <a:solidFill>
                <a:prstClr val="black"/>
              </a:solidFill>
            </a:endParaRPr>
          </a:p>
        </p:txBody>
      </p:sp>
      <p:sp>
        <p:nvSpPr>
          <p:cNvPr id="61443" name="Rectangle 2"/>
          <p:cNvSpPr>
            <a:spLocks noGrp="1" noRot="1" noChangeAspect="1" noChangeArrowheads="1" noTextEdit="1"/>
          </p:cNvSpPr>
          <p:nvPr>
            <p:ph type="sldImg"/>
          </p:nvPr>
        </p:nvSpPr>
        <p:spPr>
          <a:xfrm>
            <a:off x="1636713" y="1058863"/>
            <a:ext cx="3586162" cy="2689225"/>
          </a:xfrm>
          <a:ln/>
        </p:spPr>
      </p:sp>
      <p:sp>
        <p:nvSpPr>
          <p:cNvPr id="61444" name="Rectangle 3"/>
          <p:cNvSpPr>
            <a:spLocks noGrp="1" noChangeArrowheads="1"/>
          </p:cNvSpPr>
          <p:nvPr>
            <p:ph type="body" idx="1"/>
          </p:nvPr>
        </p:nvSpPr>
        <p:spPr>
          <a:xfrm>
            <a:off x="893763" y="4343400"/>
            <a:ext cx="5070475"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71506" tIns="35753" rIns="71506" bIns="35753"/>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7D8942-C3BE-ED48-9883-8240AD296C82}" type="slidenum">
              <a:rPr lang="en-US" sz="1200"/>
              <a:pPr eaLnBrk="1" hangingPunct="1"/>
              <a:t>26</a:t>
            </a:fld>
            <a:endParaRPr lang="en-US" sz="1200"/>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Global annual average temperature (as measured over both land and oceans) has increased by more than 1.5°F (0.8°C) since 1880 (through 2012). Red bars show temperatures above the long-term average, and blue bars indicate temperatures below the long-term average. The black line shows atmospheric carbon dioxide (CO2) concentration in parts per million (ppm). While there is a clear long-term global warming trend, some years do not show a temperature increase relative to the previous year, and some years show greater changes than others. These year-to-year fluctuations in temperature are due to natural processes, such as the effects of El </a:t>
            </a:r>
            <a:r>
              <a:rPr lang="en-US" sz="1200" b="0" i="0" u="none" strike="noStrike" kern="1200" baseline="0" dirty="0" err="1" smtClean="0">
                <a:solidFill>
                  <a:schemeClr val="tx1"/>
                </a:solidFill>
                <a:latin typeface="+mn-lt"/>
                <a:ea typeface="+mn-ea"/>
                <a:cs typeface="+mn-cs"/>
              </a:rPr>
              <a:t>Niños</a:t>
            </a:r>
            <a:r>
              <a:rPr lang="en-US" sz="1200" b="0" i="0" u="none" strike="noStrike" kern="1200" baseline="0" dirty="0" smtClean="0">
                <a:solidFill>
                  <a:schemeClr val="tx1"/>
                </a:solidFill>
                <a:latin typeface="+mn-lt"/>
                <a:ea typeface="+mn-ea"/>
                <a:cs typeface="+mn-cs"/>
              </a:rPr>
              <a:t>, La </a:t>
            </a:r>
            <a:r>
              <a:rPr lang="en-US" sz="1200" b="0" i="0" u="none" strike="noStrike" kern="1200" baseline="0" dirty="0" err="1" smtClean="0">
                <a:solidFill>
                  <a:schemeClr val="tx1"/>
                </a:solidFill>
                <a:latin typeface="+mn-lt"/>
                <a:ea typeface="+mn-ea"/>
                <a:cs typeface="+mn-cs"/>
              </a:rPr>
              <a:t>Niñas</a:t>
            </a:r>
            <a:r>
              <a:rPr lang="en-US" sz="1200" b="0" i="0" u="none" strike="noStrike" kern="1200" baseline="0" dirty="0" smtClean="0">
                <a:solidFill>
                  <a:schemeClr val="tx1"/>
                </a:solidFill>
                <a:latin typeface="+mn-lt"/>
                <a:ea typeface="+mn-ea"/>
                <a:cs typeface="+mn-cs"/>
              </a:rPr>
              <a:t>, and volcanic eruptions. (Figure source: updated from Karl et al. 2009</a:t>
            </a:r>
            <a:r>
              <a:rPr lang="en-US" sz="1200" b="0" i="0" u="none" strike="noStrike" kern="1200" baseline="30000" dirty="0" smtClean="0">
                <a:solidFill>
                  <a:schemeClr val="tx1"/>
                </a:solidFill>
                <a:latin typeface="+mn-lt"/>
                <a:ea typeface="+mn-ea"/>
                <a:cs typeface="+mn-cs"/>
              </a:rPr>
              <a:t>1</a:t>
            </a:r>
            <a:r>
              <a:rPr lang="en-US" sz="1200" b="0" i="0" u="none" strike="noStrike" kern="1200" baseline="0" dirty="0" smtClean="0">
                <a:solidFill>
                  <a:schemeClr val="tx1"/>
                </a:solidFill>
                <a:latin typeface="+mn-lt"/>
                <a:ea typeface="+mn-ea"/>
                <a:cs typeface="+mn-cs"/>
              </a:rPr>
              <a:t>).</a:t>
            </a:r>
            <a:endParaRPr lang="en-US" baseline="0" dirty="0"/>
          </a:p>
        </p:txBody>
      </p:sp>
      <p:sp>
        <p:nvSpPr>
          <p:cNvPr id="4" name="Slide Number Placeholder 3"/>
          <p:cNvSpPr>
            <a:spLocks noGrp="1"/>
          </p:cNvSpPr>
          <p:nvPr>
            <p:ph type="sldNum" sz="quarter" idx="10"/>
          </p:nvPr>
        </p:nvSpPr>
        <p:spPr/>
        <p:txBody>
          <a:bodyPr/>
          <a:lstStyle/>
          <a:p>
            <a:fld id="{DCE3BC03-46F9-4125-9137-FA0A872ABFE4}" type="slidenum">
              <a:rPr lang="en-US" smtClean="0"/>
              <a:t>5</a:t>
            </a:fld>
            <a:endParaRPr lang="en-US"/>
          </a:p>
        </p:txBody>
      </p:sp>
    </p:spTree>
    <p:extLst>
      <p:ext uri="{BB962C8B-B14F-4D97-AF65-F5344CB8AC3E}">
        <p14:creationId xmlns:p14="http://schemas.microsoft.com/office/powerpoint/2010/main" val="302725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The last five decades have seen a progressive rise in the Earth’s average surface temperature. Bars show the difference between each decade’s average temperature and the overall average for 1901-2000. (Figure source: NOAA NCDC).</a:t>
            </a:r>
          </a:p>
        </p:txBody>
      </p:sp>
      <p:sp>
        <p:nvSpPr>
          <p:cNvPr id="4" name="Slide Number Placeholder 3"/>
          <p:cNvSpPr>
            <a:spLocks noGrp="1"/>
          </p:cNvSpPr>
          <p:nvPr>
            <p:ph type="sldNum" sz="quarter" idx="10"/>
          </p:nvPr>
        </p:nvSpPr>
        <p:spPr/>
        <p:txBody>
          <a:bodyPr/>
          <a:lstStyle/>
          <a:p>
            <a:fld id="{DCE3BC03-46F9-4125-9137-FA0A872ABFE4}" type="slidenum">
              <a:rPr lang="en-US" smtClean="0"/>
              <a:t>6</a:t>
            </a:fld>
            <a:endParaRPr lang="en-US"/>
          </a:p>
        </p:txBody>
      </p:sp>
    </p:spTree>
    <p:extLst>
      <p:ext uri="{BB962C8B-B14F-4D97-AF65-F5344CB8AC3E}">
        <p14:creationId xmlns:p14="http://schemas.microsoft.com/office/powerpoint/2010/main" val="304694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These are just some of the indicators measured globally over many decades that show that the Earth’s climate is warming. White arrows indicate increasing trends; black arrows indicate decreasing trends. All the indicators expected to increase in a warming world are increasing, and all those expected to decrease in a warming world are decreasing. (Figure source: NOAA NCDC, based on data updated from Kennedy et al. 2010).</a:t>
            </a:r>
          </a:p>
        </p:txBody>
      </p:sp>
      <p:sp>
        <p:nvSpPr>
          <p:cNvPr id="4" name="Slide Number Placeholder 3"/>
          <p:cNvSpPr>
            <a:spLocks noGrp="1"/>
          </p:cNvSpPr>
          <p:nvPr>
            <p:ph type="sldNum" sz="quarter" idx="10"/>
          </p:nvPr>
        </p:nvSpPr>
        <p:spPr/>
        <p:txBody>
          <a:bodyPr/>
          <a:lstStyle/>
          <a:p>
            <a:fld id="{DCE3BC03-46F9-4125-9137-FA0A872ABFE4}" type="slidenum">
              <a:rPr lang="en-US" smtClean="0"/>
              <a:t>7</a:t>
            </a:fld>
            <a:endParaRPr lang="en-US"/>
          </a:p>
        </p:txBody>
      </p:sp>
    </p:spTree>
    <p:extLst>
      <p:ext uri="{BB962C8B-B14F-4D97-AF65-F5344CB8AC3E}">
        <p14:creationId xmlns:p14="http://schemas.microsoft.com/office/powerpoint/2010/main" val="38100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record of satellite measurements of the sun’s energy received at the top of the Earth’s atmosphere is shown in red, following its natural 11-year cycle of small ups and downs, without any net increase. Over the same period, global temperature relative to 1961-1990 average (shown in blue) has risen markedly. This is a clear indication that changes in the sun are not responsible for the observed warming over recent decades. (Figure source: NOAA NCDC / CICS-NC).</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8</a:t>
            </a:fld>
            <a:endParaRPr lang="en-US"/>
          </a:p>
        </p:txBody>
      </p:sp>
    </p:spTree>
    <p:extLst>
      <p:ext uri="{BB962C8B-B14F-4D97-AF65-F5344CB8AC3E}">
        <p14:creationId xmlns:p14="http://schemas.microsoft.com/office/powerpoint/2010/main" val="257053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emissions from burning coal, oil, and gas and producing cement, in units of million metric tons of carbon. These emissions account for about 80% of the total emissions of carbon from human activities, with land-use changes (like cutting down forests) accounting for the other 20% in recent decades. (Data from </a:t>
            </a:r>
            <a:r>
              <a:rPr lang="en-US" dirty="0" err="1" smtClean="0"/>
              <a:t>Boden</a:t>
            </a:r>
            <a:r>
              <a:rPr lang="en-US" dirty="0" smtClean="0"/>
              <a:t> et al. 2012</a:t>
            </a:r>
            <a:r>
              <a:rPr lang="en-US" sz="700" baseline="30000" dirty="0" smtClean="0"/>
              <a:t>15</a:t>
            </a:r>
            <a:r>
              <a:rPr lang="en-US" dirty="0" smtClean="0"/>
              <a:t>). </a:t>
            </a:r>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9</a:t>
            </a:fld>
            <a:endParaRPr lang="en-US"/>
          </a:p>
        </p:txBody>
      </p:sp>
    </p:spTree>
    <p:extLst>
      <p:ext uri="{BB962C8B-B14F-4D97-AF65-F5344CB8AC3E}">
        <p14:creationId xmlns:p14="http://schemas.microsoft.com/office/powerpoint/2010/main" val="238370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retreat of sea ice has occurred faster than climate models had predicted. Image on left shows Arctic minimum sea ice extent in 1984, which was about 2.59 million square miles, the average minimum extent for 1979-2000. Image on right shows that the extent of sea ice had dropped to 1.32 million square miles at the end of summer 2012. The dramatic loss of Arctic sea ice increases warming and has many other impacts on the region. Marine mammals including polar bears and many seal species depend on sea ice for nearly all aspects of their existence. Alaska Native coastal communities rely on sea ice for many reasons, including its role as a buffer against coastal erosion from storms and as a platform for hunting. (Figure source: NASA Earth Observatory 2012).</a:t>
            </a:r>
          </a:p>
          <a:p>
            <a:endParaRPr lang="en-US" dirty="0"/>
          </a:p>
        </p:txBody>
      </p:sp>
      <p:sp>
        <p:nvSpPr>
          <p:cNvPr id="4" name="Slide Number Placeholder 3"/>
          <p:cNvSpPr>
            <a:spLocks noGrp="1"/>
          </p:cNvSpPr>
          <p:nvPr>
            <p:ph type="sldNum" sz="quarter" idx="10"/>
          </p:nvPr>
        </p:nvSpPr>
        <p:spPr/>
        <p:txBody>
          <a:bodyPr/>
          <a:lstStyle/>
          <a:p>
            <a:fld id="{DCE3BC03-46F9-4125-9137-FA0A872ABFE4}" type="slidenum">
              <a:rPr lang="en-US" smtClean="0"/>
              <a:t>12</a:t>
            </a:fld>
            <a:endParaRPr lang="en-US"/>
          </a:p>
        </p:txBody>
      </p:sp>
    </p:spTree>
    <p:extLst>
      <p:ext uri="{BB962C8B-B14F-4D97-AF65-F5344CB8AC3E}">
        <p14:creationId xmlns:p14="http://schemas.microsoft.com/office/powerpoint/2010/main" val="312205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Climate change affects more than just temperature. The location, timing, and amounts of precipitation will also change as temperatures rise. Maps show projected percent change in precipitation in each season for 2071-2099 (compared to the period 1970-1999) under an emissions scenario that assumes continued increases in emissions (A2). Teal indicates precipitation increases, and brown, decreases. Hatched areas indicate that the projected changes are significant and consistent among models. White areas indicate that the changes are not projected to be larger than could be expected from natural variability. In general, the northern part of the U.S. is projected to see more winter and spring precipitation, while the southwestern U.S. is projected to experience less precipitation in the spring. Wet regions are generally projected to become wetter while dry regions become drier. Summer drying is projected for parts of the U.S., including the Northwest and southern Great Plains. (Figure source: NOAA NCDC / CICS-NC).</a:t>
            </a:r>
          </a:p>
          <a:p>
            <a:endParaRPr lang="en-US" baseline="0" dirty="0"/>
          </a:p>
        </p:txBody>
      </p:sp>
      <p:sp>
        <p:nvSpPr>
          <p:cNvPr id="4" name="Slide Number Placeholder 3"/>
          <p:cNvSpPr>
            <a:spLocks noGrp="1"/>
          </p:cNvSpPr>
          <p:nvPr>
            <p:ph type="sldNum" sz="quarter" idx="10"/>
          </p:nvPr>
        </p:nvSpPr>
        <p:spPr/>
        <p:txBody>
          <a:bodyPr/>
          <a:lstStyle/>
          <a:p>
            <a:fld id="{DCE3BC03-46F9-4125-9137-FA0A872ABFE4}" type="slidenum">
              <a:rPr lang="en-US" smtClean="0"/>
              <a:t>13</a:t>
            </a:fld>
            <a:endParaRPr lang="en-US"/>
          </a:p>
        </p:txBody>
      </p:sp>
    </p:spTree>
    <p:extLst>
      <p:ext uri="{BB962C8B-B14F-4D97-AF65-F5344CB8AC3E}">
        <p14:creationId xmlns:p14="http://schemas.microsoft.com/office/powerpoint/2010/main" val="150747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Percent changes in the amount of precipitation falling in very heavy events (the heaviest 1%) from 1958 to 2012 for each region. There is a clear national trend toward a greater amount of precipitation being concentrated in very heavy events, particularly in the Northeast and Midwest. (Figure source: updated from Karl et al. 2009</a:t>
            </a:r>
            <a:r>
              <a:rPr lang="en-US" sz="1200" b="0" i="0" u="none" strike="noStrike" kern="1200" baseline="3000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DCE3BC03-46F9-4125-9137-FA0A872ABFE4}" type="slidenum">
              <a:rPr lang="en-US" smtClean="0"/>
              <a:t>14</a:t>
            </a:fld>
            <a:endParaRPr lang="en-US"/>
          </a:p>
        </p:txBody>
      </p:sp>
    </p:spTree>
    <p:extLst>
      <p:ext uri="{BB962C8B-B14F-4D97-AF65-F5344CB8AC3E}">
        <p14:creationId xmlns:p14="http://schemas.microsoft.com/office/powerpoint/2010/main" val="667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302054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142829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242367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fld id="{C959E47A-E822-F94D-BB11-AF5707D6D69F}" type="slidenum">
              <a:rPr lang="en-US"/>
              <a:pPr>
                <a:defRPr/>
              </a:pPr>
              <a:t>‹#›</a:t>
            </a:fld>
            <a:endParaRPr lang="en-US"/>
          </a:p>
        </p:txBody>
      </p:sp>
    </p:spTree>
    <p:extLst>
      <p:ext uri="{BB962C8B-B14F-4D97-AF65-F5344CB8AC3E}">
        <p14:creationId xmlns:p14="http://schemas.microsoft.com/office/powerpoint/2010/main" val="931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1"/>
          <p:cNvSpPr>
            <a:spLocks noGrp="1"/>
          </p:cNvSpPr>
          <p:nvPr>
            <p:ph type="sldNum" sz="quarter" idx="4"/>
          </p:nvPr>
        </p:nvSpPr>
        <p:spPr>
          <a:xfrm>
            <a:off x="7974826" y="6569075"/>
            <a:ext cx="1082332" cy="244475"/>
          </a:xfrm>
          <a:prstGeom prst="rect">
            <a:avLst/>
          </a:prstGeom>
        </p:spPr>
        <p:txBody>
          <a:bodyPr/>
          <a:lstStyle>
            <a:lvl1pPr algn="r">
              <a:defRPr sz="1200">
                <a:solidFill>
                  <a:schemeClr val="bg1"/>
                </a:solidFill>
              </a:defRPr>
            </a:lvl1pPr>
          </a:lstStyle>
          <a:p>
            <a:fld id="{52F22BA6-8700-4F45-9169-6D48D69520B7}" type="slidenum">
              <a:rPr lang="en-US" smtClean="0"/>
              <a:pPr/>
              <a:t>‹#›</a:t>
            </a:fld>
            <a:endParaRPr lang="en-US" dirty="0" smtClean="0"/>
          </a:p>
        </p:txBody>
      </p:sp>
    </p:spTree>
    <p:extLst>
      <p:ext uri="{BB962C8B-B14F-4D97-AF65-F5344CB8AC3E}">
        <p14:creationId xmlns:p14="http://schemas.microsoft.com/office/powerpoint/2010/main" val="67020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402443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177904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352131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355792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278003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190547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DB78D8-F6D6-422C-9FD0-EABCA73BAC6F}" type="datetimeFigureOut">
              <a:rPr lang="en-US" smtClean="0"/>
              <a:t>3/17/2015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7E1B57-16E3-4AE1-9F81-597553BC73AF}" type="slidenum">
              <a:rPr lang="en-US" smtClean="0"/>
              <a:t>‹#›</a:t>
            </a:fld>
            <a:endParaRPr lang="en-US"/>
          </a:p>
        </p:txBody>
      </p:sp>
    </p:spTree>
    <p:extLst>
      <p:ext uri="{BB962C8B-B14F-4D97-AF65-F5344CB8AC3E}">
        <p14:creationId xmlns:p14="http://schemas.microsoft.com/office/powerpoint/2010/main" val="26098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8" name="Group 13"/>
          <p:cNvGrpSpPr>
            <a:grpSpLocks/>
          </p:cNvGrpSpPr>
          <p:nvPr userDrawn="1"/>
        </p:nvGrpSpPr>
        <p:grpSpPr bwMode="auto">
          <a:xfrm>
            <a:off x="1407700" y="6492875"/>
            <a:ext cx="3926301" cy="244475"/>
            <a:chOff x="1312423" y="6492875"/>
            <a:chExt cx="3925696" cy="244475"/>
          </a:xfrm>
        </p:grpSpPr>
        <p:sp>
          <p:nvSpPr>
            <p:cNvPr id="9" name="Date Placeholder 3"/>
            <p:cNvSpPr txBox="1">
              <a:spLocks/>
            </p:cNvSpPr>
            <p:nvPr/>
          </p:nvSpPr>
          <p:spPr bwMode="auto">
            <a:xfrm>
              <a:off x="1312423" y="6503988"/>
              <a:ext cx="1639795" cy="233362"/>
            </a:xfrm>
            <a:prstGeom prst="rect">
              <a:avLst/>
            </a:prstGeom>
            <a:noFill/>
            <a:ln w="9525">
              <a:noFill/>
              <a:miter lim="800000"/>
              <a:headEnd/>
              <a:tailEnd/>
            </a:ln>
          </p:spPr>
          <p:txBody>
            <a:bodyPr/>
            <a:lstStyle/>
            <a:p>
              <a:r>
                <a:rPr lang="en-US" sz="1200" dirty="0" smtClean="0">
                  <a:solidFill>
                    <a:schemeClr val="bg1">
                      <a:lumMod val="85000"/>
                    </a:schemeClr>
                  </a:solidFill>
                  <a:latin typeface="Calibri" pitchFamily="34" charset="0"/>
                </a:rPr>
                <a:t>Date</a:t>
              </a:r>
              <a:endParaRPr lang="en-US" sz="1200" dirty="0">
                <a:solidFill>
                  <a:schemeClr val="bg1">
                    <a:lumMod val="85000"/>
                  </a:schemeClr>
                </a:solidFill>
                <a:latin typeface="Calibri" pitchFamily="34" charset="0"/>
              </a:endParaRPr>
            </a:p>
          </p:txBody>
        </p:sp>
        <p:sp>
          <p:nvSpPr>
            <p:cNvPr id="10" name="Footer Placeholder 4"/>
            <p:cNvSpPr txBox="1">
              <a:spLocks/>
            </p:cNvSpPr>
            <p:nvPr/>
          </p:nvSpPr>
          <p:spPr bwMode="auto">
            <a:xfrm>
              <a:off x="2724287" y="6492875"/>
              <a:ext cx="2513832" cy="244475"/>
            </a:xfrm>
            <a:prstGeom prst="rect">
              <a:avLst/>
            </a:prstGeom>
            <a:noFill/>
            <a:ln w="9525">
              <a:noFill/>
              <a:miter lim="800000"/>
              <a:headEnd/>
              <a:tailEnd/>
            </a:ln>
          </p:spPr>
          <p:txBody>
            <a:bodyPr/>
            <a:lstStyle/>
            <a:p>
              <a:r>
                <a:rPr lang="en-US" sz="1200" dirty="0" smtClean="0">
                  <a:solidFill>
                    <a:schemeClr val="bg1">
                      <a:lumMod val="85000"/>
                    </a:schemeClr>
                  </a:solidFill>
                  <a:latin typeface="Calibri" pitchFamily="34" charset="0"/>
                </a:rPr>
                <a:t>Name of Meeting</a:t>
              </a:r>
              <a:endParaRPr lang="en-US" sz="1200" dirty="0">
                <a:solidFill>
                  <a:schemeClr val="bg1">
                    <a:lumMod val="85000"/>
                  </a:schemeClr>
                </a:solidFill>
                <a:latin typeface="Calibri" pitchFamily="34" charset="0"/>
              </a:endParaRPr>
            </a:p>
          </p:txBody>
        </p:sp>
        <p:cxnSp>
          <p:nvCxnSpPr>
            <p:cNvPr id="11" name="Straight Connector 10"/>
            <p:cNvCxnSpPr/>
            <p:nvPr/>
          </p:nvCxnSpPr>
          <p:spPr>
            <a:xfrm rot="5400000">
              <a:off x="2571320" y="6639719"/>
              <a:ext cx="19208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1"/>
          <p:cNvSpPr txBox="1">
            <a:spLocks/>
          </p:cNvSpPr>
          <p:nvPr userDrawn="1"/>
        </p:nvSpPr>
        <p:spPr>
          <a:xfrm>
            <a:off x="8001000" y="6543675"/>
            <a:ext cx="1082332" cy="24447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22BA6-8700-4F45-9169-6D48D69520B7}" type="slidenum">
              <a:rPr lang="en-US" smtClean="0">
                <a:solidFill>
                  <a:schemeClr val="tx1">
                    <a:lumMod val="65000"/>
                  </a:schemeClr>
                </a:solidFill>
              </a:rPr>
              <a:pPr/>
              <a:t>‹#›</a:t>
            </a:fld>
            <a:endParaRPr lang="en-US" dirty="0" smtClean="0">
              <a:solidFill>
                <a:schemeClr val="tx1">
                  <a:lumMod val="65000"/>
                </a:schemeClr>
              </a:solidFill>
            </a:endParaRPr>
          </a:p>
        </p:txBody>
      </p:sp>
    </p:spTree>
    <p:extLst>
      <p:ext uri="{BB962C8B-B14F-4D97-AF65-F5344CB8AC3E}">
        <p14:creationId xmlns:p14="http://schemas.microsoft.com/office/powerpoint/2010/main" val="139615231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57163" y="184150"/>
            <a:ext cx="8986837" cy="6302375"/>
          </a:xfrm>
        </p:spPr>
        <p:txBody>
          <a:bodyPr>
            <a:normAutofit fontScale="90000"/>
          </a:bodyPr>
          <a:lstStyle/>
          <a:p>
            <a:r>
              <a:rPr lang="en-US" sz="5400" b="1" dirty="0"/>
              <a:t>What does a climate scientist think we should </a:t>
            </a:r>
            <a:r>
              <a:rPr lang="en-US" sz="5400" b="1" dirty="0" smtClean="0"/>
              <a:t>do</a:t>
            </a:r>
            <a:br>
              <a:rPr lang="en-US" sz="5400" b="1" dirty="0" smtClean="0"/>
            </a:br>
            <a:r>
              <a:rPr lang="en-US" sz="5400" b="1" dirty="0" smtClean="0"/>
              <a:t>about </a:t>
            </a:r>
            <a:r>
              <a:rPr lang="en-US" sz="5400" b="1" dirty="0"/>
              <a:t>climate change</a:t>
            </a:r>
            <a:r>
              <a:rPr lang="en-US" sz="5400" b="1" dirty="0" smtClean="0"/>
              <a:t>?</a:t>
            </a:r>
            <a:br>
              <a:rPr lang="en-US" sz="5400" b="1" dirty="0" smtClean="0"/>
            </a:br>
            <a:r>
              <a:rPr lang="en-US" dirty="0">
                <a:latin typeface="Arial" charset="0"/>
              </a:rPr>
              <a:t/>
            </a:r>
            <a:br>
              <a:rPr lang="en-US" dirty="0">
                <a:latin typeface="Arial" charset="0"/>
              </a:rPr>
            </a:br>
            <a:r>
              <a:rPr lang="en-US" dirty="0">
                <a:latin typeface="Arial" charset="0"/>
              </a:rPr>
              <a:t>Richard C. J. Somerville</a:t>
            </a:r>
            <a:br>
              <a:rPr lang="en-US" dirty="0">
                <a:latin typeface="Arial" charset="0"/>
              </a:rPr>
            </a:br>
            <a:r>
              <a:rPr lang="en-US" sz="3600" dirty="0">
                <a:latin typeface="Arial" charset="0"/>
              </a:rPr>
              <a:t>Scripps Institution of Oceanography</a:t>
            </a:r>
            <a:br>
              <a:rPr lang="en-US" sz="3600" dirty="0">
                <a:latin typeface="Arial" charset="0"/>
              </a:rPr>
            </a:br>
            <a:r>
              <a:rPr lang="en-US" sz="3600" dirty="0">
                <a:latin typeface="Arial" charset="0"/>
              </a:rPr>
              <a:t>University of California, San Diego</a:t>
            </a:r>
            <a:r>
              <a:rPr lang="en-US" dirty="0">
                <a:latin typeface="Arial" charset="0"/>
              </a:rPr>
              <a:t/>
            </a:r>
            <a:br>
              <a:rPr lang="en-US" dirty="0">
                <a:latin typeface="Arial" charset="0"/>
              </a:rPr>
            </a:br>
            <a:r>
              <a:rPr lang="en-US" dirty="0">
                <a:latin typeface="Arial" charset="0"/>
              </a:rPr>
              <a:t/>
            </a:r>
            <a:br>
              <a:rPr lang="en-US" dirty="0">
                <a:latin typeface="Arial" charset="0"/>
              </a:rPr>
            </a:br>
            <a:r>
              <a:rPr lang="en-US" dirty="0">
                <a:latin typeface="Arial" charset="0"/>
              </a:rPr>
              <a:t>http://</a:t>
            </a:r>
            <a:r>
              <a:rPr lang="en-US" dirty="0" err="1">
                <a:latin typeface="Arial" charset="0"/>
              </a:rPr>
              <a:t>richardsomerville.com</a:t>
            </a:r>
            <a:endParaRPr lang="en-US" sz="4000" dirty="0">
              <a:latin typeface="Arial" charset="0"/>
            </a:endParaRPr>
          </a:p>
        </p:txBody>
      </p:sp>
    </p:spTree>
    <p:extLst>
      <p:ext uri="{BB962C8B-B14F-4D97-AF65-F5344CB8AC3E}">
        <p14:creationId xmlns:p14="http://schemas.microsoft.com/office/powerpoint/2010/main" val="294625189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52823" y="0"/>
            <a:ext cx="4916003" cy="6858000"/>
          </a:xfrm>
          <a:prstGeom prst="rect">
            <a:avLst/>
          </a:prstGeom>
        </p:spPr>
      </p:pic>
      <p:sp>
        <p:nvSpPr>
          <p:cNvPr id="6" name="TextBox 5"/>
          <p:cNvSpPr txBox="1"/>
          <p:nvPr/>
        </p:nvSpPr>
        <p:spPr>
          <a:xfrm>
            <a:off x="5268827" y="587913"/>
            <a:ext cx="3598796" cy="5632312"/>
          </a:xfrm>
          <a:prstGeom prst="rect">
            <a:avLst/>
          </a:prstGeom>
          <a:noFill/>
        </p:spPr>
        <p:txBody>
          <a:bodyPr wrap="square" rtlCol="0">
            <a:spAutoFit/>
          </a:bodyPr>
          <a:lstStyle/>
          <a:p>
            <a:r>
              <a:rPr lang="en-US" sz="3600" dirty="0"/>
              <a:t>Rahmstorf et al., </a:t>
            </a:r>
            <a:r>
              <a:rPr lang="en-US" sz="3600" i="1" dirty="0"/>
              <a:t>Science</a:t>
            </a:r>
            <a:r>
              <a:rPr lang="en-US" sz="3600" dirty="0"/>
              <a:t>, </a:t>
            </a:r>
            <a:r>
              <a:rPr lang="en-US" sz="3600" b="1" dirty="0"/>
              <a:t>316</a:t>
            </a:r>
            <a:r>
              <a:rPr lang="en-US" sz="3600" dirty="0"/>
              <a:t>, 709 (2007</a:t>
            </a:r>
            <a:r>
              <a:rPr lang="en-US" sz="3600" dirty="0" smtClean="0"/>
              <a:t>).</a:t>
            </a:r>
          </a:p>
          <a:p>
            <a:endParaRPr lang="en-US" sz="3600" dirty="0"/>
          </a:p>
          <a:p>
            <a:r>
              <a:rPr lang="en-US" sz="3600" dirty="0" smtClean="0"/>
              <a:t>CO</a:t>
            </a:r>
            <a:r>
              <a:rPr lang="en-US" sz="3600" baseline="-25000" dirty="0" smtClean="0"/>
              <a:t>2</a:t>
            </a:r>
            <a:r>
              <a:rPr lang="en-US" sz="3600" dirty="0" smtClean="0"/>
              <a:t> amount,</a:t>
            </a:r>
          </a:p>
          <a:p>
            <a:r>
              <a:rPr lang="en-US" sz="3600" dirty="0" smtClean="0"/>
              <a:t>Temperature,</a:t>
            </a:r>
          </a:p>
          <a:p>
            <a:r>
              <a:rPr lang="en-US" sz="3600" dirty="0" smtClean="0"/>
              <a:t>Sea level,</a:t>
            </a:r>
          </a:p>
          <a:p>
            <a:r>
              <a:rPr lang="en-US" sz="3600" dirty="0"/>
              <a:t>o</a:t>
            </a:r>
            <a:r>
              <a:rPr lang="en-US" sz="3600" dirty="0" smtClean="0"/>
              <a:t>bservations and IPCC projections</a:t>
            </a:r>
            <a:endParaRPr lang="en-US" sz="3600" dirty="0"/>
          </a:p>
          <a:p>
            <a:endParaRPr lang="en-US" sz="3600" dirty="0"/>
          </a:p>
        </p:txBody>
      </p:sp>
    </p:spTree>
    <p:extLst>
      <p:ext uri="{BB962C8B-B14F-4D97-AF65-F5344CB8AC3E}">
        <p14:creationId xmlns:p14="http://schemas.microsoft.com/office/powerpoint/2010/main" val="2493732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64652" y="274638"/>
            <a:ext cx="8979348" cy="5632311"/>
          </a:xfrm>
          <a:prstGeom prst="rect">
            <a:avLst/>
          </a:prstGeom>
          <a:noFill/>
        </p:spPr>
        <p:txBody>
          <a:bodyPr wrap="square" rtlCol="0">
            <a:spAutoFit/>
          </a:bodyPr>
          <a:lstStyle/>
          <a:p>
            <a:r>
              <a:rPr lang="en-US" sz="4000" dirty="0" smtClean="0"/>
              <a:t>“Overall, these observational data underscore the concerns about global climate change. Previous projections, as summarized by the IPCC, have not exaggerated but may in some respects even have underestimated the change, in particular for sea level.”</a:t>
            </a:r>
          </a:p>
          <a:p>
            <a:endParaRPr lang="en-US" sz="4000" dirty="0"/>
          </a:p>
          <a:p>
            <a:r>
              <a:rPr lang="en-US" sz="4000" dirty="0" smtClean="0"/>
              <a:t>Rahmstorf et al., </a:t>
            </a:r>
            <a:r>
              <a:rPr lang="en-US" sz="4000" i="1" dirty="0" smtClean="0"/>
              <a:t>Science</a:t>
            </a:r>
            <a:r>
              <a:rPr lang="en-US" sz="4000" dirty="0" smtClean="0"/>
              <a:t>, </a:t>
            </a:r>
            <a:r>
              <a:rPr lang="en-US" sz="4000" b="1" dirty="0" smtClean="0"/>
              <a:t>316</a:t>
            </a:r>
            <a:r>
              <a:rPr lang="en-US" sz="4000" dirty="0" smtClean="0"/>
              <a:t>, 709 (2007)</a:t>
            </a:r>
            <a:endParaRPr lang="en-US" sz="4000" dirty="0"/>
          </a:p>
        </p:txBody>
      </p:sp>
    </p:spTree>
    <p:extLst>
      <p:ext uri="{BB962C8B-B14F-4D97-AF65-F5344CB8AC3E}">
        <p14:creationId xmlns:p14="http://schemas.microsoft.com/office/powerpoint/2010/main" val="3256862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dirty="0"/>
              <a:t>Arctic Sea Ice </a:t>
            </a:r>
            <a:r>
              <a:rPr lang="en-US" dirty="0" smtClean="0"/>
              <a:t>Declined Dramatically </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676400"/>
            <a:ext cx="8856785" cy="3704492"/>
          </a:xfrm>
          <a:prstGeom prst="rect">
            <a:avLst/>
          </a:prstGeom>
        </p:spPr>
      </p:pic>
    </p:spTree>
    <p:extLst>
      <p:ext uri="{BB962C8B-B14F-4D97-AF65-F5344CB8AC3E}">
        <p14:creationId xmlns:p14="http://schemas.microsoft.com/office/powerpoint/2010/main" val="2349158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3505200" cy="5105400"/>
          </a:xfrm>
        </p:spPr>
        <p:txBody>
          <a:bodyPr>
            <a:noAutofit/>
          </a:bodyPr>
          <a:lstStyle/>
          <a:p>
            <a:pPr>
              <a:lnSpc>
                <a:spcPts val="4400"/>
              </a:lnSpc>
            </a:pPr>
            <a:r>
              <a:rPr lang="en-US" dirty="0" smtClean="0"/>
              <a:t>Precipitation Patterns</a:t>
            </a:r>
            <a:br>
              <a:rPr lang="en-US" dirty="0" smtClean="0"/>
            </a:br>
            <a:r>
              <a:rPr lang="en-US" dirty="0" smtClean="0"/>
              <a:t>Will </a:t>
            </a:r>
            <a:r>
              <a:rPr lang="en-US" dirty="0"/>
              <a:t>Change </a:t>
            </a:r>
            <a:r>
              <a:rPr lang="en-US" dirty="0" smtClean="0"/>
              <a:t>Dramatically Unless We Reduce Carbon Emissions</a:t>
            </a:r>
            <a:r>
              <a:rPr lang="en-US" smtClean="0"/>
              <a:t/>
            </a:r>
            <a:br>
              <a:rPr lang="en-US" smtClean="0"/>
            </a:br>
            <a:r>
              <a:rPr lang="en-US" smtClean="0"/>
              <a:t>Quickly</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304800"/>
            <a:ext cx="4999055" cy="6318250"/>
          </a:xfrm>
          <a:prstGeom prst="rect">
            <a:avLst/>
          </a:prstGeom>
        </p:spPr>
      </p:pic>
    </p:spTree>
    <p:extLst>
      <p:ext uri="{BB962C8B-B14F-4D97-AF65-F5344CB8AC3E}">
        <p14:creationId xmlns:p14="http://schemas.microsoft.com/office/powerpoint/2010/main" val="3852562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29" y="152400"/>
            <a:ext cx="9127671" cy="838200"/>
          </a:xfrm>
        </p:spPr>
        <p:txBody>
          <a:bodyPr>
            <a:normAutofit/>
          </a:bodyPr>
          <a:lstStyle/>
          <a:p>
            <a:pPr>
              <a:lnSpc>
                <a:spcPts val="4400"/>
              </a:lnSpc>
            </a:pPr>
            <a:r>
              <a:rPr lang="en-US" sz="3600" dirty="0"/>
              <a:t>Observed Change in </a:t>
            </a:r>
            <a:r>
              <a:rPr lang="en-US" sz="3600" dirty="0" smtClean="0"/>
              <a:t>Very </a:t>
            </a:r>
            <a:r>
              <a:rPr lang="en-US" sz="3600" dirty="0"/>
              <a:t>Heavy Precipitation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777" y="990600"/>
            <a:ext cx="6714553" cy="5696215"/>
          </a:xfrm>
          <a:prstGeom prst="rect">
            <a:avLst/>
          </a:prstGeom>
        </p:spPr>
      </p:pic>
    </p:spTree>
    <p:extLst>
      <p:ext uri="{BB962C8B-B14F-4D97-AF65-F5344CB8AC3E}">
        <p14:creationId xmlns:p14="http://schemas.microsoft.com/office/powerpoint/2010/main" val="2904488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990600"/>
            <a:ext cx="3276600" cy="4572000"/>
          </a:xfrm>
        </p:spPr>
        <p:txBody>
          <a:bodyPr>
            <a:noAutofit/>
          </a:bodyPr>
          <a:lstStyle/>
          <a:p>
            <a:pPr>
              <a:lnSpc>
                <a:spcPts val="4700"/>
              </a:lnSpc>
            </a:pPr>
            <a:r>
              <a:rPr lang="en-US" dirty="0" smtClean="0"/>
              <a:t>Projected global </a:t>
            </a:r>
            <a:r>
              <a:rPr lang="en-US" dirty="0"/>
              <a:t>t</a:t>
            </a:r>
            <a:r>
              <a:rPr lang="en-US" dirty="0" smtClean="0"/>
              <a:t>emperature </a:t>
            </a:r>
            <a:r>
              <a:rPr lang="en-US" dirty="0"/>
              <a:t>c</a:t>
            </a:r>
            <a:r>
              <a:rPr lang="en-US" dirty="0" smtClean="0"/>
              <a:t>hange for</a:t>
            </a:r>
            <a:br>
              <a:rPr lang="en-US" dirty="0" smtClean="0"/>
            </a:br>
            <a:r>
              <a:rPr lang="en-US" dirty="0" smtClean="0"/>
              <a:t>increasing emissions</a:t>
            </a:r>
            <a:br>
              <a:rPr lang="en-US" dirty="0" smtClean="0"/>
            </a:br>
            <a:r>
              <a:rPr lang="en-US" dirty="0" smtClean="0"/>
              <a:t>(scenario A2) </a:t>
            </a:r>
            <a:br>
              <a:rPr lang="en-US" dirty="0" smtClean="0"/>
            </a:br>
            <a:r>
              <a:rPr lang="en-US" dirty="0" smtClean="0"/>
              <a:t>and for </a:t>
            </a:r>
            <a:br>
              <a:rPr lang="en-US" dirty="0" smtClean="0"/>
            </a:br>
            <a:r>
              <a:rPr lang="en-US" dirty="0" smtClean="0"/>
              <a:t>decreasing </a:t>
            </a:r>
            <a:br>
              <a:rPr lang="en-US" dirty="0" smtClean="0"/>
            </a:br>
            <a:r>
              <a:rPr lang="en-US" dirty="0" smtClean="0"/>
              <a:t>emissions</a:t>
            </a:r>
            <a:br>
              <a:rPr lang="en-US" dirty="0" smtClean="0"/>
            </a:br>
            <a:r>
              <a:rPr lang="en-US" dirty="0" smtClean="0"/>
              <a:t>(scenario B1)</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908"/>
          <a:stretch/>
        </p:blipFill>
        <p:spPr>
          <a:xfrm>
            <a:off x="3505200" y="36495"/>
            <a:ext cx="5514801" cy="6775450"/>
          </a:xfrm>
          <a:prstGeom prst="rect">
            <a:avLst/>
          </a:prstGeom>
        </p:spPr>
      </p:pic>
    </p:spTree>
    <p:extLst>
      <p:ext uri="{BB962C8B-B14F-4D97-AF65-F5344CB8AC3E}">
        <p14:creationId xmlns:p14="http://schemas.microsoft.com/office/powerpoint/2010/main" val="7748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dirty="0" smtClean="0"/>
              <a:t>Our Decisions Determine Our Future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 y="1447800"/>
            <a:ext cx="9137073" cy="4256606"/>
          </a:xfrm>
          <a:prstGeom prst="rect">
            <a:avLst/>
          </a:prstGeom>
        </p:spPr>
      </p:pic>
    </p:spTree>
    <p:extLst>
      <p:ext uri="{BB962C8B-B14F-4D97-AF65-F5344CB8AC3E}">
        <p14:creationId xmlns:p14="http://schemas.microsoft.com/office/powerpoint/2010/main" val="638768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nSpc>
                <a:spcPts val="4800"/>
              </a:lnSpc>
            </a:pPr>
            <a:r>
              <a:rPr lang="en-US" dirty="0"/>
              <a:t>Crop Yields Decline </a:t>
            </a:r>
            <a:r>
              <a:rPr lang="en-US" dirty="0" smtClean="0"/>
              <a:t>under</a:t>
            </a:r>
            <a:br>
              <a:rPr lang="en-US" dirty="0" smtClean="0"/>
            </a:br>
            <a:r>
              <a:rPr lang="en-US" dirty="0" smtClean="0"/>
              <a:t>Higher </a:t>
            </a:r>
            <a:r>
              <a:rPr lang="en-US" dirty="0"/>
              <a:t>Temperatures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7600"/>
            <a:ext cx="9144000" cy="3175000"/>
          </a:xfrm>
          <a:prstGeom prst="rect">
            <a:avLst/>
          </a:prstGeom>
        </p:spPr>
      </p:pic>
    </p:spTree>
    <p:extLst>
      <p:ext uri="{BB962C8B-B14F-4D97-AF65-F5344CB8AC3E}">
        <p14:creationId xmlns:p14="http://schemas.microsoft.com/office/powerpoint/2010/main" val="1423828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nSpc>
                <a:spcPts val="4400"/>
              </a:lnSpc>
            </a:pPr>
            <a:r>
              <a:rPr lang="en-US" dirty="0"/>
              <a:t>Past and Projected Changes </a:t>
            </a:r>
            <a:r>
              <a:rPr lang="en-US" dirty="0" smtClean="0"/>
              <a:t>in</a:t>
            </a:r>
            <a:br>
              <a:rPr lang="en-US" dirty="0" smtClean="0"/>
            </a:br>
            <a:r>
              <a:rPr lang="en-US" dirty="0" smtClean="0"/>
              <a:t>Global </a:t>
            </a:r>
            <a:r>
              <a:rPr lang="en-US" dirty="0"/>
              <a:t>Sea Level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75" y="1371600"/>
            <a:ext cx="7613650" cy="5294998"/>
          </a:xfrm>
          <a:prstGeom prst="rect">
            <a:avLst/>
          </a:prstGeom>
        </p:spPr>
      </p:pic>
    </p:spTree>
    <p:extLst>
      <p:ext uri="{BB962C8B-B14F-4D97-AF65-F5344CB8AC3E}">
        <p14:creationId xmlns:p14="http://schemas.microsoft.com/office/powerpoint/2010/main" val="550968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0"/>
            <a:ext cx="4802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7"/>
          <p:cNvSpPr txBox="1">
            <a:spLocks noChangeArrowheads="1"/>
          </p:cNvSpPr>
          <p:nvPr/>
        </p:nvSpPr>
        <p:spPr bwMode="auto">
          <a:xfrm>
            <a:off x="3694113" y="350838"/>
            <a:ext cx="49164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latin typeface="Verdana" charset="0"/>
                <a:cs typeface="Verdana" charset="0"/>
              </a:rPr>
              <a:t>Carbon dioxide is the steroids of our climate system.</a:t>
            </a:r>
          </a:p>
        </p:txBody>
      </p:sp>
    </p:spTree>
    <p:extLst>
      <p:ext uri="{BB962C8B-B14F-4D97-AF65-F5344CB8AC3E}">
        <p14:creationId xmlns:p14="http://schemas.microsoft.com/office/powerpoint/2010/main" val="871350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100" y="762000"/>
            <a:ext cx="77978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575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915400" cy="8463856"/>
          </a:xfrm>
          <a:prstGeom prst="rect">
            <a:avLst/>
          </a:prstGeom>
          <a:noFill/>
        </p:spPr>
        <p:txBody>
          <a:bodyPr wrap="square" rtlCol="0">
            <a:spAutoFit/>
          </a:bodyPr>
          <a:lstStyle/>
          <a:p>
            <a:r>
              <a:rPr lang="en-US" sz="3200" dirty="0" smtClean="0">
                <a:latin typeface="Verdana"/>
                <a:cs typeface="Verdana"/>
              </a:rPr>
              <a:t>It’s warming.</a:t>
            </a:r>
          </a:p>
          <a:p>
            <a:r>
              <a:rPr lang="en-US" sz="3200" dirty="0" smtClean="0">
                <a:latin typeface="Verdana"/>
                <a:cs typeface="Verdana"/>
              </a:rPr>
              <a:t>It’s us.</a:t>
            </a:r>
          </a:p>
          <a:p>
            <a:r>
              <a:rPr lang="en-US" sz="3200" dirty="0" smtClean="0">
                <a:latin typeface="Verdana"/>
                <a:cs typeface="Verdana"/>
              </a:rPr>
              <a:t>It hasn’t stopped.</a:t>
            </a:r>
          </a:p>
          <a:p>
            <a:r>
              <a:rPr lang="en-US" sz="3200" dirty="0" smtClean="0">
                <a:latin typeface="Verdana"/>
                <a:cs typeface="Verdana"/>
              </a:rPr>
              <a:t>The heat is mainly in the sea.</a:t>
            </a:r>
          </a:p>
          <a:p>
            <a:r>
              <a:rPr lang="en-US" sz="3200" dirty="0" smtClean="0">
                <a:latin typeface="Verdana"/>
                <a:cs typeface="Verdana"/>
              </a:rPr>
              <a:t>Sea level is rising.</a:t>
            </a:r>
          </a:p>
          <a:p>
            <a:r>
              <a:rPr lang="en-US" sz="3200" dirty="0" smtClean="0">
                <a:latin typeface="Verdana"/>
                <a:cs typeface="Verdana"/>
              </a:rPr>
              <a:t>Ice is shrinking.</a:t>
            </a:r>
          </a:p>
          <a:p>
            <a:r>
              <a:rPr lang="en-US" sz="3200" dirty="0">
                <a:latin typeface="Verdana"/>
                <a:cs typeface="Verdana"/>
              </a:rPr>
              <a:t>CO</a:t>
            </a:r>
            <a:r>
              <a:rPr lang="en-US" sz="3200" baseline="-25000" dirty="0">
                <a:latin typeface="Verdana"/>
                <a:cs typeface="Verdana"/>
              </a:rPr>
              <a:t>2 </a:t>
            </a:r>
            <a:r>
              <a:rPr lang="en-US" sz="3200" dirty="0" smtClean="0">
                <a:latin typeface="Verdana"/>
                <a:cs typeface="Verdana"/>
              </a:rPr>
              <a:t>makes the sea more acidic</a:t>
            </a:r>
            <a:r>
              <a:rPr lang="en-US" sz="3200" dirty="0">
                <a:latin typeface="Verdana"/>
                <a:cs typeface="Verdana"/>
              </a:rPr>
              <a:t>.</a:t>
            </a:r>
          </a:p>
          <a:p>
            <a:r>
              <a:rPr lang="en-US" sz="3200" dirty="0">
                <a:latin typeface="Verdana"/>
                <a:cs typeface="Verdana"/>
              </a:rPr>
              <a:t>CO</a:t>
            </a:r>
            <a:r>
              <a:rPr lang="en-US" sz="3200" baseline="-25000" dirty="0">
                <a:latin typeface="Verdana"/>
                <a:cs typeface="Verdana"/>
              </a:rPr>
              <a:t>2</a:t>
            </a:r>
            <a:r>
              <a:rPr lang="en-US" sz="3200" dirty="0">
                <a:latin typeface="Verdana"/>
                <a:cs typeface="Verdana"/>
              </a:rPr>
              <a:t> in the air is up 40% since the 1800s.</a:t>
            </a:r>
          </a:p>
          <a:p>
            <a:r>
              <a:rPr lang="en-US" sz="3200" dirty="0">
                <a:latin typeface="Verdana"/>
                <a:cs typeface="Verdana"/>
              </a:rPr>
              <a:t>It’s now the highest in 800,000 years.</a:t>
            </a:r>
          </a:p>
          <a:p>
            <a:r>
              <a:rPr lang="en-US" sz="3200" b="1" dirty="0">
                <a:latin typeface="Verdana"/>
                <a:cs typeface="Verdana"/>
              </a:rPr>
              <a:t>Cumulative</a:t>
            </a:r>
            <a:r>
              <a:rPr lang="en-US" sz="3200" dirty="0">
                <a:latin typeface="Verdana"/>
                <a:cs typeface="Verdana"/>
              </a:rPr>
              <a:t> </a:t>
            </a:r>
            <a:r>
              <a:rPr lang="en-US" sz="3200" dirty="0" smtClean="0">
                <a:latin typeface="Verdana"/>
                <a:cs typeface="Verdana"/>
              </a:rPr>
              <a:t>emissions </a:t>
            </a:r>
            <a:r>
              <a:rPr lang="en-US" sz="3200" b="1" dirty="0">
                <a:latin typeface="Verdana"/>
                <a:cs typeface="Verdana"/>
              </a:rPr>
              <a:t>set</a:t>
            </a:r>
            <a:r>
              <a:rPr lang="en-US" sz="3200" dirty="0">
                <a:latin typeface="Verdana"/>
                <a:cs typeface="Verdana"/>
              </a:rPr>
              <a:t> the warming.</a:t>
            </a:r>
          </a:p>
          <a:p>
            <a:r>
              <a:rPr lang="en-US" sz="3200" b="1" dirty="0">
                <a:latin typeface="Verdana"/>
                <a:cs typeface="Verdana"/>
              </a:rPr>
              <a:t>Reducing</a:t>
            </a:r>
            <a:r>
              <a:rPr lang="en-US" sz="3200" dirty="0">
                <a:latin typeface="Verdana"/>
                <a:cs typeface="Verdana"/>
              </a:rPr>
              <a:t> </a:t>
            </a:r>
            <a:r>
              <a:rPr lang="en-US" sz="3200" dirty="0" smtClean="0">
                <a:latin typeface="Verdana"/>
                <a:cs typeface="Verdana"/>
              </a:rPr>
              <a:t>emissions </a:t>
            </a:r>
            <a:r>
              <a:rPr lang="en-US" sz="3200" b="1" dirty="0">
                <a:latin typeface="Verdana"/>
                <a:cs typeface="Verdana"/>
              </a:rPr>
              <a:t>limits</a:t>
            </a:r>
            <a:r>
              <a:rPr lang="en-US" sz="3200" dirty="0">
                <a:latin typeface="Verdana"/>
                <a:cs typeface="Verdana"/>
              </a:rPr>
              <a:t> the warming.</a:t>
            </a:r>
          </a:p>
          <a:p>
            <a:r>
              <a:rPr lang="en-US" sz="3200" dirty="0">
                <a:latin typeface="Verdana"/>
                <a:cs typeface="Verdana"/>
              </a:rPr>
              <a:t>Climate change </a:t>
            </a:r>
            <a:r>
              <a:rPr lang="en-US" sz="3200" dirty="0" smtClean="0">
                <a:latin typeface="Verdana"/>
                <a:cs typeface="Verdana"/>
              </a:rPr>
              <a:t>will last </a:t>
            </a:r>
            <a:r>
              <a:rPr lang="en-US" sz="3200" dirty="0">
                <a:latin typeface="Verdana"/>
                <a:cs typeface="Verdana"/>
              </a:rPr>
              <a:t>for centuries.</a:t>
            </a:r>
          </a:p>
          <a:p>
            <a:endParaRPr lang="en-US" sz="3200" dirty="0" smtClean="0">
              <a:latin typeface="Verdana"/>
              <a:cs typeface="Verdana"/>
            </a:endParaRPr>
          </a:p>
          <a:p>
            <a:endParaRPr lang="en-US" sz="3200" dirty="0" smtClean="0">
              <a:latin typeface="Verdana"/>
              <a:cs typeface="Verdana"/>
            </a:endParaRPr>
          </a:p>
          <a:p>
            <a:endParaRPr lang="en-US" sz="3200" dirty="0" smtClean="0">
              <a:latin typeface="Verdana"/>
              <a:cs typeface="Verdana"/>
            </a:endParaRPr>
          </a:p>
          <a:p>
            <a:endParaRPr lang="en-US" sz="3200" dirty="0">
              <a:latin typeface="Verdana"/>
              <a:cs typeface="Verdana"/>
            </a:endParaRPr>
          </a:p>
          <a:p>
            <a:endParaRPr lang="en-US" sz="3200" dirty="0">
              <a:latin typeface="Verdana"/>
              <a:cs typeface="Verdana"/>
            </a:endParaRPr>
          </a:p>
        </p:txBody>
      </p:sp>
    </p:spTree>
    <p:extLst>
      <p:ext uri="{BB962C8B-B14F-4D97-AF65-F5344CB8AC3E}">
        <p14:creationId xmlns:p14="http://schemas.microsoft.com/office/powerpoint/2010/main" val="2963059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991600" cy="6494085"/>
          </a:xfrm>
          <a:prstGeom prst="rect">
            <a:avLst/>
          </a:prstGeom>
          <a:noFill/>
        </p:spPr>
        <p:txBody>
          <a:bodyPr wrap="square" rtlCol="0">
            <a:spAutoFit/>
          </a:bodyPr>
          <a:lstStyle/>
          <a:p>
            <a:r>
              <a:rPr lang="en-US" sz="3200" dirty="0" smtClean="0">
                <a:latin typeface="Verdana"/>
                <a:cs typeface="Verdana"/>
              </a:rPr>
              <a:t>A prediction made in 1978:</a:t>
            </a:r>
          </a:p>
          <a:p>
            <a:endParaRPr lang="en-US" sz="3200" dirty="0">
              <a:latin typeface="Verdana"/>
              <a:cs typeface="Verdana"/>
            </a:endParaRPr>
          </a:p>
          <a:p>
            <a:r>
              <a:rPr lang="en-US" sz="3200" dirty="0" smtClean="0">
                <a:latin typeface="Verdana"/>
                <a:cs typeface="Verdana"/>
              </a:rPr>
              <a:t>“If the global consumption of fossil fuels continues to grow at its present rate, atmospheric CO</a:t>
            </a:r>
            <a:r>
              <a:rPr lang="en-US" sz="3200" baseline="-25000" dirty="0" smtClean="0">
                <a:latin typeface="Verdana"/>
                <a:cs typeface="Verdana"/>
              </a:rPr>
              <a:t>2</a:t>
            </a:r>
            <a:r>
              <a:rPr lang="en-US" sz="3200" dirty="0" smtClean="0">
                <a:latin typeface="Verdana"/>
                <a:cs typeface="Verdana"/>
              </a:rPr>
              <a:t> content will double in about 50 years. [The resulting warming] could start rapid </a:t>
            </a:r>
            <a:r>
              <a:rPr lang="en-US" sz="3200" dirty="0" err="1" smtClean="0">
                <a:latin typeface="Verdana"/>
                <a:cs typeface="Verdana"/>
              </a:rPr>
              <a:t>deglaciation</a:t>
            </a:r>
            <a:r>
              <a:rPr lang="en-US" sz="3200" dirty="0" smtClean="0">
                <a:latin typeface="Verdana"/>
                <a:cs typeface="Verdana"/>
              </a:rPr>
              <a:t> of West Antarctica, leading to a 5 meter rise in sea level.”</a:t>
            </a:r>
          </a:p>
          <a:p>
            <a:endParaRPr lang="en-US" sz="3200" dirty="0">
              <a:latin typeface="Verdana"/>
              <a:cs typeface="Verdana"/>
            </a:endParaRPr>
          </a:p>
          <a:p>
            <a:r>
              <a:rPr lang="en-US" sz="3200" dirty="0" smtClean="0">
                <a:latin typeface="Verdana"/>
                <a:cs typeface="Verdana"/>
              </a:rPr>
              <a:t>J. H. Mercer, “West Antarctic ice sheet and CO</a:t>
            </a:r>
            <a:r>
              <a:rPr lang="en-US" sz="3200" baseline="-25000" dirty="0" smtClean="0">
                <a:latin typeface="Verdana"/>
                <a:cs typeface="Verdana"/>
              </a:rPr>
              <a:t>2</a:t>
            </a:r>
            <a:r>
              <a:rPr lang="en-US" sz="3200" dirty="0" smtClean="0">
                <a:latin typeface="Verdana"/>
                <a:cs typeface="Verdana"/>
              </a:rPr>
              <a:t> greenhouse effect: a threat of disaster.” </a:t>
            </a:r>
            <a:r>
              <a:rPr lang="en-US" sz="3200" i="1" dirty="0" smtClean="0">
                <a:latin typeface="Verdana"/>
                <a:cs typeface="Verdana"/>
              </a:rPr>
              <a:t>Nature</a:t>
            </a:r>
            <a:r>
              <a:rPr lang="en-US" sz="3200" dirty="0" smtClean="0">
                <a:latin typeface="Verdana"/>
                <a:cs typeface="Verdana"/>
              </a:rPr>
              <a:t>, 26 Jan. 1978.</a:t>
            </a:r>
            <a:endParaRPr lang="en-US" sz="3200" baseline="-25000" dirty="0">
              <a:latin typeface="Verdana"/>
              <a:cs typeface="Verdana"/>
            </a:endParaRPr>
          </a:p>
        </p:txBody>
      </p:sp>
    </p:spTree>
    <p:extLst>
      <p:ext uri="{BB962C8B-B14F-4D97-AF65-F5344CB8AC3E}">
        <p14:creationId xmlns:p14="http://schemas.microsoft.com/office/powerpoint/2010/main" val="923984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52030" cy="6858000"/>
          </a:xfrm>
          <a:prstGeom prst="rect">
            <a:avLst/>
          </a:prstGeom>
        </p:spPr>
      </p:pic>
    </p:spTree>
    <p:extLst>
      <p:ext uri="{BB962C8B-B14F-4D97-AF65-F5344CB8AC3E}">
        <p14:creationId xmlns:p14="http://schemas.microsoft.com/office/powerpoint/2010/main" val="3756649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763000" cy="6494085"/>
          </a:xfrm>
          <a:prstGeom prst="rect">
            <a:avLst/>
          </a:prstGeom>
          <a:noFill/>
        </p:spPr>
        <p:txBody>
          <a:bodyPr wrap="square" rtlCol="0">
            <a:spAutoFit/>
          </a:bodyPr>
          <a:lstStyle/>
          <a:p>
            <a:r>
              <a:rPr lang="en-US" sz="3200" dirty="0" smtClean="0"/>
              <a:t>Collapse of West Antarctic Ice Sheet begins (2014):</a:t>
            </a:r>
          </a:p>
          <a:p>
            <a:endParaRPr lang="en-US" sz="3200" dirty="0"/>
          </a:p>
          <a:p>
            <a:r>
              <a:rPr lang="en-US" sz="3200" dirty="0" smtClean="0"/>
              <a:t>“</a:t>
            </a:r>
            <a:r>
              <a:rPr lang="en-US" sz="3200" dirty="0"/>
              <a:t>We announced that we had collected enough observations to conclude that the retreat of ice in the Amundsen sea sector of West Antarctica was unstoppable, with major consequences – it will mean that sea levels will rise one meter worldwide. What's more, its disappearance will likely trigger the collapse of the rest of the West Antarctic ice sheet, which comes with a sea level rise of between three and five meters. Such an event will displace millions of people worldwide</a:t>
            </a:r>
            <a:r>
              <a:rPr lang="en-US" sz="3200" dirty="0" smtClean="0"/>
              <a:t>.”</a:t>
            </a:r>
          </a:p>
          <a:p>
            <a:r>
              <a:rPr lang="en-US" sz="3200" dirty="0"/>
              <a:t>-</a:t>
            </a:r>
            <a:r>
              <a:rPr lang="en-US" sz="3200" dirty="0" smtClean="0"/>
              <a:t>- Eric Rignot, JPL and UC Irvine, May, 2014</a:t>
            </a:r>
            <a:endParaRPr lang="en-US" sz="3200" dirty="0"/>
          </a:p>
        </p:txBody>
      </p:sp>
    </p:spTree>
    <p:extLst>
      <p:ext uri="{BB962C8B-B14F-4D97-AF65-F5344CB8AC3E}">
        <p14:creationId xmlns:p14="http://schemas.microsoft.com/office/powerpoint/2010/main" val="3348816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81" y="729012"/>
            <a:ext cx="8467756" cy="5632312"/>
          </a:xfrm>
          <a:prstGeom prst="rect">
            <a:avLst/>
          </a:prstGeom>
          <a:noFill/>
        </p:spPr>
        <p:txBody>
          <a:bodyPr wrap="square" rtlCol="0">
            <a:spAutoFit/>
          </a:bodyPr>
          <a:lstStyle/>
          <a:p>
            <a:r>
              <a:rPr lang="en-US" sz="3600" dirty="0" smtClean="0"/>
              <a:t>Two papers in May 2014 announced the discovery that </a:t>
            </a:r>
            <a:r>
              <a:rPr lang="en-US" sz="3600" smtClean="0"/>
              <a:t>part of the </a:t>
            </a:r>
            <a:r>
              <a:rPr lang="en-US" sz="3600" dirty="0" smtClean="0"/>
              <a:t>West Antarctic Ice Sheet had begun an apparently unstoppable collapse. Thus a “tipping point” that had been predicted has now been passed:</a:t>
            </a:r>
          </a:p>
          <a:p>
            <a:endParaRPr lang="en-US" sz="3600" dirty="0"/>
          </a:p>
          <a:p>
            <a:r>
              <a:rPr lang="en-US" sz="3600" dirty="0" smtClean="0"/>
              <a:t>Rignot et al., 2014: </a:t>
            </a:r>
            <a:r>
              <a:rPr lang="en-US" sz="3600" i="1" dirty="0" smtClean="0"/>
              <a:t>Geophysical Research Letters</a:t>
            </a:r>
            <a:r>
              <a:rPr lang="en-US" sz="3600" dirty="0" smtClean="0"/>
              <a:t>, </a:t>
            </a:r>
            <a:r>
              <a:rPr lang="en-US" sz="3600" b="1" dirty="0" smtClean="0"/>
              <a:t>41</a:t>
            </a:r>
            <a:r>
              <a:rPr lang="en-US" sz="3600" dirty="0" smtClean="0"/>
              <a:t>, doi: 10.1002/2014GL060140.</a:t>
            </a:r>
          </a:p>
          <a:p>
            <a:endParaRPr lang="en-US" sz="3600" dirty="0"/>
          </a:p>
          <a:p>
            <a:r>
              <a:rPr lang="en-US" sz="3600" dirty="0" err="1" smtClean="0"/>
              <a:t>Joughlin</a:t>
            </a:r>
            <a:r>
              <a:rPr lang="en-US" sz="3600" dirty="0" smtClean="0"/>
              <a:t> et al., 2014: </a:t>
            </a:r>
            <a:r>
              <a:rPr lang="en-US" sz="3600" i="1" dirty="0" smtClean="0"/>
              <a:t>Science</a:t>
            </a:r>
            <a:r>
              <a:rPr lang="en-US" sz="3600" dirty="0" smtClean="0"/>
              <a:t>, </a:t>
            </a:r>
            <a:r>
              <a:rPr lang="en-US" sz="3600" b="1" dirty="0" smtClean="0"/>
              <a:t>344</a:t>
            </a:r>
            <a:r>
              <a:rPr lang="en-US" sz="3600" dirty="0" smtClean="0"/>
              <a:t>, 735-738.</a:t>
            </a:r>
            <a:endParaRPr lang="en-US" sz="3600" dirty="0"/>
          </a:p>
        </p:txBody>
      </p:sp>
    </p:spTree>
    <p:extLst>
      <p:ext uri="{BB962C8B-B14F-4D97-AF65-F5344CB8AC3E}">
        <p14:creationId xmlns:p14="http://schemas.microsoft.com/office/powerpoint/2010/main" val="1715419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228600"/>
            <a:ext cx="9144000" cy="838200"/>
          </a:xfrm>
          <a:noFill/>
        </p:spPr>
        <p:txBody>
          <a:bodyPr/>
          <a:lstStyle/>
          <a:p>
            <a:pPr eaLnBrk="1" hangingPunct="1"/>
            <a:r>
              <a:rPr lang="en-US" sz="3200" b="1" dirty="0" smtClean="0">
                <a:latin typeface="Arial" charset="0"/>
              </a:rPr>
              <a:t>Mechanism for ice sheet collapse</a:t>
            </a:r>
            <a:endParaRPr lang="en-US" sz="3200" b="1" dirty="0">
              <a:latin typeface="Arial" charset="0"/>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527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0420" name="Text Box 5"/>
          <p:cNvSpPr txBox="1">
            <a:spLocks noChangeArrowheads="1"/>
          </p:cNvSpPr>
          <p:nvPr/>
        </p:nvSpPr>
        <p:spPr bwMode="auto">
          <a:xfrm>
            <a:off x="685800" y="4648200"/>
            <a:ext cx="746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smtClean="0">
                <a:solidFill>
                  <a:srgbClr val="FFFFFF"/>
                </a:solidFill>
                <a:latin typeface="Arial"/>
              </a:rPr>
              <a:t>The mechanism for ice sheet collapse involves the lack of pinning points that could help stabilize the ice sheet, plus a sea floor that</a:t>
            </a:r>
            <a:r>
              <a:rPr lang="fr-FR" sz="2800" dirty="0">
                <a:solidFill>
                  <a:srgbClr val="FFFFFF"/>
                </a:solidFill>
                <a:latin typeface="Arial"/>
              </a:rPr>
              <a:t> </a:t>
            </a:r>
            <a:r>
              <a:rPr lang="fr-FR" sz="2800" dirty="0" err="1" smtClean="0">
                <a:solidFill>
                  <a:srgbClr val="FFFFFF"/>
                </a:solidFill>
                <a:latin typeface="Arial"/>
              </a:rPr>
              <a:t>slopes</a:t>
            </a:r>
            <a:r>
              <a:rPr lang="fr-FR" sz="2800" dirty="0" smtClean="0">
                <a:solidFill>
                  <a:srgbClr val="FFFFFF"/>
                </a:solidFill>
                <a:latin typeface="Arial"/>
              </a:rPr>
              <a:t> </a:t>
            </a:r>
            <a:r>
              <a:rPr lang="fr-FR" sz="2800" dirty="0" err="1" smtClean="0">
                <a:solidFill>
                  <a:srgbClr val="FFFFFF"/>
                </a:solidFill>
                <a:latin typeface="Arial"/>
              </a:rPr>
              <a:t>downward</a:t>
            </a:r>
            <a:r>
              <a:rPr lang="fr-FR" sz="2800" dirty="0" smtClean="0">
                <a:solidFill>
                  <a:srgbClr val="FFFFFF"/>
                </a:solidFill>
                <a:latin typeface="Arial"/>
              </a:rPr>
              <a:t> </a:t>
            </a:r>
            <a:r>
              <a:rPr lang="fr-FR" sz="2800" dirty="0" err="1" smtClean="0">
                <a:solidFill>
                  <a:srgbClr val="FFFFFF"/>
                </a:solidFill>
                <a:latin typeface="Arial"/>
              </a:rPr>
              <a:t>toward</a:t>
            </a:r>
            <a:r>
              <a:rPr lang="fr-FR" sz="2800" dirty="0" smtClean="0">
                <a:solidFill>
                  <a:srgbClr val="FFFFFF"/>
                </a:solidFill>
                <a:latin typeface="Arial"/>
              </a:rPr>
              <a:t> the continent.</a:t>
            </a:r>
            <a:endParaRPr lang="en-US" sz="2800" dirty="0">
              <a:solidFill>
                <a:srgbClr val="FFFFFF"/>
              </a:solidFill>
              <a:latin typeface="Arial"/>
            </a:endParaRPr>
          </a:p>
        </p:txBody>
      </p:sp>
    </p:spTree>
    <p:extLst>
      <p:ext uri="{BB962C8B-B14F-4D97-AF65-F5344CB8AC3E}">
        <p14:creationId xmlns:p14="http://schemas.microsoft.com/office/powerpoint/2010/main" val="1132440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figure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3058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8"/>
          <p:cNvSpPr>
            <a:spLocks noChangeArrowheads="1"/>
          </p:cNvSpPr>
          <p:nvPr/>
        </p:nvSpPr>
        <p:spPr bwMode="auto">
          <a:xfrm>
            <a:off x="0" y="59277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t>Emissions pathways to give 67% chance of limiting global warming to 2º Celsius (3.6º Fahrenheit) above </a:t>
            </a:r>
            <a:r>
              <a:rPr lang="en-US" sz="2400" dirty="0" smtClean="0"/>
              <a:t>the temperatures of the 1800s.</a:t>
            </a:r>
            <a:endParaRPr lang="en-US" sz="2400" dirty="0"/>
          </a:p>
        </p:txBody>
      </p:sp>
    </p:spTree>
    <p:extLst>
      <p:ext uri="{BB962C8B-B14F-4D97-AF65-F5344CB8AC3E}">
        <p14:creationId xmlns:p14="http://schemas.microsoft.com/office/powerpoint/2010/main" val="513400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23705"/>
            <a:ext cx="8475133" cy="1143000"/>
          </a:xfrm>
        </p:spPr>
        <p:txBody>
          <a:bodyPr>
            <a:noAutofit/>
          </a:bodyPr>
          <a:lstStyle/>
          <a:p>
            <a:pPr algn="l"/>
            <a:r>
              <a:rPr lang="en-US" sz="4000" dirty="0">
                <a:solidFill>
                  <a:schemeClr val="tx1"/>
                </a:solidFill>
              </a:rPr>
              <a:t>"After all, what's the use of having developed a science well enough to make predictions, if in the end all we're willing to do is stand around and wait for them to come true</a:t>
            </a:r>
            <a:r>
              <a:rPr lang="en-US" sz="4000" dirty="0" smtClean="0">
                <a:solidFill>
                  <a:schemeClr val="tx1"/>
                </a:solidFill>
              </a:rPr>
              <a:t>!“</a:t>
            </a:r>
            <a:br>
              <a:rPr lang="en-US" sz="4000" dirty="0" smtClean="0">
                <a:solidFill>
                  <a:schemeClr val="tx1"/>
                </a:solidFill>
              </a:rPr>
            </a:br>
            <a:r>
              <a:rPr lang="en-US" sz="4000" dirty="0">
                <a:solidFill>
                  <a:schemeClr val="tx1"/>
                </a:solidFill>
              </a:rPr>
              <a:t> </a:t>
            </a:r>
            <a:br>
              <a:rPr lang="en-US" sz="4000" dirty="0">
                <a:solidFill>
                  <a:schemeClr val="tx1"/>
                </a:solidFill>
              </a:rPr>
            </a:br>
            <a:r>
              <a:rPr lang="en-US" sz="4000" dirty="0">
                <a:solidFill>
                  <a:schemeClr val="tx1"/>
                </a:solidFill>
              </a:rPr>
              <a:t>F. Sherwood Rowland, 1984 </a:t>
            </a:r>
          </a:p>
        </p:txBody>
      </p:sp>
    </p:spTree>
    <p:extLst>
      <p:ext uri="{BB962C8B-B14F-4D97-AF65-F5344CB8AC3E}">
        <p14:creationId xmlns:p14="http://schemas.microsoft.com/office/powerpoint/2010/main" val="823098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274638" y="457200"/>
            <a:ext cx="8694737"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dirty="0" err="1"/>
              <a:t>s</a:t>
            </a:r>
            <a:r>
              <a:rPr lang="en-US" sz="3200" dirty="0" err="1" smtClean="0"/>
              <a:t>kepticalscience.com</a:t>
            </a:r>
            <a:endParaRPr lang="en-US" sz="3200" dirty="0" smtClean="0"/>
          </a:p>
          <a:p>
            <a:pPr eaLnBrk="1" hangingPunct="1">
              <a:spcBef>
                <a:spcPct val="50000"/>
              </a:spcBef>
            </a:pPr>
            <a:r>
              <a:rPr lang="en-US" sz="3200" dirty="0" smtClean="0"/>
              <a:t>	good responses to “climate myths”</a:t>
            </a:r>
          </a:p>
          <a:p>
            <a:pPr eaLnBrk="1" hangingPunct="1">
              <a:spcBef>
                <a:spcPct val="50000"/>
              </a:spcBef>
            </a:pPr>
            <a:endParaRPr lang="en-US" sz="3200" dirty="0"/>
          </a:p>
          <a:p>
            <a:pPr eaLnBrk="1" hangingPunct="1">
              <a:spcBef>
                <a:spcPct val="50000"/>
              </a:spcBef>
            </a:pPr>
            <a:r>
              <a:rPr lang="en-US" sz="3200" dirty="0" err="1" smtClean="0"/>
              <a:t>climatecommunication.org</a:t>
            </a:r>
            <a:endParaRPr lang="en-US" sz="3200" dirty="0" smtClean="0"/>
          </a:p>
          <a:p>
            <a:pPr eaLnBrk="1" hangingPunct="1">
              <a:spcBef>
                <a:spcPct val="50000"/>
              </a:spcBef>
            </a:pPr>
            <a:r>
              <a:rPr lang="en-US" sz="3200" dirty="0"/>
              <a:t>	</a:t>
            </a:r>
            <a:r>
              <a:rPr lang="en-US" sz="3200" dirty="0" smtClean="0"/>
              <a:t>effective ways to communicate science</a:t>
            </a:r>
          </a:p>
          <a:p>
            <a:pPr eaLnBrk="1" hangingPunct="1">
              <a:spcBef>
                <a:spcPct val="50000"/>
              </a:spcBef>
            </a:pPr>
            <a:endParaRPr lang="en-US" sz="3200" dirty="0"/>
          </a:p>
          <a:p>
            <a:pPr eaLnBrk="1" hangingPunct="1">
              <a:spcBef>
                <a:spcPct val="50000"/>
              </a:spcBef>
            </a:pPr>
            <a:r>
              <a:rPr lang="en-US" sz="3200" dirty="0" err="1" smtClean="0"/>
              <a:t>richardsomerville.com</a:t>
            </a:r>
            <a:endParaRPr lang="en-US" sz="3200" dirty="0" smtClean="0"/>
          </a:p>
          <a:p>
            <a:pPr eaLnBrk="1" hangingPunct="1">
              <a:spcBef>
                <a:spcPct val="50000"/>
              </a:spcBef>
            </a:pPr>
            <a:r>
              <a:rPr lang="en-US" sz="3200" dirty="0"/>
              <a:t>	</a:t>
            </a:r>
            <a:r>
              <a:rPr lang="en-US" sz="3200" dirty="0" smtClean="0"/>
              <a:t>many useful links and downloads</a:t>
            </a:r>
            <a:endParaRPr lang="en-US" sz="3200" dirty="0"/>
          </a:p>
        </p:txBody>
      </p:sp>
    </p:spTree>
    <p:extLst>
      <p:ext uri="{BB962C8B-B14F-4D97-AF65-F5344CB8AC3E}">
        <p14:creationId xmlns:p14="http://schemas.microsoft.com/office/powerpoint/2010/main" val="2912142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700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4834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maunal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08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Grp="1" noChangeArrowheads="1"/>
          </p:cNvSpPr>
          <p:nvPr>
            <p:ph type="title"/>
          </p:nvPr>
        </p:nvSpPr>
        <p:spPr/>
        <p:txBody>
          <a:bodyPr/>
          <a:lstStyle/>
          <a:p>
            <a:pPr eaLnBrk="1" hangingPunct="1"/>
            <a:r>
              <a:rPr lang="en-US">
                <a:latin typeface="Calibri" charset="0"/>
              </a:rPr>
              <a:t> </a:t>
            </a:r>
          </a:p>
        </p:txBody>
      </p:sp>
      <p:sp>
        <p:nvSpPr>
          <p:cNvPr id="31747" name="Rectangle 4"/>
          <p:cNvSpPr>
            <a:spLocks noGrp="1" noChangeArrowheads="1"/>
          </p:cNvSpPr>
          <p:nvPr>
            <p:ph type="body" sz="half" idx="1"/>
          </p:nvPr>
        </p:nvSpPr>
        <p:spPr>
          <a:xfrm>
            <a:off x="4411663" y="1412875"/>
            <a:ext cx="3657600" cy="4343400"/>
          </a:xfrm>
        </p:spPr>
        <p:txBody>
          <a:bodyPr/>
          <a:lstStyle/>
          <a:p>
            <a:pPr eaLnBrk="1" hangingPunct="1">
              <a:buFontTx/>
              <a:buNone/>
            </a:pPr>
            <a:r>
              <a:rPr lang="en-US" sz="2800" i="1">
                <a:solidFill>
                  <a:srgbClr val="FFFFFF"/>
                </a:solidFill>
                <a:latin typeface="Calibri" charset="0"/>
              </a:rPr>
              <a:t>Charles D. Keeling (1928-2005)</a:t>
            </a:r>
          </a:p>
        </p:txBody>
      </p:sp>
      <p:pic>
        <p:nvPicPr>
          <p:cNvPr id="31748" name="Picture 5" descr="corp26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62200"/>
            <a:ext cx="38100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3079" name="Picture 7" descr="sio-white"/>
          <p:cNvPicPr>
            <a:picLocks noChangeAspect="1" noChangeArrowheads="1"/>
          </p:cNvPicPr>
          <p:nvPr/>
        </p:nvPicPr>
        <p:blipFill>
          <a:blip r:embed="rId5"/>
          <a:srcRect/>
          <a:stretch>
            <a:fillRect/>
          </a:stretch>
        </p:blipFill>
        <p:spPr bwMode="auto">
          <a:xfrm>
            <a:off x="304800" y="6400800"/>
            <a:ext cx="228600" cy="228600"/>
          </a:xfrm>
          <a:prstGeom prst="rect">
            <a:avLst/>
          </a:prstGeom>
          <a:noFill/>
          <a:effectLst>
            <a:outerShdw blurRad="63500" dist="38099" dir="2700000" algn="ctr" rotWithShape="0">
              <a:srgbClr val="000000">
                <a:alpha val="74998"/>
              </a:srgbClr>
            </a:outerShdw>
          </a:effectLst>
        </p:spPr>
      </p:pic>
      <p:pic>
        <p:nvPicPr>
          <p:cNvPr id="31750" name="Picture 8" descr="keeling_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174750"/>
            <a:ext cx="18970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1"/>
          <p:cNvSpPr txBox="1">
            <a:spLocks noChangeArrowheads="1"/>
          </p:cNvSpPr>
          <p:nvPr/>
        </p:nvSpPr>
        <p:spPr bwMode="auto">
          <a:xfrm>
            <a:off x="4411663" y="5275263"/>
            <a:ext cx="4573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Mauna Loa Observatory, Hawaii</a:t>
            </a:r>
          </a:p>
        </p:txBody>
      </p:sp>
      <p:sp>
        <p:nvSpPr>
          <p:cNvPr id="31752" name="TextBox 2"/>
          <p:cNvSpPr txBox="1">
            <a:spLocks noChangeArrowheads="1"/>
          </p:cNvSpPr>
          <p:nvPr/>
        </p:nvSpPr>
        <p:spPr bwMode="auto">
          <a:xfrm>
            <a:off x="122238" y="250825"/>
            <a:ext cx="8863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Measuring the amount of carbon dioxide in the atmosphere</a:t>
            </a:r>
          </a:p>
        </p:txBody>
      </p:sp>
    </p:spTree>
    <p:extLst>
      <p:ext uri="{BB962C8B-B14F-4D97-AF65-F5344CB8AC3E}">
        <p14:creationId xmlns:p14="http://schemas.microsoft.com/office/powerpoint/2010/main" val="1188536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205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0824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605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040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4008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7251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200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5633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03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8824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1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74" y="0"/>
            <a:ext cx="9524172" cy="6858000"/>
          </a:xfrm>
          <a:prstGeom prst="rect">
            <a:avLst/>
          </a:prstGeom>
        </p:spPr>
      </p:pic>
    </p:spTree>
    <p:extLst>
      <p:ext uri="{BB962C8B-B14F-4D97-AF65-F5344CB8AC3E}">
        <p14:creationId xmlns:p14="http://schemas.microsoft.com/office/powerpoint/2010/main" val="27097344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2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178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3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484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915400" cy="8463856"/>
          </a:xfrm>
          <a:prstGeom prst="rect">
            <a:avLst/>
          </a:prstGeom>
          <a:noFill/>
        </p:spPr>
        <p:txBody>
          <a:bodyPr wrap="square" rtlCol="0">
            <a:spAutoFit/>
          </a:bodyPr>
          <a:lstStyle/>
          <a:p>
            <a:r>
              <a:rPr lang="en-US" sz="3200" dirty="0" smtClean="0">
                <a:latin typeface="Verdana"/>
                <a:cs typeface="Verdana"/>
              </a:rPr>
              <a:t>It’s warming.</a:t>
            </a:r>
          </a:p>
          <a:p>
            <a:r>
              <a:rPr lang="en-US" sz="3200" dirty="0" smtClean="0">
                <a:latin typeface="Verdana"/>
                <a:cs typeface="Verdana"/>
              </a:rPr>
              <a:t>It’s us.</a:t>
            </a:r>
          </a:p>
          <a:p>
            <a:r>
              <a:rPr lang="en-US" sz="3200" dirty="0" smtClean="0">
                <a:latin typeface="Verdana"/>
                <a:cs typeface="Verdana"/>
              </a:rPr>
              <a:t>It hasn’t stopped.</a:t>
            </a:r>
          </a:p>
          <a:p>
            <a:r>
              <a:rPr lang="en-US" sz="3200" dirty="0" smtClean="0">
                <a:latin typeface="Verdana"/>
                <a:cs typeface="Verdana"/>
              </a:rPr>
              <a:t>The heat is mainly in the sea.</a:t>
            </a:r>
          </a:p>
          <a:p>
            <a:r>
              <a:rPr lang="en-US" sz="3200" dirty="0" smtClean="0">
                <a:latin typeface="Verdana"/>
                <a:cs typeface="Verdana"/>
              </a:rPr>
              <a:t>Sea level is rising.</a:t>
            </a:r>
          </a:p>
          <a:p>
            <a:r>
              <a:rPr lang="en-US" sz="3200" dirty="0" smtClean="0">
                <a:latin typeface="Verdana"/>
                <a:cs typeface="Verdana"/>
              </a:rPr>
              <a:t>Ice is shrinking.</a:t>
            </a:r>
          </a:p>
          <a:p>
            <a:r>
              <a:rPr lang="en-US" sz="3200" dirty="0">
                <a:latin typeface="Verdana"/>
                <a:cs typeface="Verdana"/>
              </a:rPr>
              <a:t>CO</a:t>
            </a:r>
            <a:r>
              <a:rPr lang="en-US" sz="3200" baseline="-25000" dirty="0">
                <a:latin typeface="Verdana"/>
                <a:cs typeface="Verdana"/>
              </a:rPr>
              <a:t>2 </a:t>
            </a:r>
            <a:r>
              <a:rPr lang="en-US" sz="3200" dirty="0" smtClean="0">
                <a:latin typeface="Verdana"/>
                <a:cs typeface="Verdana"/>
              </a:rPr>
              <a:t>makes the sea more acidic</a:t>
            </a:r>
            <a:r>
              <a:rPr lang="en-US" sz="3200" dirty="0">
                <a:latin typeface="Verdana"/>
                <a:cs typeface="Verdana"/>
              </a:rPr>
              <a:t>.</a:t>
            </a:r>
          </a:p>
          <a:p>
            <a:r>
              <a:rPr lang="en-US" sz="3200" dirty="0">
                <a:latin typeface="Verdana"/>
                <a:cs typeface="Verdana"/>
              </a:rPr>
              <a:t>CO</a:t>
            </a:r>
            <a:r>
              <a:rPr lang="en-US" sz="3200" baseline="-25000" dirty="0">
                <a:latin typeface="Verdana"/>
                <a:cs typeface="Verdana"/>
              </a:rPr>
              <a:t>2</a:t>
            </a:r>
            <a:r>
              <a:rPr lang="en-US" sz="3200" dirty="0">
                <a:latin typeface="Verdana"/>
                <a:cs typeface="Verdana"/>
              </a:rPr>
              <a:t> in the air is up 40% since the 1800s.</a:t>
            </a:r>
          </a:p>
          <a:p>
            <a:r>
              <a:rPr lang="en-US" sz="3200" dirty="0">
                <a:latin typeface="Verdana"/>
                <a:cs typeface="Verdana"/>
              </a:rPr>
              <a:t>It’s now the highest in 800,000 years.</a:t>
            </a:r>
          </a:p>
          <a:p>
            <a:r>
              <a:rPr lang="en-US" sz="3200" b="1" dirty="0">
                <a:latin typeface="Verdana"/>
                <a:cs typeface="Verdana"/>
              </a:rPr>
              <a:t>Cumulative</a:t>
            </a:r>
            <a:r>
              <a:rPr lang="en-US" sz="3200" dirty="0">
                <a:latin typeface="Verdana"/>
                <a:cs typeface="Verdana"/>
              </a:rPr>
              <a:t> </a:t>
            </a:r>
            <a:r>
              <a:rPr lang="en-US" sz="3200" dirty="0" smtClean="0">
                <a:latin typeface="Verdana"/>
                <a:cs typeface="Verdana"/>
              </a:rPr>
              <a:t>emissions </a:t>
            </a:r>
            <a:r>
              <a:rPr lang="en-US" sz="3200" b="1" dirty="0">
                <a:latin typeface="Verdana"/>
                <a:cs typeface="Verdana"/>
              </a:rPr>
              <a:t>set</a:t>
            </a:r>
            <a:r>
              <a:rPr lang="en-US" sz="3200" dirty="0">
                <a:latin typeface="Verdana"/>
                <a:cs typeface="Verdana"/>
              </a:rPr>
              <a:t> the warming.</a:t>
            </a:r>
          </a:p>
          <a:p>
            <a:r>
              <a:rPr lang="en-US" sz="3200" b="1" dirty="0">
                <a:latin typeface="Verdana"/>
                <a:cs typeface="Verdana"/>
              </a:rPr>
              <a:t>Reducing</a:t>
            </a:r>
            <a:r>
              <a:rPr lang="en-US" sz="3200" dirty="0">
                <a:latin typeface="Verdana"/>
                <a:cs typeface="Verdana"/>
              </a:rPr>
              <a:t> </a:t>
            </a:r>
            <a:r>
              <a:rPr lang="en-US" sz="3200" dirty="0" smtClean="0">
                <a:latin typeface="Verdana"/>
                <a:cs typeface="Verdana"/>
              </a:rPr>
              <a:t>emissions </a:t>
            </a:r>
            <a:r>
              <a:rPr lang="en-US" sz="3200" b="1" dirty="0">
                <a:latin typeface="Verdana"/>
                <a:cs typeface="Verdana"/>
              </a:rPr>
              <a:t>limits</a:t>
            </a:r>
            <a:r>
              <a:rPr lang="en-US" sz="3200" dirty="0">
                <a:latin typeface="Verdana"/>
                <a:cs typeface="Verdana"/>
              </a:rPr>
              <a:t> the warming.</a:t>
            </a:r>
          </a:p>
          <a:p>
            <a:r>
              <a:rPr lang="en-US" sz="3200" dirty="0">
                <a:latin typeface="Verdana"/>
                <a:cs typeface="Verdana"/>
              </a:rPr>
              <a:t>Climate change </a:t>
            </a:r>
            <a:r>
              <a:rPr lang="en-US" sz="3200" dirty="0" smtClean="0">
                <a:latin typeface="Verdana"/>
                <a:cs typeface="Verdana"/>
              </a:rPr>
              <a:t>will last </a:t>
            </a:r>
            <a:r>
              <a:rPr lang="en-US" sz="3200" dirty="0">
                <a:latin typeface="Verdana"/>
                <a:cs typeface="Verdana"/>
              </a:rPr>
              <a:t>for centuries.</a:t>
            </a:r>
          </a:p>
          <a:p>
            <a:endParaRPr lang="en-US" sz="3200" dirty="0" smtClean="0">
              <a:latin typeface="Verdana"/>
              <a:cs typeface="Verdana"/>
            </a:endParaRPr>
          </a:p>
          <a:p>
            <a:endParaRPr lang="en-US" sz="3200" dirty="0" smtClean="0">
              <a:latin typeface="Verdana"/>
              <a:cs typeface="Verdana"/>
            </a:endParaRPr>
          </a:p>
          <a:p>
            <a:endParaRPr lang="en-US" sz="3200" dirty="0" smtClean="0">
              <a:latin typeface="Verdana"/>
              <a:cs typeface="Verdana"/>
            </a:endParaRPr>
          </a:p>
          <a:p>
            <a:endParaRPr lang="en-US" sz="3200" dirty="0">
              <a:latin typeface="Verdana"/>
              <a:cs typeface="Verdana"/>
            </a:endParaRPr>
          </a:p>
          <a:p>
            <a:endParaRPr lang="en-US" sz="3200" dirty="0">
              <a:latin typeface="Verdana"/>
              <a:cs typeface="Verdana"/>
            </a:endParaRPr>
          </a:p>
        </p:txBody>
      </p:sp>
    </p:spTree>
    <p:extLst>
      <p:ext uri="{BB962C8B-B14F-4D97-AF65-F5344CB8AC3E}">
        <p14:creationId xmlns:p14="http://schemas.microsoft.com/office/powerpoint/2010/main" val="29630597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8475133" cy="5029200"/>
          </a:xfrm>
        </p:spPr>
        <p:txBody>
          <a:bodyPr>
            <a:noAutofit/>
          </a:bodyPr>
          <a:lstStyle/>
          <a:p>
            <a:pPr algn="l"/>
            <a:r>
              <a:rPr lang="en-US" sz="4000" dirty="0" smtClean="0">
                <a:solidFill>
                  <a:schemeClr val="tx1"/>
                </a:solidFill>
              </a:rPr>
              <a:t/>
            </a:r>
            <a:br>
              <a:rPr lang="en-US" sz="4000" dirty="0" smtClean="0">
                <a:solidFill>
                  <a:schemeClr val="tx1"/>
                </a:solidFill>
              </a:rPr>
            </a:br>
            <a:r>
              <a:rPr lang="en-US" sz="4000" dirty="0" smtClean="0">
                <a:solidFill>
                  <a:schemeClr val="tx1"/>
                </a:solidFill>
              </a:rPr>
              <a:t>What about those who do not accept the basic findings of climate science?</a:t>
            </a:r>
            <a:br>
              <a:rPr lang="en-US" sz="4000" dirty="0" smtClean="0">
                <a:solidFill>
                  <a:schemeClr val="tx1"/>
                </a:solidFill>
              </a:rPr>
            </a:br>
            <a:r>
              <a:rPr lang="en-US" sz="4000" dirty="0">
                <a:solidFill>
                  <a:schemeClr val="tx1"/>
                </a:solidFill>
              </a:rPr>
              <a:t/>
            </a:r>
            <a:br>
              <a:rPr lang="en-US" sz="4000" dirty="0">
                <a:solidFill>
                  <a:schemeClr val="tx1"/>
                </a:solidFill>
              </a:rPr>
            </a:br>
            <a:r>
              <a:rPr lang="en-US" sz="4000" dirty="0" smtClean="0">
                <a:solidFill>
                  <a:schemeClr val="tx1"/>
                </a:solidFill>
              </a:rPr>
              <a:t>They often repeat old climate myths.</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4000" smtClean="0">
                <a:solidFill>
                  <a:schemeClr val="tx1"/>
                </a:solidFill>
              </a:rPr>
              <a:t>Some </a:t>
            </a:r>
            <a:r>
              <a:rPr lang="en-US" sz="4000" dirty="0" smtClean="0">
                <a:solidFill>
                  <a:schemeClr val="tx1"/>
                </a:solidFill>
              </a:rPr>
              <a:t>of them may be motivated by ideology, or politics, or money.</a:t>
            </a:r>
            <a:br>
              <a:rPr lang="en-US" sz="4000" dirty="0" smtClean="0">
                <a:solidFill>
                  <a:schemeClr val="tx1"/>
                </a:solidFill>
              </a:rPr>
            </a:br>
            <a:r>
              <a:rPr lang="en-US" sz="4000" dirty="0" smtClean="0">
                <a:solidFill>
                  <a:schemeClr val="tx1"/>
                </a:solidFill>
              </a:rPr>
              <a:t/>
            </a:r>
            <a:br>
              <a:rPr lang="en-US" sz="4000" dirty="0" smtClean="0">
                <a:solidFill>
                  <a:schemeClr val="tx1"/>
                </a:solidFill>
              </a:rPr>
            </a:br>
            <a:r>
              <a:rPr lang="en-US" sz="4000" dirty="0" smtClean="0">
                <a:solidFill>
                  <a:schemeClr val="tx1"/>
                </a:solidFill>
              </a:rPr>
              <a:t>Some of them are in positions of power.</a:t>
            </a:r>
            <a:endParaRPr lang="en-US" sz="4000" dirty="0">
              <a:solidFill>
                <a:schemeClr val="tx1"/>
              </a:solidFill>
            </a:endParaRPr>
          </a:p>
        </p:txBody>
      </p:sp>
    </p:spTree>
    <p:extLst>
      <p:ext uri="{BB962C8B-B14F-4D97-AF65-F5344CB8AC3E}">
        <p14:creationId xmlns:p14="http://schemas.microsoft.com/office/powerpoint/2010/main" val="3627393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una Loa record Nov. 201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3377"/>
          </a:xfrm>
          <a:prstGeom prst="rect">
            <a:avLst/>
          </a:prstGeom>
        </p:spPr>
      </p:pic>
    </p:spTree>
    <p:extLst>
      <p:ext uri="{BB962C8B-B14F-4D97-AF65-F5344CB8AC3E}">
        <p14:creationId xmlns:p14="http://schemas.microsoft.com/office/powerpoint/2010/main" val="697434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66800"/>
            <a:ext cx="8475133" cy="3429000"/>
          </a:xfrm>
        </p:spPr>
        <p:txBody>
          <a:bodyPr>
            <a:noAutofit/>
          </a:bodyPr>
          <a:lstStyle/>
          <a:p>
            <a:pPr algn="l"/>
            <a:r>
              <a:rPr lang="en-US" sz="4000" dirty="0" smtClean="0">
                <a:solidFill>
                  <a:schemeClr val="tx1"/>
                </a:solidFill>
              </a:rPr>
              <a:t/>
            </a:r>
            <a:br>
              <a:rPr lang="en-US" sz="4000" dirty="0" smtClean="0">
                <a:solidFill>
                  <a:schemeClr val="tx1"/>
                </a:solidFill>
              </a:rPr>
            </a:br>
            <a:r>
              <a:rPr lang="en-US" sz="4000" dirty="0">
                <a:solidFill>
                  <a:schemeClr val="tx1"/>
                </a:solidFill>
              </a:rPr>
              <a:t/>
            </a:r>
            <a:br>
              <a:rPr lang="en-US" sz="4000" dirty="0">
                <a:solidFill>
                  <a:schemeClr val="tx1"/>
                </a:solidFill>
              </a:rPr>
            </a:br>
            <a:r>
              <a:rPr lang="en-US" dirty="0" smtClean="0">
                <a:solidFill>
                  <a:schemeClr val="tx1"/>
                </a:solidFill>
              </a:rPr>
              <a:t>What do I say to climate deniers,</a:t>
            </a:r>
            <a:br>
              <a:rPr lang="en-US" dirty="0" smtClean="0">
                <a:solidFill>
                  <a:schemeClr val="tx1"/>
                </a:solidFill>
              </a:rPr>
            </a:br>
            <a:r>
              <a:rPr lang="en-US" dirty="0" smtClean="0">
                <a:solidFill>
                  <a:schemeClr val="tx1"/>
                </a:solidFill>
              </a:rPr>
              <a:t>who say climate science is a hoax?</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a:t>
            </a:r>
            <a:r>
              <a:rPr lang="en-US" i="1" dirty="0">
                <a:solidFill>
                  <a:schemeClr val="tx1"/>
                </a:solidFill>
              </a:rPr>
              <a:t>I beseech you, </a:t>
            </a:r>
            <a:r>
              <a:rPr lang="en-US" i="1" dirty="0" smtClean="0">
                <a:solidFill>
                  <a:schemeClr val="tx1"/>
                </a:solidFill>
              </a:rPr>
              <a:t/>
            </a:r>
            <a:br>
              <a:rPr lang="en-US" i="1" dirty="0" smtClean="0">
                <a:solidFill>
                  <a:schemeClr val="tx1"/>
                </a:solidFill>
              </a:rPr>
            </a:br>
            <a:r>
              <a:rPr lang="en-US" i="1" dirty="0" smtClean="0">
                <a:solidFill>
                  <a:schemeClr val="tx1"/>
                </a:solidFill>
              </a:rPr>
              <a:t>in </a:t>
            </a:r>
            <a:r>
              <a:rPr lang="en-US" i="1" dirty="0">
                <a:solidFill>
                  <a:schemeClr val="tx1"/>
                </a:solidFill>
              </a:rPr>
              <a:t>the bowels of Christ, </a:t>
            </a:r>
            <a:r>
              <a:rPr lang="en-US" i="1" dirty="0" smtClean="0">
                <a:solidFill>
                  <a:schemeClr val="tx1"/>
                </a:solidFill>
              </a:rPr>
              <a:t/>
            </a:r>
            <a:br>
              <a:rPr lang="en-US" i="1" dirty="0" smtClean="0">
                <a:solidFill>
                  <a:schemeClr val="tx1"/>
                </a:solidFill>
              </a:rPr>
            </a:br>
            <a:r>
              <a:rPr lang="en-US" i="1" dirty="0" smtClean="0">
                <a:solidFill>
                  <a:schemeClr val="tx1"/>
                </a:solidFill>
              </a:rPr>
              <a:t>think </a:t>
            </a:r>
            <a:r>
              <a:rPr lang="en-US" i="1" dirty="0">
                <a:solidFill>
                  <a:schemeClr val="tx1"/>
                </a:solidFill>
              </a:rPr>
              <a:t>it possible </a:t>
            </a:r>
            <a:r>
              <a:rPr lang="en-US" i="1" dirty="0" smtClean="0">
                <a:solidFill>
                  <a:schemeClr val="tx1"/>
                </a:solidFill>
              </a:rPr>
              <a:t>that</a:t>
            </a:r>
            <a:br>
              <a:rPr lang="en-US" i="1" dirty="0" smtClean="0">
                <a:solidFill>
                  <a:schemeClr val="tx1"/>
                </a:solidFill>
              </a:rPr>
            </a:br>
            <a:r>
              <a:rPr lang="en-US" i="1" dirty="0" smtClean="0">
                <a:solidFill>
                  <a:schemeClr val="tx1"/>
                </a:solidFill>
              </a:rPr>
              <a:t>you </a:t>
            </a:r>
            <a:r>
              <a:rPr lang="en-US" i="1" dirty="0">
                <a:solidFill>
                  <a:schemeClr val="tx1"/>
                </a:solidFill>
              </a:rPr>
              <a:t>may be </a:t>
            </a:r>
            <a:r>
              <a:rPr lang="en-US" i="1" dirty="0" smtClean="0">
                <a:solidFill>
                  <a:schemeClr val="tx1"/>
                </a:solidFill>
              </a:rPr>
              <a:t>mistaken. </a:t>
            </a:r>
            <a:r>
              <a:rPr lang="en-US" dirty="0" smtClean="0">
                <a:solidFill>
                  <a:schemeClr val="tx1"/>
                </a:solidFill>
              </a:rPr>
              <a:t>“</a:t>
            </a:r>
            <a:br>
              <a:rPr lang="en-US" dirty="0" smtClean="0">
                <a:solidFill>
                  <a:schemeClr val="tx1"/>
                </a:solidFill>
              </a:rPr>
            </a:br>
            <a:r>
              <a:rPr lang="en-US" dirty="0">
                <a:solidFill>
                  <a:schemeClr val="tx1"/>
                </a:solidFill>
              </a:rPr>
              <a:t> </a:t>
            </a:r>
            <a:br>
              <a:rPr lang="en-US" dirty="0">
                <a:solidFill>
                  <a:schemeClr val="tx1"/>
                </a:solidFill>
              </a:rPr>
            </a:br>
            <a:r>
              <a:rPr lang="en-US" dirty="0" smtClean="0">
                <a:solidFill>
                  <a:schemeClr val="tx1"/>
                </a:solidFill>
              </a:rPr>
              <a:t>			Oliver Cromwell, 1650 </a:t>
            </a:r>
            <a:endParaRPr lang="en-US" dirty="0">
              <a:solidFill>
                <a:schemeClr val="tx1"/>
              </a:solidFill>
            </a:endParaRPr>
          </a:p>
        </p:txBody>
      </p:sp>
    </p:spTree>
    <p:extLst>
      <p:ext uri="{BB962C8B-B14F-4D97-AF65-F5344CB8AC3E}">
        <p14:creationId xmlns:p14="http://schemas.microsoft.com/office/powerpoint/2010/main" val="1181224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800"/>
            <a:ext cx="9144000" cy="6370975"/>
          </a:xfrm>
          <a:prstGeom prst="rect">
            <a:avLst/>
          </a:prstGeom>
          <a:noFill/>
        </p:spPr>
        <p:txBody>
          <a:bodyPr wrap="square" rtlCol="0">
            <a:spAutoFit/>
          </a:bodyPr>
          <a:lstStyle/>
          <a:p>
            <a:pPr algn="ctr"/>
            <a:r>
              <a:rPr lang="en-US" sz="4800" dirty="0" smtClean="0"/>
              <a:t>Acknowledgments</a:t>
            </a:r>
          </a:p>
          <a:p>
            <a:endParaRPr lang="en-US" sz="4000" dirty="0"/>
          </a:p>
          <a:p>
            <a:r>
              <a:rPr lang="en-US" sz="4000" dirty="0" smtClean="0"/>
              <a:t>Graphics: 3rd National Climate Assessment</a:t>
            </a:r>
          </a:p>
          <a:p>
            <a:r>
              <a:rPr lang="en-US" sz="4000" dirty="0" smtClean="0"/>
              <a:t>Photographs: © Sylvia Bal Somerville</a:t>
            </a:r>
          </a:p>
          <a:p>
            <a:endParaRPr lang="en-US" sz="4000" dirty="0" smtClean="0"/>
          </a:p>
          <a:p>
            <a:r>
              <a:rPr lang="en-US" sz="4000" dirty="0" smtClean="0"/>
              <a:t>Scripps Institution </a:t>
            </a:r>
            <a:r>
              <a:rPr lang="en-US" sz="4000" smtClean="0"/>
              <a:t>of Oceanography, UCSD</a:t>
            </a:r>
            <a:endParaRPr lang="en-US" sz="4000" dirty="0" smtClean="0"/>
          </a:p>
          <a:p>
            <a:r>
              <a:rPr lang="en-US" sz="4000" dirty="0" smtClean="0"/>
              <a:t>The G. Unger Vetlesen Foundation</a:t>
            </a:r>
          </a:p>
          <a:p>
            <a:r>
              <a:rPr lang="en-US" sz="4000" dirty="0" smtClean="0"/>
              <a:t>NSF and CMMAP: </a:t>
            </a:r>
            <a:r>
              <a:rPr lang="en-US" sz="4000" dirty="0" err="1" smtClean="0"/>
              <a:t>www.cmmap.org</a:t>
            </a:r>
            <a:endParaRPr lang="en-US" sz="4000" dirty="0" smtClean="0"/>
          </a:p>
          <a:p>
            <a:r>
              <a:rPr lang="en-US" sz="4000" dirty="0" smtClean="0"/>
              <a:t>E. A. Dickson Emeriti Professorship, UCSD</a:t>
            </a:r>
          </a:p>
          <a:p>
            <a:r>
              <a:rPr lang="en-US" sz="4000" dirty="0" err="1" smtClean="0"/>
              <a:t>www.climatecommunication.org</a:t>
            </a:r>
            <a:endParaRPr lang="en-US" sz="4000" dirty="0"/>
          </a:p>
        </p:txBody>
      </p:sp>
    </p:spTree>
    <p:extLst>
      <p:ext uri="{BB962C8B-B14F-4D97-AF65-F5344CB8AC3E}">
        <p14:creationId xmlns:p14="http://schemas.microsoft.com/office/powerpoint/2010/main" val="2939199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2">
            <a:extLst>
              <a:ext uri="{28A0092B-C50C-407E-A947-70E740481C1C}">
                <a14:useLocalDpi xmlns:a14="http://schemas.microsoft.com/office/drawing/2010/main" val="0"/>
              </a:ext>
            </a:extLst>
          </a:blip>
          <a:srcRect l="2237" r="10484" b="1190"/>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p:cNvSpPr txBox="1">
            <a:spLocks noChangeArrowheads="1"/>
          </p:cNvSpPr>
          <p:nvPr/>
        </p:nvSpPr>
        <p:spPr bwMode="auto">
          <a:xfrm>
            <a:off x="1320800" y="5964238"/>
            <a:ext cx="782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dirty="0" err="1" smtClean="0">
                <a:latin typeface="Verdana" charset="0"/>
                <a:cs typeface="Verdana" charset="0"/>
              </a:rPr>
              <a:t>www.richardsomerville.com</a:t>
            </a:r>
            <a:endParaRPr lang="en-US" sz="4000" dirty="0">
              <a:latin typeface="Verdana" charset="0"/>
              <a:cs typeface="Verdana" charset="0"/>
            </a:endParaRPr>
          </a:p>
        </p:txBody>
      </p:sp>
    </p:spTree>
    <p:extLst>
      <p:ext uri="{BB962C8B-B14F-4D97-AF65-F5344CB8AC3E}">
        <p14:creationId xmlns:p14="http://schemas.microsoft.com/office/powerpoint/2010/main" val="20946037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Global Temperature and Carbon Dioxide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89" t="8461" r="1648" b="2137"/>
          <a:stretch/>
        </p:blipFill>
        <p:spPr>
          <a:xfrm>
            <a:off x="808892" y="1371600"/>
            <a:ext cx="7496908" cy="5241822"/>
          </a:xfrm>
          <a:prstGeom prst="rect">
            <a:avLst/>
          </a:prstGeom>
        </p:spPr>
      </p:pic>
    </p:spTree>
    <p:extLst>
      <p:ext uri="{BB962C8B-B14F-4D97-AF65-F5344CB8AC3E}">
        <p14:creationId xmlns:p14="http://schemas.microsoft.com/office/powerpoint/2010/main" val="235584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dirty="0" smtClean="0"/>
              <a:t>Each New Decade is the Warmest</a:t>
            </a:r>
            <a:endParaRPr lang="en-US" dirty="0"/>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1808" y="1295400"/>
            <a:ext cx="7180385" cy="5257800"/>
          </a:xfrm>
          <a:prstGeom prst="rect">
            <a:avLst/>
          </a:prstGeom>
        </p:spPr>
      </p:pic>
    </p:spTree>
    <p:extLst>
      <p:ext uri="{BB962C8B-B14F-4D97-AF65-F5344CB8AC3E}">
        <p14:creationId xmlns:p14="http://schemas.microsoft.com/office/powerpoint/2010/main" val="1474212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Autofit/>
          </a:bodyPr>
          <a:lstStyle/>
          <a:p>
            <a:r>
              <a:rPr lang="en-US" sz="4800" dirty="0" smtClean="0">
                <a:solidFill>
                  <a:schemeClr val="tx1"/>
                </a:solidFill>
              </a:rPr>
              <a:t>Many Observations Prove Warming</a:t>
            </a:r>
            <a:endParaRPr lang="en-US" sz="4800" dirty="0">
              <a:solidFill>
                <a:schemeClr val="tx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9144000" cy="5181600"/>
          </a:xfrm>
          <a:prstGeom prst="rect">
            <a:avLst/>
          </a:prstGeom>
        </p:spPr>
      </p:pic>
    </p:spTree>
    <p:extLst>
      <p:ext uri="{BB962C8B-B14F-4D97-AF65-F5344CB8AC3E}">
        <p14:creationId xmlns:p14="http://schemas.microsoft.com/office/powerpoint/2010/main" val="159931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143000"/>
          </a:xfrm>
        </p:spPr>
        <p:txBody>
          <a:bodyPr>
            <a:noAutofit/>
          </a:bodyPr>
          <a:lstStyle/>
          <a:p>
            <a:r>
              <a:rPr lang="en-US" dirty="0" smtClean="0"/>
              <a:t>The Sun Did Not Cause the Warming</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1200" y="1219200"/>
            <a:ext cx="5135335" cy="5169877"/>
          </a:xfrm>
          <a:prstGeom prst="rect">
            <a:avLst/>
          </a:prstGeom>
        </p:spPr>
      </p:pic>
    </p:spTree>
    <p:extLst>
      <p:ext uri="{BB962C8B-B14F-4D97-AF65-F5344CB8AC3E}">
        <p14:creationId xmlns:p14="http://schemas.microsoft.com/office/powerpoint/2010/main" val="1445776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800" dirty="0"/>
              <a:t>Carbon E</a:t>
            </a:r>
            <a:r>
              <a:rPr lang="en-US" sz="4800" dirty="0" smtClean="0"/>
              <a:t>missions Grew Explosively</a:t>
            </a:r>
            <a:endParaRPr lang="en-US" sz="48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064508"/>
            <a:ext cx="8188568" cy="5641092"/>
          </a:xfrm>
          <a:prstGeom prst="rect">
            <a:avLst/>
          </a:prstGeom>
        </p:spPr>
      </p:pic>
    </p:spTree>
    <p:extLst>
      <p:ext uri="{BB962C8B-B14F-4D97-AF65-F5344CB8AC3E}">
        <p14:creationId xmlns:p14="http://schemas.microsoft.com/office/powerpoint/2010/main" val="2460751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3556</TotalTime>
  <Words>2055</Words>
  <Application>Microsoft Office PowerPoint</Application>
  <PresentationFormat>On-screen Show (4:3)</PresentationFormat>
  <Paragraphs>124</Paragraphs>
  <Slides>42</Slides>
  <Notes>16</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What does a climate scientist think we should do about climate change?  Richard C. J. Somerville Scripps Institution of Oceanography University of California, San Diego  http://richardsomerville.com</vt:lpstr>
      <vt:lpstr>PowerPoint Presentation</vt:lpstr>
      <vt:lpstr> </vt:lpstr>
      <vt:lpstr>PowerPoint Presentation</vt:lpstr>
      <vt:lpstr>Global Temperature and Carbon Dioxide</vt:lpstr>
      <vt:lpstr>Each New Decade is the Warmest</vt:lpstr>
      <vt:lpstr>Many Observations Prove Warming</vt:lpstr>
      <vt:lpstr>The Sun Did Not Cause the Warming</vt:lpstr>
      <vt:lpstr>Carbon Emissions Grew Explosively</vt:lpstr>
      <vt:lpstr>PowerPoint Presentation</vt:lpstr>
      <vt:lpstr>PowerPoint Presentation</vt:lpstr>
      <vt:lpstr>Arctic Sea Ice Declined Dramatically </vt:lpstr>
      <vt:lpstr>Precipitation Patterns Will Change Dramatically Unless We Reduce Carbon Emissions Quickly</vt:lpstr>
      <vt:lpstr>Observed Change in Very Heavy Precipitation</vt:lpstr>
      <vt:lpstr>Projected global temperature change for increasing emissions (scenario A2)  and for  decreasing  emissions (scenario B1)</vt:lpstr>
      <vt:lpstr>Our Decisions Determine Our Future</vt:lpstr>
      <vt:lpstr>Crop Yields Decline under Higher Temperatures</vt:lpstr>
      <vt:lpstr>Past and Projected Changes in Global Sea Level</vt:lpstr>
      <vt:lpstr>PowerPoint Presentation</vt:lpstr>
      <vt:lpstr>PowerPoint Presentation</vt:lpstr>
      <vt:lpstr>PowerPoint Presentation</vt:lpstr>
      <vt:lpstr>PowerPoint Presentation</vt:lpstr>
      <vt:lpstr>PowerPoint Presentation</vt:lpstr>
      <vt:lpstr>PowerPoint Presentation</vt:lpstr>
      <vt:lpstr>Mechanism for ice sheet collapse</vt:lpstr>
      <vt:lpstr>PowerPoint Presentation</vt:lpstr>
      <vt:lpstr>"After all, what's the use of having developed a science well enough to make predictions, if in the end all we're willing to do is stand around and wait for them to come true!“   F. Sherwood Rowland, 1984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about those who do not accept the basic findings of climate science?  They often repeat old climate myths.  Some of them may be motivated by ideology, or politics, or money.  Some of them are in positions of power.</vt:lpstr>
      <vt:lpstr>  What do I say to climate deniers, who say climate science is a hoax?  "I beseech you,  in the bowels of Christ,  think it possible that you may be mistaken. “      Oliver Cromwell, 1650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Veasey</dc:creator>
  <cp:lastModifiedBy>peter</cp:lastModifiedBy>
  <cp:revision>212</cp:revision>
  <dcterms:created xsi:type="dcterms:W3CDTF">2014-02-04T12:09:23Z</dcterms:created>
  <dcterms:modified xsi:type="dcterms:W3CDTF">2015-03-18T01:00:47Z</dcterms:modified>
</cp:coreProperties>
</file>